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7" r:id="rId3"/>
    <p:sldId id="285" r:id="rId4"/>
    <p:sldId id="261" r:id="rId5"/>
    <p:sldId id="259" r:id="rId6"/>
    <p:sldId id="265" r:id="rId7"/>
    <p:sldId id="260" r:id="rId8"/>
    <p:sldId id="262" r:id="rId9"/>
    <p:sldId id="264" r:id="rId10"/>
    <p:sldId id="266" r:id="rId11"/>
    <p:sldId id="267" r:id="rId12"/>
    <p:sldId id="268" r:id="rId13"/>
    <p:sldId id="286" r:id="rId14"/>
    <p:sldId id="270" r:id="rId15"/>
    <p:sldId id="271" r:id="rId16"/>
    <p:sldId id="272" r:id="rId17"/>
    <p:sldId id="273" r:id="rId18"/>
    <p:sldId id="274" r:id="rId19"/>
    <p:sldId id="293" r:id="rId20"/>
    <p:sldId id="292" r:id="rId21"/>
    <p:sldId id="287" r:id="rId22"/>
    <p:sldId id="288" r:id="rId23"/>
    <p:sldId id="289" r:id="rId24"/>
    <p:sldId id="275" r:id="rId25"/>
    <p:sldId id="283" r:id="rId26"/>
    <p:sldId id="290" r:id="rId27"/>
    <p:sldId id="291"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5" autoAdjust="0"/>
  </p:normalViewPr>
  <p:slideViewPr>
    <p:cSldViewPr>
      <p:cViewPr>
        <p:scale>
          <a:sx n="100" d="100"/>
          <a:sy n="100" d="100"/>
        </p:scale>
        <p:origin x="-1308"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86E18-0370-4498-9702-03059DE930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0572066-EF56-4FFB-A86A-27192B90513A}">
      <dgm:prSet phldrT="[Texte]"/>
      <dgm:spPr/>
      <dgm:t>
        <a:bodyPr/>
        <a:lstStyle/>
        <a:p>
          <a:r>
            <a:rPr lang="fr-FR" dirty="0" smtClean="0"/>
            <a:t>UN CONSTAT</a:t>
          </a:r>
          <a:endParaRPr lang="fr-FR" dirty="0"/>
        </a:p>
      </dgm:t>
    </dgm:pt>
    <dgm:pt modelId="{921B75AA-9254-4DF9-B01F-8498A3B0AFFE}" type="parTrans" cxnId="{6D541C60-8252-4303-9F14-81047D485EA3}">
      <dgm:prSet/>
      <dgm:spPr/>
      <dgm:t>
        <a:bodyPr/>
        <a:lstStyle/>
        <a:p>
          <a:endParaRPr lang="fr-FR"/>
        </a:p>
      </dgm:t>
    </dgm:pt>
    <dgm:pt modelId="{AE2663CF-92B1-4FBB-A083-33CD638A91EA}" type="sibTrans" cxnId="{6D541C60-8252-4303-9F14-81047D485EA3}">
      <dgm:prSet/>
      <dgm:spPr/>
      <dgm:t>
        <a:bodyPr/>
        <a:lstStyle/>
        <a:p>
          <a:endParaRPr lang="fr-FR"/>
        </a:p>
      </dgm:t>
    </dgm:pt>
    <dgm:pt modelId="{0CF8F759-95AB-4F6B-9A64-C6EB53D6B996}">
      <dgm:prSet phldrT="[Texte]"/>
      <dgm:spPr/>
      <dgm:t>
        <a:bodyPr/>
        <a:lstStyle/>
        <a:p>
          <a:r>
            <a:rPr lang="fr-FR" b="1" smtClean="0">
              <a:solidFill>
                <a:srgbClr val="990033"/>
              </a:solidFill>
            </a:rPr>
            <a:t>Un </a:t>
          </a:r>
          <a:r>
            <a:rPr lang="fr-FR" b="1" dirty="0" smtClean="0">
              <a:solidFill>
                <a:srgbClr val="990033"/>
              </a:solidFill>
            </a:rPr>
            <a:t>grand nombre de personnes adultes non repérées ni diagnostiquées </a:t>
          </a:r>
          <a:endParaRPr lang="fr-FR" b="1" dirty="0">
            <a:solidFill>
              <a:srgbClr val="990033"/>
            </a:solidFill>
          </a:endParaRPr>
        </a:p>
      </dgm:t>
    </dgm:pt>
    <dgm:pt modelId="{6B654ADD-DECC-42F0-AC80-FCD207BAFA3C}" type="parTrans" cxnId="{A86EFE8E-32B4-4E14-A62E-4F32B47D21D8}">
      <dgm:prSet/>
      <dgm:spPr/>
      <dgm:t>
        <a:bodyPr/>
        <a:lstStyle/>
        <a:p>
          <a:endParaRPr lang="fr-FR"/>
        </a:p>
      </dgm:t>
    </dgm:pt>
    <dgm:pt modelId="{2F642A99-8C57-42CF-B119-06397140E171}" type="sibTrans" cxnId="{A86EFE8E-32B4-4E14-A62E-4F32B47D21D8}">
      <dgm:prSet/>
      <dgm:spPr/>
      <dgm:t>
        <a:bodyPr/>
        <a:lstStyle/>
        <a:p>
          <a:endParaRPr lang="fr-FR"/>
        </a:p>
      </dgm:t>
    </dgm:pt>
    <dgm:pt modelId="{281F556F-527A-459D-9A9B-00FE8B7E8055}">
      <dgm:prSet phldrT="[Texte]"/>
      <dgm:spPr/>
      <dgm:t>
        <a:bodyPr/>
        <a:lstStyle/>
        <a:p>
          <a:r>
            <a:rPr lang="fr-FR" dirty="0" smtClean="0"/>
            <a:t>UNE EQUIPE</a:t>
          </a:r>
          <a:endParaRPr lang="fr-FR" dirty="0"/>
        </a:p>
      </dgm:t>
    </dgm:pt>
    <dgm:pt modelId="{ABD7F3F5-E8D6-46C1-8A57-8B115A86BC2D}" type="parTrans" cxnId="{2953C4E8-6B77-49B7-8D97-54A770CFD557}">
      <dgm:prSet/>
      <dgm:spPr/>
      <dgm:t>
        <a:bodyPr/>
        <a:lstStyle/>
        <a:p>
          <a:endParaRPr lang="fr-FR"/>
        </a:p>
      </dgm:t>
    </dgm:pt>
    <dgm:pt modelId="{ADFC9A46-9466-43CA-9C1D-D26D726FB600}" type="sibTrans" cxnId="{2953C4E8-6B77-49B7-8D97-54A770CFD557}">
      <dgm:prSet/>
      <dgm:spPr/>
      <dgm:t>
        <a:bodyPr/>
        <a:lstStyle/>
        <a:p>
          <a:endParaRPr lang="fr-FR"/>
        </a:p>
      </dgm:t>
    </dgm:pt>
    <dgm:pt modelId="{E5D7BE62-3AF7-4C32-93BA-65482CF2FBB4}">
      <dgm:prSet phldrT="[Texte]"/>
      <dgm:spPr/>
      <dgm:t>
        <a:bodyPr/>
        <a:lstStyle/>
        <a:p>
          <a:r>
            <a:rPr lang="fr-FR" dirty="0" smtClean="0">
              <a:solidFill>
                <a:srgbClr val="1A0195"/>
              </a:solidFill>
            </a:rPr>
            <a:t>Création d’une équipe régionale de repérage, diagnostic et évaluation des adultes: </a:t>
          </a:r>
          <a:r>
            <a:rPr lang="fr-FR" b="1" dirty="0" smtClean="0">
              <a:solidFill>
                <a:srgbClr val="1A0195"/>
              </a:solidFill>
              <a:ea typeface="+mn-ea"/>
              <a:cs typeface="+mn-cs"/>
            </a:rPr>
            <a:t>Les Makaras</a:t>
          </a:r>
          <a:endParaRPr lang="fr-FR" dirty="0"/>
        </a:p>
      </dgm:t>
    </dgm:pt>
    <dgm:pt modelId="{6C90E6E8-7121-4545-A053-84006D357ABC}" type="parTrans" cxnId="{DAA3F448-544A-4E25-9BEC-4F19972D6213}">
      <dgm:prSet/>
      <dgm:spPr/>
      <dgm:t>
        <a:bodyPr/>
        <a:lstStyle/>
        <a:p>
          <a:endParaRPr lang="fr-FR"/>
        </a:p>
      </dgm:t>
    </dgm:pt>
    <dgm:pt modelId="{64BB272C-651D-4B5C-A3AE-5E1495ACA4FF}" type="sibTrans" cxnId="{DAA3F448-544A-4E25-9BEC-4F19972D6213}">
      <dgm:prSet/>
      <dgm:spPr/>
      <dgm:t>
        <a:bodyPr/>
        <a:lstStyle/>
        <a:p>
          <a:endParaRPr lang="fr-FR"/>
        </a:p>
      </dgm:t>
    </dgm:pt>
    <dgm:pt modelId="{7535F706-A642-4CE3-AE2B-47BDE6C2C339}">
      <dgm:prSet phldrT="[Texte]"/>
      <dgm:spPr/>
      <dgm:t>
        <a:bodyPr/>
        <a:lstStyle/>
        <a:p>
          <a:r>
            <a:rPr lang="fr-FR" dirty="0" smtClean="0"/>
            <a:t>DES MISSIONS</a:t>
          </a:r>
          <a:endParaRPr lang="fr-FR" dirty="0"/>
        </a:p>
      </dgm:t>
    </dgm:pt>
    <dgm:pt modelId="{1A4C0882-E337-4222-9A30-11FB5F620765}" type="parTrans" cxnId="{CE5F29CE-C251-46FB-9094-8F16C5B02971}">
      <dgm:prSet/>
      <dgm:spPr/>
      <dgm:t>
        <a:bodyPr/>
        <a:lstStyle/>
        <a:p>
          <a:endParaRPr lang="fr-FR"/>
        </a:p>
      </dgm:t>
    </dgm:pt>
    <dgm:pt modelId="{B04B778C-689E-4C35-B449-F0D8CFC256CD}" type="sibTrans" cxnId="{CE5F29CE-C251-46FB-9094-8F16C5B02971}">
      <dgm:prSet/>
      <dgm:spPr/>
      <dgm:t>
        <a:bodyPr/>
        <a:lstStyle/>
        <a:p>
          <a:endParaRPr lang="fr-FR"/>
        </a:p>
      </dgm:t>
    </dgm:pt>
    <dgm:pt modelId="{47EDD2D6-26EC-4A3A-8576-622B1F406C3F}">
      <dgm:prSet phldrT="[Texte]"/>
      <dgm:spPr/>
      <dgm:t>
        <a:bodyPr/>
        <a:lstStyle/>
        <a:p>
          <a:r>
            <a:rPr lang="fr-FR" dirty="0" smtClean="0">
              <a:solidFill>
                <a:schemeClr val="accent6">
                  <a:lumMod val="75000"/>
                </a:schemeClr>
              </a:solidFill>
              <a:ea typeface="Times New Roman"/>
              <a:cs typeface="Arial"/>
            </a:rPr>
            <a:t>Le repérage-dépistage des adultes sur l’ensemble de la région (avec appui du CRA)</a:t>
          </a:r>
          <a:endParaRPr lang="fr-FR" dirty="0"/>
        </a:p>
      </dgm:t>
    </dgm:pt>
    <dgm:pt modelId="{2ED96BA2-C154-45E2-81C1-ADB645F8E59D}" type="parTrans" cxnId="{CF777ABF-9393-4C3E-8DF6-C4AE15C2204F}">
      <dgm:prSet/>
      <dgm:spPr/>
      <dgm:t>
        <a:bodyPr/>
        <a:lstStyle/>
        <a:p>
          <a:endParaRPr lang="fr-FR"/>
        </a:p>
      </dgm:t>
    </dgm:pt>
    <dgm:pt modelId="{9391E2B3-5188-48E7-AA9F-224A9C18F57B}" type="sibTrans" cxnId="{CF777ABF-9393-4C3E-8DF6-C4AE15C2204F}">
      <dgm:prSet/>
      <dgm:spPr/>
      <dgm:t>
        <a:bodyPr/>
        <a:lstStyle/>
        <a:p>
          <a:endParaRPr lang="fr-FR"/>
        </a:p>
      </dgm:t>
    </dgm:pt>
    <dgm:pt modelId="{BCBAF9AD-5C5C-4105-BC05-2FBE7F53AF56}">
      <dgm:prSet/>
      <dgm:spPr/>
      <dgm:t>
        <a:bodyPr/>
        <a:lstStyle/>
        <a:p>
          <a:r>
            <a:rPr lang="fr-FR" dirty="0" smtClean="0">
              <a:solidFill>
                <a:schemeClr val="accent6">
                  <a:lumMod val="75000"/>
                </a:schemeClr>
              </a:solidFill>
              <a:ea typeface="Times New Roman"/>
              <a:cs typeface="Arial"/>
            </a:rPr>
            <a:t>Les évaluations des adultes</a:t>
          </a:r>
          <a:endParaRPr lang="fr-FR" dirty="0">
            <a:solidFill>
              <a:srgbClr val="1A0195"/>
            </a:solidFill>
            <a:ea typeface="+mn-ea"/>
            <a:cs typeface="+mn-cs"/>
          </a:endParaRPr>
        </a:p>
      </dgm:t>
    </dgm:pt>
    <dgm:pt modelId="{1C40D2FC-A7D8-4C22-8B57-8CC287CA81E8}" type="parTrans" cxnId="{D141F670-091B-4CF0-A1FC-5ACAEF4947C1}">
      <dgm:prSet/>
      <dgm:spPr/>
      <dgm:t>
        <a:bodyPr/>
        <a:lstStyle/>
        <a:p>
          <a:endParaRPr lang="fr-FR"/>
        </a:p>
      </dgm:t>
    </dgm:pt>
    <dgm:pt modelId="{98D3AC9C-56FF-4884-84A0-896075E22A3A}" type="sibTrans" cxnId="{D141F670-091B-4CF0-A1FC-5ACAEF4947C1}">
      <dgm:prSet/>
      <dgm:spPr/>
      <dgm:t>
        <a:bodyPr/>
        <a:lstStyle/>
        <a:p>
          <a:endParaRPr lang="fr-FR"/>
        </a:p>
      </dgm:t>
    </dgm:pt>
    <dgm:pt modelId="{0F64D749-8C12-410A-B27E-E24F91C5788F}" type="pres">
      <dgm:prSet presAssocID="{10A86E18-0370-4498-9702-03059DE93095}" presName="linearFlow" presStyleCnt="0">
        <dgm:presLayoutVars>
          <dgm:dir/>
          <dgm:animLvl val="lvl"/>
          <dgm:resizeHandles val="exact"/>
        </dgm:presLayoutVars>
      </dgm:prSet>
      <dgm:spPr/>
      <dgm:t>
        <a:bodyPr/>
        <a:lstStyle/>
        <a:p>
          <a:endParaRPr lang="fr-FR"/>
        </a:p>
      </dgm:t>
    </dgm:pt>
    <dgm:pt modelId="{6BE5CAA4-E811-4C0C-ADB4-3BFAA747844A}" type="pres">
      <dgm:prSet presAssocID="{40572066-EF56-4FFB-A86A-27192B90513A}" presName="composite" presStyleCnt="0"/>
      <dgm:spPr/>
    </dgm:pt>
    <dgm:pt modelId="{E934F0FB-E280-41FF-8F5A-F1915D74BE13}" type="pres">
      <dgm:prSet presAssocID="{40572066-EF56-4FFB-A86A-27192B90513A}" presName="parentText" presStyleLbl="alignNode1" presStyleIdx="0" presStyleCnt="3">
        <dgm:presLayoutVars>
          <dgm:chMax val="1"/>
          <dgm:bulletEnabled val="1"/>
        </dgm:presLayoutVars>
      </dgm:prSet>
      <dgm:spPr/>
      <dgm:t>
        <a:bodyPr/>
        <a:lstStyle/>
        <a:p>
          <a:endParaRPr lang="fr-FR"/>
        </a:p>
      </dgm:t>
    </dgm:pt>
    <dgm:pt modelId="{B616D652-8B65-4E41-970D-7A8EA4180C9F}" type="pres">
      <dgm:prSet presAssocID="{40572066-EF56-4FFB-A86A-27192B90513A}" presName="descendantText" presStyleLbl="alignAcc1" presStyleIdx="0" presStyleCnt="3" custScaleY="104662">
        <dgm:presLayoutVars>
          <dgm:bulletEnabled val="1"/>
        </dgm:presLayoutVars>
      </dgm:prSet>
      <dgm:spPr/>
      <dgm:t>
        <a:bodyPr/>
        <a:lstStyle/>
        <a:p>
          <a:endParaRPr lang="fr-FR"/>
        </a:p>
      </dgm:t>
    </dgm:pt>
    <dgm:pt modelId="{811CC6A3-CB23-43F5-8520-511CD0A873B2}" type="pres">
      <dgm:prSet presAssocID="{AE2663CF-92B1-4FBB-A083-33CD638A91EA}" presName="sp" presStyleCnt="0"/>
      <dgm:spPr/>
    </dgm:pt>
    <dgm:pt modelId="{16AC13E9-DBEF-46B5-8AC7-56E49A5B7747}" type="pres">
      <dgm:prSet presAssocID="{281F556F-527A-459D-9A9B-00FE8B7E8055}" presName="composite" presStyleCnt="0"/>
      <dgm:spPr/>
    </dgm:pt>
    <dgm:pt modelId="{DC0651F3-A3F8-4FF4-9DA7-46573E876FC5}" type="pres">
      <dgm:prSet presAssocID="{281F556F-527A-459D-9A9B-00FE8B7E8055}" presName="parentText" presStyleLbl="alignNode1" presStyleIdx="1" presStyleCnt="3">
        <dgm:presLayoutVars>
          <dgm:chMax val="1"/>
          <dgm:bulletEnabled val="1"/>
        </dgm:presLayoutVars>
      </dgm:prSet>
      <dgm:spPr/>
      <dgm:t>
        <a:bodyPr/>
        <a:lstStyle/>
        <a:p>
          <a:endParaRPr lang="fr-FR"/>
        </a:p>
      </dgm:t>
    </dgm:pt>
    <dgm:pt modelId="{AE85945D-3C0B-46B2-B337-1A996F36CAB9}" type="pres">
      <dgm:prSet presAssocID="{281F556F-527A-459D-9A9B-00FE8B7E8055}" presName="descendantText" presStyleLbl="alignAcc1" presStyleIdx="1" presStyleCnt="3" custScaleY="85210">
        <dgm:presLayoutVars>
          <dgm:bulletEnabled val="1"/>
        </dgm:presLayoutVars>
      </dgm:prSet>
      <dgm:spPr/>
      <dgm:t>
        <a:bodyPr/>
        <a:lstStyle/>
        <a:p>
          <a:endParaRPr lang="fr-FR"/>
        </a:p>
      </dgm:t>
    </dgm:pt>
    <dgm:pt modelId="{C7977904-098D-409F-9C54-BC75C75AE4A1}" type="pres">
      <dgm:prSet presAssocID="{ADFC9A46-9466-43CA-9C1D-D26D726FB600}" presName="sp" presStyleCnt="0"/>
      <dgm:spPr/>
    </dgm:pt>
    <dgm:pt modelId="{B34191E8-B61A-4C8D-BF96-144A43B32336}" type="pres">
      <dgm:prSet presAssocID="{7535F706-A642-4CE3-AE2B-47BDE6C2C339}" presName="composite" presStyleCnt="0"/>
      <dgm:spPr/>
    </dgm:pt>
    <dgm:pt modelId="{DB86C3EA-5565-4BD1-A1C9-BE854E38AFF4}" type="pres">
      <dgm:prSet presAssocID="{7535F706-A642-4CE3-AE2B-47BDE6C2C339}" presName="parentText" presStyleLbl="alignNode1" presStyleIdx="2" presStyleCnt="3">
        <dgm:presLayoutVars>
          <dgm:chMax val="1"/>
          <dgm:bulletEnabled val="1"/>
        </dgm:presLayoutVars>
      </dgm:prSet>
      <dgm:spPr/>
      <dgm:t>
        <a:bodyPr/>
        <a:lstStyle/>
        <a:p>
          <a:endParaRPr lang="fr-FR"/>
        </a:p>
      </dgm:t>
    </dgm:pt>
    <dgm:pt modelId="{C1913462-9EC3-4743-8E4F-9C3229F65FB6}" type="pres">
      <dgm:prSet presAssocID="{7535F706-A642-4CE3-AE2B-47BDE6C2C339}" presName="descendantText" presStyleLbl="alignAcc1" presStyleIdx="2" presStyleCnt="3">
        <dgm:presLayoutVars>
          <dgm:bulletEnabled val="1"/>
        </dgm:presLayoutVars>
      </dgm:prSet>
      <dgm:spPr/>
      <dgm:t>
        <a:bodyPr/>
        <a:lstStyle/>
        <a:p>
          <a:endParaRPr lang="fr-FR"/>
        </a:p>
      </dgm:t>
    </dgm:pt>
  </dgm:ptLst>
  <dgm:cxnLst>
    <dgm:cxn modelId="{7F72127C-FB34-41DB-8AF9-1BAA936F66B9}" type="presOf" srcId="{47EDD2D6-26EC-4A3A-8576-622B1F406C3F}" destId="{C1913462-9EC3-4743-8E4F-9C3229F65FB6}" srcOrd="0" destOrd="0" presId="urn:microsoft.com/office/officeart/2005/8/layout/chevron2"/>
    <dgm:cxn modelId="{E24FA91D-59B3-4E17-A7D6-39BEFB904689}" type="presOf" srcId="{10A86E18-0370-4498-9702-03059DE93095}" destId="{0F64D749-8C12-410A-B27E-E24F91C5788F}" srcOrd="0" destOrd="0" presId="urn:microsoft.com/office/officeart/2005/8/layout/chevron2"/>
    <dgm:cxn modelId="{D141F670-091B-4CF0-A1FC-5ACAEF4947C1}" srcId="{7535F706-A642-4CE3-AE2B-47BDE6C2C339}" destId="{BCBAF9AD-5C5C-4105-BC05-2FBE7F53AF56}" srcOrd="1" destOrd="0" parTransId="{1C40D2FC-A7D8-4C22-8B57-8CC287CA81E8}" sibTransId="{98D3AC9C-56FF-4884-84A0-896075E22A3A}"/>
    <dgm:cxn modelId="{CF777ABF-9393-4C3E-8DF6-C4AE15C2204F}" srcId="{7535F706-A642-4CE3-AE2B-47BDE6C2C339}" destId="{47EDD2D6-26EC-4A3A-8576-622B1F406C3F}" srcOrd="0" destOrd="0" parTransId="{2ED96BA2-C154-45E2-81C1-ADB645F8E59D}" sibTransId="{9391E2B3-5188-48E7-AA9F-224A9C18F57B}"/>
    <dgm:cxn modelId="{2953C4E8-6B77-49B7-8D97-54A770CFD557}" srcId="{10A86E18-0370-4498-9702-03059DE93095}" destId="{281F556F-527A-459D-9A9B-00FE8B7E8055}" srcOrd="1" destOrd="0" parTransId="{ABD7F3F5-E8D6-46C1-8A57-8B115A86BC2D}" sibTransId="{ADFC9A46-9466-43CA-9C1D-D26D726FB600}"/>
    <dgm:cxn modelId="{CE5F29CE-C251-46FB-9094-8F16C5B02971}" srcId="{10A86E18-0370-4498-9702-03059DE93095}" destId="{7535F706-A642-4CE3-AE2B-47BDE6C2C339}" srcOrd="2" destOrd="0" parTransId="{1A4C0882-E337-4222-9A30-11FB5F620765}" sibTransId="{B04B778C-689E-4C35-B449-F0D8CFC256CD}"/>
    <dgm:cxn modelId="{7F224A64-EB78-47A1-B8CC-1F0DF2EB0DF5}" type="presOf" srcId="{40572066-EF56-4FFB-A86A-27192B90513A}" destId="{E934F0FB-E280-41FF-8F5A-F1915D74BE13}" srcOrd="0" destOrd="0" presId="urn:microsoft.com/office/officeart/2005/8/layout/chevron2"/>
    <dgm:cxn modelId="{6D541C60-8252-4303-9F14-81047D485EA3}" srcId="{10A86E18-0370-4498-9702-03059DE93095}" destId="{40572066-EF56-4FFB-A86A-27192B90513A}" srcOrd="0" destOrd="0" parTransId="{921B75AA-9254-4DF9-B01F-8498A3B0AFFE}" sibTransId="{AE2663CF-92B1-4FBB-A083-33CD638A91EA}"/>
    <dgm:cxn modelId="{A86EFE8E-32B4-4E14-A62E-4F32B47D21D8}" srcId="{40572066-EF56-4FFB-A86A-27192B90513A}" destId="{0CF8F759-95AB-4F6B-9A64-C6EB53D6B996}" srcOrd="0" destOrd="0" parTransId="{6B654ADD-DECC-42F0-AC80-FCD207BAFA3C}" sibTransId="{2F642A99-8C57-42CF-B119-06397140E171}"/>
    <dgm:cxn modelId="{38E01D15-23BE-4A55-9B4F-45DB16E05D94}" type="presOf" srcId="{BCBAF9AD-5C5C-4105-BC05-2FBE7F53AF56}" destId="{C1913462-9EC3-4743-8E4F-9C3229F65FB6}" srcOrd="0" destOrd="1" presId="urn:microsoft.com/office/officeart/2005/8/layout/chevron2"/>
    <dgm:cxn modelId="{F5B6AAE0-79E2-475D-8B46-3CD527BC2A45}" type="presOf" srcId="{7535F706-A642-4CE3-AE2B-47BDE6C2C339}" destId="{DB86C3EA-5565-4BD1-A1C9-BE854E38AFF4}" srcOrd="0" destOrd="0" presId="urn:microsoft.com/office/officeart/2005/8/layout/chevron2"/>
    <dgm:cxn modelId="{A3A6FFE8-B20C-43AA-A056-7DBE4053A6B1}" type="presOf" srcId="{281F556F-527A-459D-9A9B-00FE8B7E8055}" destId="{DC0651F3-A3F8-4FF4-9DA7-46573E876FC5}" srcOrd="0" destOrd="0" presId="urn:microsoft.com/office/officeart/2005/8/layout/chevron2"/>
    <dgm:cxn modelId="{86871936-7994-4918-8545-19525CCBA3A1}" type="presOf" srcId="{0CF8F759-95AB-4F6B-9A64-C6EB53D6B996}" destId="{B616D652-8B65-4E41-970D-7A8EA4180C9F}" srcOrd="0" destOrd="0" presId="urn:microsoft.com/office/officeart/2005/8/layout/chevron2"/>
    <dgm:cxn modelId="{DAA3F448-544A-4E25-9BEC-4F19972D6213}" srcId="{281F556F-527A-459D-9A9B-00FE8B7E8055}" destId="{E5D7BE62-3AF7-4C32-93BA-65482CF2FBB4}" srcOrd="0" destOrd="0" parTransId="{6C90E6E8-7121-4545-A053-84006D357ABC}" sibTransId="{64BB272C-651D-4B5C-A3AE-5E1495ACA4FF}"/>
    <dgm:cxn modelId="{CAB4702B-8DD6-479E-9397-970DBF4FDC57}" type="presOf" srcId="{E5D7BE62-3AF7-4C32-93BA-65482CF2FBB4}" destId="{AE85945D-3C0B-46B2-B337-1A996F36CAB9}" srcOrd="0" destOrd="0" presId="urn:microsoft.com/office/officeart/2005/8/layout/chevron2"/>
    <dgm:cxn modelId="{0906FE02-ED1D-436B-8829-8367B824EF4C}" type="presParOf" srcId="{0F64D749-8C12-410A-B27E-E24F91C5788F}" destId="{6BE5CAA4-E811-4C0C-ADB4-3BFAA747844A}" srcOrd="0" destOrd="0" presId="urn:microsoft.com/office/officeart/2005/8/layout/chevron2"/>
    <dgm:cxn modelId="{EFE3A4B5-5224-48AD-BE26-B78AB2A9C0A9}" type="presParOf" srcId="{6BE5CAA4-E811-4C0C-ADB4-3BFAA747844A}" destId="{E934F0FB-E280-41FF-8F5A-F1915D74BE13}" srcOrd="0" destOrd="0" presId="urn:microsoft.com/office/officeart/2005/8/layout/chevron2"/>
    <dgm:cxn modelId="{4BF6C3F7-049A-4718-BFAB-AFBDDC9A5DC6}" type="presParOf" srcId="{6BE5CAA4-E811-4C0C-ADB4-3BFAA747844A}" destId="{B616D652-8B65-4E41-970D-7A8EA4180C9F}" srcOrd="1" destOrd="0" presId="urn:microsoft.com/office/officeart/2005/8/layout/chevron2"/>
    <dgm:cxn modelId="{C023593F-3950-4ACD-B9FD-2BE0FD4C9C8F}" type="presParOf" srcId="{0F64D749-8C12-410A-B27E-E24F91C5788F}" destId="{811CC6A3-CB23-43F5-8520-511CD0A873B2}" srcOrd="1" destOrd="0" presId="urn:microsoft.com/office/officeart/2005/8/layout/chevron2"/>
    <dgm:cxn modelId="{17DC4F60-5606-472B-B47F-7F796FBF1DA3}" type="presParOf" srcId="{0F64D749-8C12-410A-B27E-E24F91C5788F}" destId="{16AC13E9-DBEF-46B5-8AC7-56E49A5B7747}" srcOrd="2" destOrd="0" presId="urn:microsoft.com/office/officeart/2005/8/layout/chevron2"/>
    <dgm:cxn modelId="{9C8CC89B-1C4E-442C-BB1D-10AFCD1524ED}" type="presParOf" srcId="{16AC13E9-DBEF-46B5-8AC7-56E49A5B7747}" destId="{DC0651F3-A3F8-4FF4-9DA7-46573E876FC5}" srcOrd="0" destOrd="0" presId="urn:microsoft.com/office/officeart/2005/8/layout/chevron2"/>
    <dgm:cxn modelId="{FF29E5EB-22BC-4874-8722-A5ADBDB1A0FA}" type="presParOf" srcId="{16AC13E9-DBEF-46B5-8AC7-56E49A5B7747}" destId="{AE85945D-3C0B-46B2-B337-1A996F36CAB9}" srcOrd="1" destOrd="0" presId="urn:microsoft.com/office/officeart/2005/8/layout/chevron2"/>
    <dgm:cxn modelId="{46D017B3-1FD3-40C9-B9B1-E90B46E4BB4D}" type="presParOf" srcId="{0F64D749-8C12-410A-B27E-E24F91C5788F}" destId="{C7977904-098D-409F-9C54-BC75C75AE4A1}" srcOrd="3" destOrd="0" presId="urn:microsoft.com/office/officeart/2005/8/layout/chevron2"/>
    <dgm:cxn modelId="{E0F04E25-DEDE-45CD-88B2-99E6210FBBDF}" type="presParOf" srcId="{0F64D749-8C12-410A-B27E-E24F91C5788F}" destId="{B34191E8-B61A-4C8D-BF96-144A43B32336}" srcOrd="4" destOrd="0" presId="urn:microsoft.com/office/officeart/2005/8/layout/chevron2"/>
    <dgm:cxn modelId="{F02E4E23-0C39-4F47-AE55-CED147D639AD}" type="presParOf" srcId="{B34191E8-B61A-4C8D-BF96-144A43B32336}" destId="{DB86C3EA-5565-4BD1-A1C9-BE854E38AFF4}" srcOrd="0" destOrd="0" presId="urn:microsoft.com/office/officeart/2005/8/layout/chevron2"/>
    <dgm:cxn modelId="{8EC00F06-A8AB-42D6-BBA7-C209B14CF6C8}" type="presParOf" srcId="{B34191E8-B61A-4C8D-BF96-144A43B32336}" destId="{C1913462-9EC3-4743-8E4F-9C3229F65F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D0CEC-4396-4276-8995-22D37232CDD3}" type="doc">
      <dgm:prSet loTypeId="urn:microsoft.com/office/officeart/2005/8/layout/pyramid2" loCatId="list" qsTypeId="urn:microsoft.com/office/officeart/2009/2/quickstyle/3d8" qsCatId="3D" csTypeId="urn:microsoft.com/office/officeart/2005/8/colors/colorful2" csCatId="colorful" phldr="1"/>
      <dgm:spPr/>
      <dgm:t>
        <a:bodyPr/>
        <a:lstStyle/>
        <a:p>
          <a:endParaRPr lang="fr-FR"/>
        </a:p>
      </dgm:t>
    </dgm:pt>
    <dgm:pt modelId="{7F45A935-5DAD-49C0-83FD-2613C640FEF9}">
      <dgm:prSet phldrT="[Texte]" custT="1"/>
      <dgm:spPr/>
      <dgm:t>
        <a:bodyPr/>
        <a:lstStyle/>
        <a:p>
          <a:r>
            <a:rPr lang="fr-FR" sz="2400" dirty="0" smtClean="0"/>
            <a:t>Développer l’offre </a:t>
          </a:r>
          <a:endParaRPr lang="fr-FR" sz="2400" dirty="0"/>
        </a:p>
      </dgm:t>
    </dgm:pt>
    <dgm:pt modelId="{1322A207-2542-4B70-BA58-46F152530F73}" type="parTrans" cxnId="{6FF0E2B4-F003-4337-91F3-D069E4C157E8}">
      <dgm:prSet/>
      <dgm:spPr/>
      <dgm:t>
        <a:bodyPr/>
        <a:lstStyle/>
        <a:p>
          <a:endParaRPr lang="fr-FR"/>
        </a:p>
      </dgm:t>
    </dgm:pt>
    <dgm:pt modelId="{85D5D71B-0EF8-4538-9CEB-40D59322C91E}" type="sibTrans" cxnId="{6FF0E2B4-F003-4337-91F3-D069E4C157E8}">
      <dgm:prSet/>
      <dgm:spPr/>
      <dgm:t>
        <a:bodyPr/>
        <a:lstStyle/>
        <a:p>
          <a:endParaRPr lang="fr-FR"/>
        </a:p>
      </dgm:t>
    </dgm:pt>
    <dgm:pt modelId="{719BCEBC-1E8F-4590-848E-4254BBC77441}">
      <dgm:prSet phldrT="[Texte]" custT="1"/>
      <dgm:spPr/>
      <dgm:t>
        <a:bodyPr/>
        <a:lstStyle/>
        <a:p>
          <a:r>
            <a:rPr lang="fr-FR" sz="2400" dirty="0" smtClean="0"/>
            <a:t>Structurer l’offre </a:t>
          </a:r>
          <a:endParaRPr lang="fr-FR" sz="2400" dirty="0"/>
        </a:p>
      </dgm:t>
    </dgm:pt>
    <dgm:pt modelId="{FA62113E-2796-410F-9103-452E2DFAF5A2}" type="parTrans" cxnId="{189ADE97-2572-4035-AC91-2F2639F7760C}">
      <dgm:prSet/>
      <dgm:spPr/>
      <dgm:t>
        <a:bodyPr/>
        <a:lstStyle/>
        <a:p>
          <a:endParaRPr lang="fr-FR"/>
        </a:p>
      </dgm:t>
    </dgm:pt>
    <dgm:pt modelId="{87C0372C-BA38-45A2-A7A5-E3A4573A6E6F}" type="sibTrans" cxnId="{189ADE97-2572-4035-AC91-2F2639F7760C}">
      <dgm:prSet/>
      <dgm:spPr/>
      <dgm:t>
        <a:bodyPr/>
        <a:lstStyle/>
        <a:p>
          <a:endParaRPr lang="fr-FR"/>
        </a:p>
      </dgm:t>
    </dgm:pt>
    <dgm:pt modelId="{FB3B309F-31C1-4F06-94A1-F8DDF260D7C6}">
      <dgm:prSet phldrT="[Texte]" custT="1"/>
      <dgm:spPr/>
      <dgm:t>
        <a:bodyPr/>
        <a:lstStyle/>
        <a:p>
          <a:r>
            <a:rPr lang="fr-FR" sz="2400" dirty="0" smtClean="0"/>
            <a:t>Renforcer l’offre </a:t>
          </a:r>
          <a:endParaRPr lang="fr-FR" sz="2400" dirty="0"/>
        </a:p>
      </dgm:t>
    </dgm:pt>
    <dgm:pt modelId="{343B7303-2261-4497-8E2C-8939AE6F3EB8}" type="parTrans" cxnId="{21F672E2-4D0C-488E-B1FB-CCC94F9BAD7E}">
      <dgm:prSet/>
      <dgm:spPr/>
      <dgm:t>
        <a:bodyPr/>
        <a:lstStyle/>
        <a:p>
          <a:endParaRPr lang="fr-FR"/>
        </a:p>
      </dgm:t>
    </dgm:pt>
    <dgm:pt modelId="{EF14E5CD-8CFD-490A-912A-ACEEB1C93403}" type="sibTrans" cxnId="{21F672E2-4D0C-488E-B1FB-CCC94F9BAD7E}">
      <dgm:prSet/>
      <dgm:spPr/>
      <dgm:t>
        <a:bodyPr/>
        <a:lstStyle/>
        <a:p>
          <a:endParaRPr lang="fr-FR"/>
        </a:p>
      </dgm:t>
    </dgm:pt>
    <dgm:pt modelId="{391622A8-B502-43C6-AD37-7261E78D1D3C}">
      <dgm:prSet custT="1"/>
      <dgm:spPr/>
      <dgm:t>
        <a:bodyPr/>
        <a:lstStyle/>
        <a:p>
          <a:r>
            <a:rPr lang="fr-FR" sz="2000" dirty="0" smtClean="0">
              <a:ea typeface="+mn-ea"/>
              <a:cs typeface="+mn-cs"/>
            </a:rPr>
            <a:t>Promouvoir la montée en compétence des personnels par l’appropriation des recommandations de bonnes pratiques de l’HAS et l’ANESM</a:t>
          </a:r>
        </a:p>
      </dgm:t>
    </dgm:pt>
    <dgm:pt modelId="{22786963-0DF3-4242-8DF8-1951EEFCC30C}" type="parTrans" cxnId="{60AFBAD0-DC01-45EF-8327-99932C54091A}">
      <dgm:prSet/>
      <dgm:spPr/>
      <dgm:t>
        <a:bodyPr/>
        <a:lstStyle/>
        <a:p>
          <a:endParaRPr lang="fr-FR"/>
        </a:p>
      </dgm:t>
    </dgm:pt>
    <dgm:pt modelId="{0CEE3C02-3990-450A-BD1C-C79117D2CFDA}" type="sibTrans" cxnId="{60AFBAD0-DC01-45EF-8327-99932C54091A}">
      <dgm:prSet/>
      <dgm:spPr/>
      <dgm:t>
        <a:bodyPr/>
        <a:lstStyle/>
        <a:p>
          <a:endParaRPr lang="fr-FR"/>
        </a:p>
      </dgm:t>
    </dgm:pt>
    <dgm:pt modelId="{F99897D8-8161-447E-AB62-61E6C9009B30}" type="pres">
      <dgm:prSet presAssocID="{7C1D0CEC-4396-4276-8995-22D37232CDD3}" presName="compositeShape" presStyleCnt="0">
        <dgm:presLayoutVars>
          <dgm:dir/>
          <dgm:resizeHandles/>
        </dgm:presLayoutVars>
      </dgm:prSet>
      <dgm:spPr/>
      <dgm:t>
        <a:bodyPr/>
        <a:lstStyle/>
        <a:p>
          <a:endParaRPr lang="fr-FR"/>
        </a:p>
      </dgm:t>
    </dgm:pt>
    <dgm:pt modelId="{D3F36CE7-57CC-4C07-9CF7-C9C28A0CB988}" type="pres">
      <dgm:prSet presAssocID="{7C1D0CEC-4396-4276-8995-22D37232CDD3}" presName="pyramid" presStyleLbl="node1" presStyleIdx="0" presStyleCnt="1"/>
      <dgm:spPr/>
    </dgm:pt>
    <dgm:pt modelId="{556B4A30-8AAA-40B9-A1E1-603DAC20B54A}" type="pres">
      <dgm:prSet presAssocID="{7C1D0CEC-4396-4276-8995-22D37232CDD3}" presName="theList" presStyleCnt="0"/>
      <dgm:spPr/>
    </dgm:pt>
    <dgm:pt modelId="{2D1BC2F3-5A60-4049-8A8A-4B37F963A207}" type="pres">
      <dgm:prSet presAssocID="{7F45A935-5DAD-49C0-83FD-2613C640FEF9}" presName="aNode" presStyleLbl="fgAcc1" presStyleIdx="0" presStyleCnt="4">
        <dgm:presLayoutVars>
          <dgm:bulletEnabled val="1"/>
        </dgm:presLayoutVars>
      </dgm:prSet>
      <dgm:spPr/>
      <dgm:t>
        <a:bodyPr/>
        <a:lstStyle/>
        <a:p>
          <a:endParaRPr lang="fr-FR"/>
        </a:p>
      </dgm:t>
    </dgm:pt>
    <dgm:pt modelId="{068209F9-A34B-413A-8B11-5588DC3247EC}" type="pres">
      <dgm:prSet presAssocID="{7F45A935-5DAD-49C0-83FD-2613C640FEF9}" presName="aSpace" presStyleCnt="0"/>
      <dgm:spPr/>
    </dgm:pt>
    <dgm:pt modelId="{7885C820-7CB3-4B10-8B41-C0BB67B75924}" type="pres">
      <dgm:prSet presAssocID="{719BCEBC-1E8F-4590-848E-4254BBC77441}" presName="aNode" presStyleLbl="fgAcc1" presStyleIdx="1" presStyleCnt="4">
        <dgm:presLayoutVars>
          <dgm:bulletEnabled val="1"/>
        </dgm:presLayoutVars>
      </dgm:prSet>
      <dgm:spPr/>
      <dgm:t>
        <a:bodyPr/>
        <a:lstStyle/>
        <a:p>
          <a:endParaRPr lang="fr-FR"/>
        </a:p>
      </dgm:t>
    </dgm:pt>
    <dgm:pt modelId="{370DDAFF-4FD9-455C-B48F-C94EA15E2497}" type="pres">
      <dgm:prSet presAssocID="{719BCEBC-1E8F-4590-848E-4254BBC77441}" presName="aSpace" presStyleCnt="0"/>
      <dgm:spPr/>
    </dgm:pt>
    <dgm:pt modelId="{4EBBDFF5-4BCC-48FE-8F42-66ACF8E5AB1D}" type="pres">
      <dgm:prSet presAssocID="{FB3B309F-31C1-4F06-94A1-F8DDF260D7C6}" presName="aNode" presStyleLbl="fgAcc1" presStyleIdx="2" presStyleCnt="4" custLinFactNeighborX="1167" custLinFactNeighborY="-17472">
        <dgm:presLayoutVars>
          <dgm:bulletEnabled val="1"/>
        </dgm:presLayoutVars>
      </dgm:prSet>
      <dgm:spPr/>
      <dgm:t>
        <a:bodyPr/>
        <a:lstStyle/>
        <a:p>
          <a:endParaRPr lang="fr-FR"/>
        </a:p>
      </dgm:t>
    </dgm:pt>
    <dgm:pt modelId="{B43261F9-C200-4574-9962-F9AB81EC5AD4}" type="pres">
      <dgm:prSet presAssocID="{FB3B309F-31C1-4F06-94A1-F8DDF260D7C6}" presName="aSpace" presStyleCnt="0"/>
      <dgm:spPr/>
    </dgm:pt>
    <dgm:pt modelId="{7349FEB7-662C-4B4C-9779-FAEA9E59A25F}" type="pres">
      <dgm:prSet presAssocID="{391622A8-B502-43C6-AD37-7261E78D1D3C}" presName="aNode" presStyleLbl="fgAcc1" presStyleIdx="3" presStyleCnt="4" custScaleX="171135" custScaleY="158994">
        <dgm:presLayoutVars>
          <dgm:bulletEnabled val="1"/>
        </dgm:presLayoutVars>
      </dgm:prSet>
      <dgm:spPr/>
      <dgm:t>
        <a:bodyPr/>
        <a:lstStyle/>
        <a:p>
          <a:endParaRPr lang="fr-FR"/>
        </a:p>
      </dgm:t>
    </dgm:pt>
    <dgm:pt modelId="{DE68C0C1-B300-4052-B3AE-C9C5D25613E6}" type="pres">
      <dgm:prSet presAssocID="{391622A8-B502-43C6-AD37-7261E78D1D3C}" presName="aSpace" presStyleCnt="0"/>
      <dgm:spPr/>
    </dgm:pt>
  </dgm:ptLst>
  <dgm:cxnLst>
    <dgm:cxn modelId="{189ADE97-2572-4035-AC91-2F2639F7760C}" srcId="{7C1D0CEC-4396-4276-8995-22D37232CDD3}" destId="{719BCEBC-1E8F-4590-848E-4254BBC77441}" srcOrd="1" destOrd="0" parTransId="{FA62113E-2796-410F-9103-452E2DFAF5A2}" sibTransId="{87C0372C-BA38-45A2-A7A5-E3A4573A6E6F}"/>
    <dgm:cxn modelId="{1A55E9D3-ADC7-4D94-9833-BD3EB2665187}" type="presOf" srcId="{391622A8-B502-43C6-AD37-7261E78D1D3C}" destId="{7349FEB7-662C-4B4C-9779-FAEA9E59A25F}" srcOrd="0" destOrd="0" presId="urn:microsoft.com/office/officeart/2005/8/layout/pyramid2"/>
    <dgm:cxn modelId="{23818222-EB5C-419C-B79D-C2DCC8027140}" type="presOf" srcId="{FB3B309F-31C1-4F06-94A1-F8DDF260D7C6}" destId="{4EBBDFF5-4BCC-48FE-8F42-66ACF8E5AB1D}" srcOrd="0" destOrd="0" presId="urn:microsoft.com/office/officeart/2005/8/layout/pyramid2"/>
    <dgm:cxn modelId="{99C908BF-BF2D-4D2C-9C93-2F4670927F33}" type="presOf" srcId="{7C1D0CEC-4396-4276-8995-22D37232CDD3}" destId="{F99897D8-8161-447E-AB62-61E6C9009B30}" srcOrd="0" destOrd="0" presId="urn:microsoft.com/office/officeart/2005/8/layout/pyramid2"/>
    <dgm:cxn modelId="{6FF0E2B4-F003-4337-91F3-D069E4C157E8}" srcId="{7C1D0CEC-4396-4276-8995-22D37232CDD3}" destId="{7F45A935-5DAD-49C0-83FD-2613C640FEF9}" srcOrd="0" destOrd="0" parTransId="{1322A207-2542-4B70-BA58-46F152530F73}" sibTransId="{85D5D71B-0EF8-4538-9CEB-40D59322C91E}"/>
    <dgm:cxn modelId="{EC863596-B7FC-4904-98C2-FEDCF3ED4350}" type="presOf" srcId="{7F45A935-5DAD-49C0-83FD-2613C640FEF9}" destId="{2D1BC2F3-5A60-4049-8A8A-4B37F963A207}" srcOrd="0" destOrd="0" presId="urn:microsoft.com/office/officeart/2005/8/layout/pyramid2"/>
    <dgm:cxn modelId="{60AFBAD0-DC01-45EF-8327-99932C54091A}" srcId="{7C1D0CEC-4396-4276-8995-22D37232CDD3}" destId="{391622A8-B502-43C6-AD37-7261E78D1D3C}" srcOrd="3" destOrd="0" parTransId="{22786963-0DF3-4242-8DF8-1951EEFCC30C}" sibTransId="{0CEE3C02-3990-450A-BD1C-C79117D2CFDA}"/>
    <dgm:cxn modelId="{21F672E2-4D0C-488E-B1FB-CCC94F9BAD7E}" srcId="{7C1D0CEC-4396-4276-8995-22D37232CDD3}" destId="{FB3B309F-31C1-4F06-94A1-F8DDF260D7C6}" srcOrd="2" destOrd="0" parTransId="{343B7303-2261-4497-8E2C-8939AE6F3EB8}" sibTransId="{EF14E5CD-8CFD-490A-912A-ACEEB1C93403}"/>
    <dgm:cxn modelId="{60A3A765-4247-4238-85AB-9B5D0AC0881C}" type="presOf" srcId="{719BCEBC-1E8F-4590-848E-4254BBC77441}" destId="{7885C820-7CB3-4B10-8B41-C0BB67B75924}" srcOrd="0" destOrd="0" presId="urn:microsoft.com/office/officeart/2005/8/layout/pyramid2"/>
    <dgm:cxn modelId="{85B0BE64-0A91-481D-B419-02322B61733E}" type="presParOf" srcId="{F99897D8-8161-447E-AB62-61E6C9009B30}" destId="{D3F36CE7-57CC-4C07-9CF7-C9C28A0CB988}" srcOrd="0" destOrd="0" presId="urn:microsoft.com/office/officeart/2005/8/layout/pyramid2"/>
    <dgm:cxn modelId="{ABECB372-D355-4B9F-956E-E3B3AD4E739F}" type="presParOf" srcId="{F99897D8-8161-447E-AB62-61E6C9009B30}" destId="{556B4A30-8AAA-40B9-A1E1-603DAC20B54A}" srcOrd="1" destOrd="0" presId="urn:microsoft.com/office/officeart/2005/8/layout/pyramid2"/>
    <dgm:cxn modelId="{5E5C9782-9684-4142-A8FD-51D496DDF01D}" type="presParOf" srcId="{556B4A30-8AAA-40B9-A1E1-603DAC20B54A}" destId="{2D1BC2F3-5A60-4049-8A8A-4B37F963A207}" srcOrd="0" destOrd="0" presId="urn:microsoft.com/office/officeart/2005/8/layout/pyramid2"/>
    <dgm:cxn modelId="{3E41D358-4AE1-405B-8FB0-A7703B634B68}" type="presParOf" srcId="{556B4A30-8AAA-40B9-A1E1-603DAC20B54A}" destId="{068209F9-A34B-413A-8B11-5588DC3247EC}" srcOrd="1" destOrd="0" presId="urn:microsoft.com/office/officeart/2005/8/layout/pyramid2"/>
    <dgm:cxn modelId="{DF139FF1-D759-40FC-8788-C3227B49B453}" type="presParOf" srcId="{556B4A30-8AAA-40B9-A1E1-603DAC20B54A}" destId="{7885C820-7CB3-4B10-8B41-C0BB67B75924}" srcOrd="2" destOrd="0" presId="urn:microsoft.com/office/officeart/2005/8/layout/pyramid2"/>
    <dgm:cxn modelId="{333B1CA8-9121-4C1B-A878-C7CE01485FBA}" type="presParOf" srcId="{556B4A30-8AAA-40B9-A1E1-603DAC20B54A}" destId="{370DDAFF-4FD9-455C-B48F-C94EA15E2497}" srcOrd="3" destOrd="0" presId="urn:microsoft.com/office/officeart/2005/8/layout/pyramid2"/>
    <dgm:cxn modelId="{31E91298-FF97-4E5D-B7BE-F05CC1E34F51}" type="presParOf" srcId="{556B4A30-8AAA-40B9-A1E1-603DAC20B54A}" destId="{4EBBDFF5-4BCC-48FE-8F42-66ACF8E5AB1D}" srcOrd="4" destOrd="0" presId="urn:microsoft.com/office/officeart/2005/8/layout/pyramid2"/>
    <dgm:cxn modelId="{6C3134E4-7D70-42A4-B556-915B2BD6ACB5}" type="presParOf" srcId="{556B4A30-8AAA-40B9-A1E1-603DAC20B54A}" destId="{B43261F9-C200-4574-9962-F9AB81EC5AD4}" srcOrd="5" destOrd="0" presId="urn:microsoft.com/office/officeart/2005/8/layout/pyramid2"/>
    <dgm:cxn modelId="{3CA6E5B5-937D-4473-A49B-69B5D57CE523}" type="presParOf" srcId="{556B4A30-8AAA-40B9-A1E1-603DAC20B54A}" destId="{7349FEB7-662C-4B4C-9779-FAEA9E59A25F}" srcOrd="6" destOrd="0" presId="urn:microsoft.com/office/officeart/2005/8/layout/pyramid2"/>
    <dgm:cxn modelId="{DE01E278-152E-4508-88F2-239A3683A3B0}" type="presParOf" srcId="{556B4A30-8AAA-40B9-A1E1-603DAC20B54A}" destId="{DE68C0C1-B300-4052-B3AE-C9C5D25613E6}"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04746-47A5-4534-A7C4-5477381CE019}" type="doc">
      <dgm:prSet loTypeId="urn:microsoft.com/office/officeart/2005/8/layout/pyramid2" loCatId="list" qsTypeId="urn:microsoft.com/office/officeart/2005/8/quickstyle/simple1" qsCatId="simple" csTypeId="urn:microsoft.com/office/officeart/2005/8/colors/accent2_5" csCatId="accent2" phldr="1"/>
      <dgm:spPr/>
    </dgm:pt>
    <dgm:pt modelId="{B6B6C997-038F-4A53-9EFA-ED5202782DCE}">
      <dgm:prSet/>
      <dgm:spPr/>
      <dgm:t>
        <a:bodyPr/>
        <a:lstStyle/>
        <a:p>
          <a:r>
            <a:rPr lang="fr-FR" dirty="0" smtClean="0"/>
            <a:t>faire face au quotidien aux troubles des personnes avec TSA</a:t>
          </a:r>
        </a:p>
      </dgm:t>
    </dgm:pt>
    <dgm:pt modelId="{2AFBD0ED-750E-41C8-95D8-2BDCF71D580E}" type="parTrans" cxnId="{A1C049D4-03C8-4382-8080-8E5BAB024904}">
      <dgm:prSet/>
      <dgm:spPr/>
      <dgm:t>
        <a:bodyPr/>
        <a:lstStyle/>
        <a:p>
          <a:endParaRPr lang="fr-FR"/>
        </a:p>
      </dgm:t>
    </dgm:pt>
    <dgm:pt modelId="{A04C9759-EA36-4290-87C0-6CB386C59C42}" type="sibTrans" cxnId="{A1C049D4-03C8-4382-8080-8E5BAB024904}">
      <dgm:prSet/>
      <dgm:spPr/>
      <dgm:t>
        <a:bodyPr/>
        <a:lstStyle/>
        <a:p>
          <a:endParaRPr lang="fr-FR"/>
        </a:p>
      </dgm:t>
    </dgm:pt>
    <dgm:pt modelId="{A92294B9-B975-46D7-9BF3-E0351183C6E1}">
      <dgm:prSet/>
      <dgm:spPr/>
      <dgm:t>
        <a:bodyPr/>
        <a:lstStyle/>
        <a:p>
          <a:r>
            <a:rPr lang="fr-FR" dirty="0" smtClean="0"/>
            <a:t>disposer de repères et d’informations fiables </a:t>
          </a:r>
        </a:p>
      </dgm:t>
    </dgm:pt>
    <dgm:pt modelId="{93E500C9-8823-495A-A9CB-5F134954B6DF}" type="parTrans" cxnId="{71856466-C6FD-404E-9E8F-E5B9D7B020CD}">
      <dgm:prSet/>
      <dgm:spPr/>
      <dgm:t>
        <a:bodyPr/>
        <a:lstStyle/>
        <a:p>
          <a:endParaRPr lang="fr-FR"/>
        </a:p>
      </dgm:t>
    </dgm:pt>
    <dgm:pt modelId="{03812330-805D-49F5-8DC0-26A7D7F4F3B7}" type="sibTrans" cxnId="{71856466-C6FD-404E-9E8F-E5B9D7B020CD}">
      <dgm:prSet/>
      <dgm:spPr/>
      <dgm:t>
        <a:bodyPr/>
        <a:lstStyle/>
        <a:p>
          <a:endParaRPr lang="fr-FR"/>
        </a:p>
      </dgm:t>
    </dgm:pt>
    <dgm:pt modelId="{5157E7CA-7DEF-4B1F-9413-3DF3124394FC}">
      <dgm:prSet/>
      <dgm:spPr/>
      <dgm:t>
        <a:bodyPr/>
        <a:lstStyle/>
        <a:p>
          <a:r>
            <a:rPr lang="fr-FR" dirty="0" smtClean="0"/>
            <a:t>connaître leurs droits et de faciliter leurs démarches</a:t>
          </a:r>
          <a:endParaRPr lang="fr-FR" dirty="0"/>
        </a:p>
      </dgm:t>
    </dgm:pt>
    <dgm:pt modelId="{E82F280E-F704-49C6-A5D0-F3434B0AD4B1}" type="parTrans" cxnId="{EC3B8424-8E4F-4A20-A8FA-285C576A668A}">
      <dgm:prSet/>
      <dgm:spPr/>
      <dgm:t>
        <a:bodyPr/>
        <a:lstStyle/>
        <a:p>
          <a:endParaRPr lang="fr-FR"/>
        </a:p>
      </dgm:t>
    </dgm:pt>
    <dgm:pt modelId="{82863EC7-8D1D-4362-ACD7-B5FEEF8978A2}" type="sibTrans" cxnId="{EC3B8424-8E4F-4A20-A8FA-285C576A668A}">
      <dgm:prSet/>
      <dgm:spPr/>
      <dgm:t>
        <a:bodyPr/>
        <a:lstStyle/>
        <a:p>
          <a:endParaRPr lang="fr-FR"/>
        </a:p>
      </dgm:t>
    </dgm:pt>
    <dgm:pt modelId="{7BDF364B-E078-4E2F-82DB-D06F2385D495}" type="pres">
      <dgm:prSet presAssocID="{16604746-47A5-4534-A7C4-5477381CE019}" presName="compositeShape" presStyleCnt="0">
        <dgm:presLayoutVars>
          <dgm:dir/>
          <dgm:resizeHandles/>
        </dgm:presLayoutVars>
      </dgm:prSet>
      <dgm:spPr/>
    </dgm:pt>
    <dgm:pt modelId="{920578FF-76F9-4046-8BE7-791D6D75C4EF}" type="pres">
      <dgm:prSet presAssocID="{16604746-47A5-4534-A7C4-5477381CE019}" presName="pyramid" presStyleLbl="node1" presStyleIdx="0" presStyleCnt="1" custLinFactNeighborX="219"/>
      <dgm:spPr/>
    </dgm:pt>
    <dgm:pt modelId="{A72FE3F3-E61B-4ECA-AEA0-21D5EC40B441}" type="pres">
      <dgm:prSet presAssocID="{16604746-47A5-4534-A7C4-5477381CE019}" presName="theList" presStyleCnt="0"/>
      <dgm:spPr/>
    </dgm:pt>
    <dgm:pt modelId="{B2C21E55-2E38-4939-8870-C4B68953C6C9}" type="pres">
      <dgm:prSet presAssocID="{B6B6C997-038F-4A53-9EFA-ED5202782DCE}" presName="aNode" presStyleLbl="fgAcc1" presStyleIdx="0" presStyleCnt="3">
        <dgm:presLayoutVars>
          <dgm:bulletEnabled val="1"/>
        </dgm:presLayoutVars>
      </dgm:prSet>
      <dgm:spPr/>
      <dgm:t>
        <a:bodyPr/>
        <a:lstStyle/>
        <a:p>
          <a:endParaRPr lang="fr-FR"/>
        </a:p>
      </dgm:t>
    </dgm:pt>
    <dgm:pt modelId="{A9645C52-AD3D-4DDC-8D28-CD3441906E0A}" type="pres">
      <dgm:prSet presAssocID="{B6B6C997-038F-4A53-9EFA-ED5202782DCE}" presName="aSpace" presStyleCnt="0"/>
      <dgm:spPr/>
    </dgm:pt>
    <dgm:pt modelId="{9B36D042-7E98-4339-9036-0B27FEE561EB}" type="pres">
      <dgm:prSet presAssocID="{A92294B9-B975-46D7-9BF3-E0351183C6E1}" presName="aNode" presStyleLbl="fgAcc1" presStyleIdx="1" presStyleCnt="3">
        <dgm:presLayoutVars>
          <dgm:bulletEnabled val="1"/>
        </dgm:presLayoutVars>
      </dgm:prSet>
      <dgm:spPr/>
      <dgm:t>
        <a:bodyPr/>
        <a:lstStyle/>
        <a:p>
          <a:endParaRPr lang="fr-FR"/>
        </a:p>
      </dgm:t>
    </dgm:pt>
    <dgm:pt modelId="{F9B638BC-8DE0-4ED5-BFD6-992BB29A9D63}" type="pres">
      <dgm:prSet presAssocID="{A92294B9-B975-46D7-9BF3-E0351183C6E1}" presName="aSpace" presStyleCnt="0"/>
      <dgm:spPr/>
    </dgm:pt>
    <dgm:pt modelId="{0BFB7A0D-A783-4A49-9256-F9689B71FAA7}" type="pres">
      <dgm:prSet presAssocID="{5157E7CA-7DEF-4B1F-9413-3DF3124394FC}" presName="aNode" presStyleLbl="fgAcc1" presStyleIdx="2" presStyleCnt="3">
        <dgm:presLayoutVars>
          <dgm:bulletEnabled val="1"/>
        </dgm:presLayoutVars>
      </dgm:prSet>
      <dgm:spPr/>
      <dgm:t>
        <a:bodyPr/>
        <a:lstStyle/>
        <a:p>
          <a:endParaRPr lang="fr-FR"/>
        </a:p>
      </dgm:t>
    </dgm:pt>
    <dgm:pt modelId="{45F6D8EE-C0F5-4093-8B6B-D3DE848E42CD}" type="pres">
      <dgm:prSet presAssocID="{5157E7CA-7DEF-4B1F-9413-3DF3124394FC}" presName="aSpace" presStyleCnt="0"/>
      <dgm:spPr/>
    </dgm:pt>
  </dgm:ptLst>
  <dgm:cxnLst>
    <dgm:cxn modelId="{71856466-C6FD-404E-9E8F-E5B9D7B020CD}" srcId="{16604746-47A5-4534-A7C4-5477381CE019}" destId="{A92294B9-B975-46D7-9BF3-E0351183C6E1}" srcOrd="1" destOrd="0" parTransId="{93E500C9-8823-495A-A9CB-5F134954B6DF}" sibTransId="{03812330-805D-49F5-8DC0-26A7D7F4F3B7}"/>
    <dgm:cxn modelId="{EC3B8424-8E4F-4A20-A8FA-285C576A668A}" srcId="{16604746-47A5-4534-A7C4-5477381CE019}" destId="{5157E7CA-7DEF-4B1F-9413-3DF3124394FC}" srcOrd="2" destOrd="0" parTransId="{E82F280E-F704-49C6-A5D0-F3434B0AD4B1}" sibTransId="{82863EC7-8D1D-4362-ACD7-B5FEEF8978A2}"/>
    <dgm:cxn modelId="{A1C049D4-03C8-4382-8080-8E5BAB024904}" srcId="{16604746-47A5-4534-A7C4-5477381CE019}" destId="{B6B6C997-038F-4A53-9EFA-ED5202782DCE}" srcOrd="0" destOrd="0" parTransId="{2AFBD0ED-750E-41C8-95D8-2BDCF71D580E}" sibTransId="{A04C9759-EA36-4290-87C0-6CB386C59C42}"/>
    <dgm:cxn modelId="{FD611DD4-D45A-4CC4-8427-5CA0F84F1ABA}" type="presOf" srcId="{A92294B9-B975-46D7-9BF3-E0351183C6E1}" destId="{9B36D042-7E98-4339-9036-0B27FEE561EB}" srcOrd="0" destOrd="0" presId="urn:microsoft.com/office/officeart/2005/8/layout/pyramid2"/>
    <dgm:cxn modelId="{057F740A-DED2-4E6B-88CB-FBA0AFE3CC9C}" type="presOf" srcId="{5157E7CA-7DEF-4B1F-9413-3DF3124394FC}" destId="{0BFB7A0D-A783-4A49-9256-F9689B71FAA7}" srcOrd="0" destOrd="0" presId="urn:microsoft.com/office/officeart/2005/8/layout/pyramid2"/>
    <dgm:cxn modelId="{7BD784CE-6396-40D6-ACE6-05732B882EA9}" type="presOf" srcId="{16604746-47A5-4534-A7C4-5477381CE019}" destId="{7BDF364B-E078-4E2F-82DB-D06F2385D495}" srcOrd="0" destOrd="0" presId="urn:microsoft.com/office/officeart/2005/8/layout/pyramid2"/>
    <dgm:cxn modelId="{AD1B9D23-0AB9-4024-867C-4C6382EAAAE9}" type="presOf" srcId="{B6B6C997-038F-4A53-9EFA-ED5202782DCE}" destId="{B2C21E55-2E38-4939-8870-C4B68953C6C9}" srcOrd="0" destOrd="0" presId="urn:microsoft.com/office/officeart/2005/8/layout/pyramid2"/>
    <dgm:cxn modelId="{62404B98-0B2C-4768-A5BE-A477B5F261E9}" type="presParOf" srcId="{7BDF364B-E078-4E2F-82DB-D06F2385D495}" destId="{920578FF-76F9-4046-8BE7-791D6D75C4EF}" srcOrd="0" destOrd="0" presId="urn:microsoft.com/office/officeart/2005/8/layout/pyramid2"/>
    <dgm:cxn modelId="{67F0AF28-1AF2-4C6B-A448-DF087400DE04}" type="presParOf" srcId="{7BDF364B-E078-4E2F-82DB-D06F2385D495}" destId="{A72FE3F3-E61B-4ECA-AEA0-21D5EC40B441}" srcOrd="1" destOrd="0" presId="urn:microsoft.com/office/officeart/2005/8/layout/pyramid2"/>
    <dgm:cxn modelId="{969ACF8F-8B5D-4991-843A-C33AED775DEE}" type="presParOf" srcId="{A72FE3F3-E61B-4ECA-AEA0-21D5EC40B441}" destId="{B2C21E55-2E38-4939-8870-C4B68953C6C9}" srcOrd="0" destOrd="0" presId="urn:microsoft.com/office/officeart/2005/8/layout/pyramid2"/>
    <dgm:cxn modelId="{57BF995B-E2E7-42CF-BE81-46040905314C}" type="presParOf" srcId="{A72FE3F3-E61B-4ECA-AEA0-21D5EC40B441}" destId="{A9645C52-AD3D-4DDC-8D28-CD3441906E0A}" srcOrd="1" destOrd="0" presId="urn:microsoft.com/office/officeart/2005/8/layout/pyramid2"/>
    <dgm:cxn modelId="{68C66DF6-FE5C-43C2-86B1-36B385729DF0}" type="presParOf" srcId="{A72FE3F3-E61B-4ECA-AEA0-21D5EC40B441}" destId="{9B36D042-7E98-4339-9036-0B27FEE561EB}" srcOrd="2" destOrd="0" presId="urn:microsoft.com/office/officeart/2005/8/layout/pyramid2"/>
    <dgm:cxn modelId="{B18DD319-10AF-41FD-96E9-FC9AC10F4352}" type="presParOf" srcId="{A72FE3F3-E61B-4ECA-AEA0-21D5EC40B441}" destId="{F9B638BC-8DE0-4ED5-BFD6-992BB29A9D63}" srcOrd="3" destOrd="0" presId="urn:microsoft.com/office/officeart/2005/8/layout/pyramid2"/>
    <dgm:cxn modelId="{07C37CF7-F8DF-41D2-95DD-3495A5AD49DE}" type="presParOf" srcId="{A72FE3F3-E61B-4ECA-AEA0-21D5EC40B441}" destId="{0BFB7A0D-A783-4A49-9256-F9689B71FAA7}" srcOrd="4" destOrd="0" presId="urn:microsoft.com/office/officeart/2005/8/layout/pyramid2"/>
    <dgm:cxn modelId="{62C56B4F-C2B2-4389-9549-8999369F31BA}" type="presParOf" srcId="{A72FE3F3-E61B-4ECA-AEA0-21D5EC40B441}" destId="{45F6D8EE-C0F5-4093-8B6B-D3DE848E42C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4F0FB-E280-41FF-8F5A-F1915D74BE13}">
      <dsp:nvSpPr>
        <dsp:cNvPr id="0" name=""/>
        <dsp:cNvSpPr/>
      </dsp:nvSpPr>
      <dsp:spPr>
        <a:xfrm rot="5400000">
          <a:off x="-223923" y="247742"/>
          <a:ext cx="1492820" cy="1044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UN CONSTAT</a:t>
          </a:r>
          <a:endParaRPr lang="fr-FR" sz="1600" kern="1200" dirty="0"/>
        </a:p>
      </dsp:txBody>
      <dsp:txXfrm rot="-5400000">
        <a:off x="0" y="546306"/>
        <a:ext cx="1044974" cy="447846"/>
      </dsp:txXfrm>
    </dsp:sp>
    <dsp:sp modelId="{B616D652-8B65-4E41-970D-7A8EA4180C9F}">
      <dsp:nvSpPr>
        <dsp:cNvPr id="0" name=""/>
        <dsp:cNvSpPr/>
      </dsp:nvSpPr>
      <dsp:spPr>
        <a:xfrm rot="5400000">
          <a:off x="3634202" y="-2588026"/>
          <a:ext cx="1015570" cy="61940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smtClean="0">
              <a:solidFill>
                <a:srgbClr val="990033"/>
              </a:solidFill>
            </a:rPr>
            <a:t>Un </a:t>
          </a:r>
          <a:r>
            <a:rPr lang="fr-FR" sz="2000" b="1" kern="1200" dirty="0" smtClean="0">
              <a:solidFill>
                <a:srgbClr val="990033"/>
              </a:solidFill>
            </a:rPr>
            <a:t>grand nombre de personnes adultes non repérées ni diagnostiquées </a:t>
          </a:r>
          <a:endParaRPr lang="fr-FR" sz="2000" b="1" kern="1200" dirty="0">
            <a:solidFill>
              <a:srgbClr val="990033"/>
            </a:solidFill>
          </a:endParaRPr>
        </a:p>
      </dsp:txBody>
      <dsp:txXfrm rot="-5400000">
        <a:off x="1044975" y="50777"/>
        <a:ext cx="6144449" cy="916418"/>
      </dsp:txXfrm>
    </dsp:sp>
    <dsp:sp modelId="{DC0651F3-A3F8-4FF4-9DA7-46573E876FC5}">
      <dsp:nvSpPr>
        <dsp:cNvPr id="0" name=""/>
        <dsp:cNvSpPr/>
      </dsp:nvSpPr>
      <dsp:spPr>
        <a:xfrm rot="5400000">
          <a:off x="-223923" y="1546222"/>
          <a:ext cx="1492820" cy="1044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UNE EQUIPE</a:t>
          </a:r>
          <a:endParaRPr lang="fr-FR" sz="1600" kern="1200" dirty="0"/>
        </a:p>
      </dsp:txBody>
      <dsp:txXfrm rot="-5400000">
        <a:off x="0" y="1844786"/>
        <a:ext cx="1044974" cy="447846"/>
      </dsp:txXfrm>
    </dsp:sp>
    <dsp:sp modelId="{AE85945D-3C0B-46B2-B337-1A996F36CAB9}">
      <dsp:nvSpPr>
        <dsp:cNvPr id="0" name=""/>
        <dsp:cNvSpPr/>
      </dsp:nvSpPr>
      <dsp:spPr>
        <a:xfrm rot="5400000">
          <a:off x="3728576" y="-1289547"/>
          <a:ext cx="826821" cy="61940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rgbClr val="1A0195"/>
              </a:solidFill>
            </a:rPr>
            <a:t>Création d’une équipe régionale de repérage, diagnostic et évaluation des adultes: </a:t>
          </a:r>
          <a:r>
            <a:rPr lang="fr-FR" sz="2000" b="1" kern="1200" dirty="0" smtClean="0">
              <a:solidFill>
                <a:srgbClr val="1A0195"/>
              </a:solidFill>
              <a:ea typeface="+mn-ea"/>
              <a:cs typeface="+mn-cs"/>
            </a:rPr>
            <a:t>Les Makaras</a:t>
          </a:r>
          <a:endParaRPr lang="fr-FR" sz="2000" kern="1200" dirty="0"/>
        </a:p>
      </dsp:txBody>
      <dsp:txXfrm rot="-5400000">
        <a:off x="1044974" y="1434417"/>
        <a:ext cx="6153663" cy="746097"/>
      </dsp:txXfrm>
    </dsp:sp>
    <dsp:sp modelId="{DB86C3EA-5565-4BD1-A1C9-BE854E38AFF4}">
      <dsp:nvSpPr>
        <dsp:cNvPr id="0" name=""/>
        <dsp:cNvSpPr/>
      </dsp:nvSpPr>
      <dsp:spPr>
        <a:xfrm rot="5400000">
          <a:off x="-223923" y="2844701"/>
          <a:ext cx="1492820" cy="1044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DES MISSIONS</a:t>
          </a:r>
          <a:endParaRPr lang="fr-FR" sz="1600" kern="1200" dirty="0"/>
        </a:p>
      </dsp:txBody>
      <dsp:txXfrm rot="-5400000">
        <a:off x="0" y="3143265"/>
        <a:ext cx="1044974" cy="447846"/>
      </dsp:txXfrm>
    </dsp:sp>
    <dsp:sp modelId="{C1913462-9EC3-4743-8E4F-9C3229F65FB6}">
      <dsp:nvSpPr>
        <dsp:cNvPr id="0" name=""/>
        <dsp:cNvSpPr/>
      </dsp:nvSpPr>
      <dsp:spPr>
        <a:xfrm rot="5400000">
          <a:off x="3656820" y="8932"/>
          <a:ext cx="970333" cy="61940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accent6">
                  <a:lumMod val="75000"/>
                </a:schemeClr>
              </a:solidFill>
              <a:ea typeface="Times New Roman"/>
              <a:cs typeface="Arial"/>
            </a:rPr>
            <a:t>Le repérage-dépistage des adultes sur l’ensemble de la région (avec appui du CRA)</a:t>
          </a:r>
          <a:endParaRPr lang="fr-FR" sz="2000" kern="1200" dirty="0"/>
        </a:p>
        <a:p>
          <a:pPr marL="228600" lvl="1" indent="-228600" algn="l" defTabSz="889000">
            <a:lnSpc>
              <a:spcPct val="90000"/>
            </a:lnSpc>
            <a:spcBef>
              <a:spcPct val="0"/>
            </a:spcBef>
            <a:spcAft>
              <a:spcPct val="15000"/>
            </a:spcAft>
            <a:buChar char="••"/>
          </a:pPr>
          <a:r>
            <a:rPr lang="fr-FR" sz="2000" kern="1200" dirty="0" smtClean="0">
              <a:solidFill>
                <a:schemeClr val="accent6">
                  <a:lumMod val="75000"/>
                </a:schemeClr>
              </a:solidFill>
              <a:ea typeface="Times New Roman"/>
              <a:cs typeface="Arial"/>
            </a:rPr>
            <a:t>Les évaluations des adultes</a:t>
          </a:r>
          <a:endParaRPr lang="fr-FR" sz="2000" kern="1200" dirty="0">
            <a:solidFill>
              <a:srgbClr val="1A0195"/>
            </a:solidFill>
            <a:ea typeface="+mn-ea"/>
            <a:cs typeface="+mn-cs"/>
          </a:endParaRPr>
        </a:p>
      </dsp:txBody>
      <dsp:txXfrm rot="-5400000">
        <a:off x="1044974" y="2668146"/>
        <a:ext cx="6146657" cy="875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36CE7-57CC-4C07-9CF7-C9C28A0CB988}">
      <dsp:nvSpPr>
        <dsp:cNvPr id="0" name=""/>
        <dsp:cNvSpPr/>
      </dsp:nvSpPr>
      <dsp:spPr>
        <a:xfrm>
          <a:off x="565189" y="0"/>
          <a:ext cx="4968552" cy="4968552"/>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1BC2F3-5A60-4049-8A8A-4B37F963A207}">
      <dsp:nvSpPr>
        <dsp:cNvPr id="0" name=""/>
        <dsp:cNvSpPr/>
      </dsp:nvSpPr>
      <dsp:spPr>
        <a:xfrm>
          <a:off x="3049465" y="498644"/>
          <a:ext cx="3229558" cy="780217"/>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Développer l’offre </a:t>
          </a:r>
          <a:endParaRPr lang="fr-FR" sz="2400" kern="1200" dirty="0"/>
        </a:p>
      </dsp:txBody>
      <dsp:txXfrm>
        <a:off x="3087552" y="536731"/>
        <a:ext cx="3153384" cy="704043"/>
      </dsp:txXfrm>
    </dsp:sp>
    <dsp:sp modelId="{7885C820-7CB3-4B10-8B41-C0BB67B75924}">
      <dsp:nvSpPr>
        <dsp:cNvPr id="0" name=""/>
        <dsp:cNvSpPr/>
      </dsp:nvSpPr>
      <dsp:spPr>
        <a:xfrm>
          <a:off x="3049465" y="1376389"/>
          <a:ext cx="3229558" cy="780217"/>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Structurer l’offre </a:t>
          </a:r>
          <a:endParaRPr lang="fr-FR" sz="2400" kern="1200" dirty="0"/>
        </a:p>
      </dsp:txBody>
      <dsp:txXfrm>
        <a:off x="3087552" y="1414476"/>
        <a:ext cx="3153384" cy="704043"/>
      </dsp:txXfrm>
    </dsp:sp>
    <dsp:sp modelId="{4EBBDFF5-4BCC-48FE-8F42-66ACF8E5AB1D}">
      <dsp:nvSpPr>
        <dsp:cNvPr id="0" name=""/>
        <dsp:cNvSpPr/>
      </dsp:nvSpPr>
      <dsp:spPr>
        <a:xfrm>
          <a:off x="3087154" y="2237095"/>
          <a:ext cx="3229558" cy="780217"/>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Renforcer l’offre </a:t>
          </a:r>
          <a:endParaRPr lang="fr-FR" sz="2400" kern="1200" dirty="0"/>
        </a:p>
      </dsp:txBody>
      <dsp:txXfrm>
        <a:off x="3125241" y="2275182"/>
        <a:ext cx="3153384" cy="704043"/>
      </dsp:txXfrm>
    </dsp:sp>
    <dsp:sp modelId="{7349FEB7-662C-4B4C-9779-FAEA9E59A25F}">
      <dsp:nvSpPr>
        <dsp:cNvPr id="0" name=""/>
        <dsp:cNvSpPr/>
      </dsp:nvSpPr>
      <dsp:spPr>
        <a:xfrm>
          <a:off x="1900792" y="3131880"/>
          <a:ext cx="5526905" cy="1240499"/>
        </a:xfrm>
        <a:prstGeom prst="round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ea typeface="+mn-ea"/>
              <a:cs typeface="+mn-cs"/>
            </a:rPr>
            <a:t>Promouvoir la montée en compétence des personnels par l’appropriation des recommandations de bonnes pratiques de l’HAS et l’ANESM</a:t>
          </a:r>
        </a:p>
      </dsp:txBody>
      <dsp:txXfrm>
        <a:off x="1961348" y="3192436"/>
        <a:ext cx="5405793" cy="1119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78FF-76F9-4046-8BE7-791D6D75C4EF}">
      <dsp:nvSpPr>
        <dsp:cNvPr id="0" name=""/>
        <dsp:cNvSpPr/>
      </dsp:nvSpPr>
      <dsp:spPr>
        <a:xfrm>
          <a:off x="720100" y="0"/>
          <a:ext cx="4064000" cy="4064000"/>
        </a:xfrm>
        <a:prstGeom prst="triangl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21E55-2E38-4939-8870-C4B68953C6C9}">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faire face au quotidien aux troubles des personnes avec TSA</a:t>
          </a:r>
        </a:p>
      </dsp:txBody>
      <dsp:txXfrm>
        <a:off x="2790161" y="455544"/>
        <a:ext cx="2547676" cy="868101"/>
      </dsp:txXfrm>
    </dsp:sp>
    <dsp:sp modelId="{9B36D042-7E98-4339-9036-0B27FEE561EB}">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disposer de repères et d’informations fiables </a:t>
          </a:r>
        </a:p>
      </dsp:txBody>
      <dsp:txXfrm>
        <a:off x="2790161" y="1537822"/>
        <a:ext cx="2547676" cy="868101"/>
      </dsp:txXfrm>
    </dsp:sp>
    <dsp:sp modelId="{0BFB7A0D-A783-4A49-9256-F9689B71FAA7}">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connaître leurs droits et de faciliter leurs démarches</a:t>
          </a:r>
          <a:endParaRPr lang="fr-FR" sz="1800" kern="1200" dirty="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18214-EFCA-49D6-BF9C-4D00B366E24C}" type="datetimeFigureOut">
              <a:rPr lang="fr-FR" smtClean="0"/>
              <a:t>20/10/2016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85DAB-6858-485D-A756-A4ADCEEEE0B1}" type="slidenum">
              <a:rPr lang="fr-FR" smtClean="0"/>
              <a:t>‹N°›</a:t>
            </a:fld>
            <a:endParaRPr lang="fr-FR"/>
          </a:p>
        </p:txBody>
      </p:sp>
    </p:spTree>
    <p:extLst>
      <p:ext uri="{BB962C8B-B14F-4D97-AF65-F5344CB8AC3E}">
        <p14:creationId xmlns:p14="http://schemas.microsoft.com/office/powerpoint/2010/main" val="385733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0C4AC-A8AA-47EF-A653-22CC98C5391A}" type="slidenum">
              <a:rPr lang="fr-FR" altLang="fr-FR"/>
              <a:pPr/>
              <a:t>1</a:t>
            </a:fld>
            <a:endParaRPr lang="fr-FR" altLang="fr-F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accent6">
                    <a:lumMod val="75000"/>
                  </a:schemeClr>
                </a:solidFill>
                <a:ea typeface="Times New Roman"/>
                <a:cs typeface="Arial"/>
              </a:rPr>
              <a:t>En lien avec l’équipe de Nice qui déploie ce </a:t>
            </a:r>
            <a:r>
              <a:rPr lang="fr-FR" smtClean="0">
                <a:solidFill>
                  <a:schemeClr val="accent6">
                    <a:lumMod val="75000"/>
                  </a:schemeClr>
                </a:solidFill>
                <a:ea typeface="Times New Roman"/>
                <a:cs typeface="Arial"/>
              </a:rPr>
              <a:t>type d’actions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accent6">
                  <a:lumMod val="75000"/>
                </a:schemeClr>
              </a:solidFill>
              <a:ea typeface="Times New Roman"/>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1A0195"/>
                </a:solidFill>
                <a:ea typeface="+mn-ea"/>
                <a:cs typeface="+mn-cs"/>
              </a:rPr>
              <a:t>créée en septembre 2014 (CH de </a:t>
            </a:r>
            <a:r>
              <a:rPr lang="fr-FR" dirty="0" err="1" smtClean="0">
                <a:solidFill>
                  <a:srgbClr val="1A0195"/>
                </a:solidFill>
                <a:ea typeface="+mn-ea"/>
                <a:cs typeface="+mn-cs"/>
              </a:rPr>
              <a:t>Valvert</a:t>
            </a:r>
            <a:r>
              <a:rPr lang="fr-FR" dirty="0" smtClean="0">
                <a:solidFill>
                  <a:srgbClr val="1A0195"/>
                </a:solidFill>
                <a:ea typeface="+mn-ea"/>
                <a:cs typeface="+mn-cs"/>
              </a:rPr>
              <a:t>) en étroite collaboration avec le CRA PACA</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12</a:t>
            </a:fld>
            <a:endParaRPr lang="fr-FR"/>
          </a:p>
        </p:txBody>
      </p:sp>
    </p:spTree>
    <p:extLst>
      <p:ext uri="{BB962C8B-B14F-4D97-AF65-F5344CB8AC3E}">
        <p14:creationId xmlns:p14="http://schemas.microsoft.com/office/powerpoint/2010/main" val="328560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1A0195"/>
                </a:solidFill>
              </a:rPr>
              <a:t>une des mesures phares du troisième autisme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1A0195"/>
                </a:solidFill>
              </a:rPr>
              <a:t>Enseignant spécialisé</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13</a:t>
            </a:fld>
            <a:endParaRPr lang="fr-FR"/>
          </a:p>
        </p:txBody>
      </p:sp>
    </p:spTree>
    <p:extLst>
      <p:ext uri="{BB962C8B-B14F-4D97-AF65-F5344CB8AC3E}">
        <p14:creationId xmlns:p14="http://schemas.microsoft.com/office/powerpoint/2010/main" val="142481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just"/>
            <a:r>
              <a:rPr lang="fr-FR" sz="1400" dirty="0" smtClean="0">
                <a:solidFill>
                  <a:srgbClr val="1A0195"/>
                </a:solidFill>
                <a:ea typeface="+mn-ea"/>
                <a:cs typeface="+mn-cs"/>
              </a:rPr>
              <a:t>Année scolaire 2014 -2015 : les deux premières UE à Marseille et Toulon</a:t>
            </a:r>
          </a:p>
          <a:p>
            <a:pPr lvl="1" algn="just"/>
            <a:r>
              <a:rPr lang="fr-FR" sz="1400" dirty="0" smtClean="0">
                <a:solidFill>
                  <a:srgbClr val="1A0195"/>
                </a:solidFill>
                <a:ea typeface="+mn-ea"/>
                <a:cs typeface="+mn-cs"/>
              </a:rPr>
              <a:t>Année scolaire 2015-2016:   deux UE à Nice et  Avignon-</a:t>
            </a:r>
            <a:r>
              <a:rPr lang="fr-FR" sz="1400" dirty="0" err="1" smtClean="0">
                <a:solidFill>
                  <a:srgbClr val="1A0195"/>
                </a:solidFill>
                <a:ea typeface="+mn-ea"/>
                <a:cs typeface="+mn-cs"/>
              </a:rPr>
              <a:t>Montfavet</a:t>
            </a:r>
            <a:endParaRPr lang="fr-FR" sz="1400" dirty="0" smtClean="0">
              <a:solidFill>
                <a:srgbClr val="1A0195"/>
              </a:solidFill>
              <a:ea typeface="+mn-ea"/>
              <a:cs typeface="+mn-cs"/>
            </a:endParaRPr>
          </a:p>
          <a:p>
            <a:pPr lvl="1" algn="just"/>
            <a:r>
              <a:rPr lang="fr-FR" sz="1400" dirty="0" smtClean="0">
                <a:solidFill>
                  <a:srgbClr val="1A0195"/>
                </a:solidFill>
                <a:ea typeface="+mn-ea"/>
                <a:cs typeface="+mn-cs"/>
              </a:rPr>
              <a:t>Année scolaire 2016-2017:   deux UE dans chacun des département alpins (Gap et Manosque) et une supplémentaire dans les Bouches du Rhône</a:t>
            </a:r>
          </a:p>
          <a:p>
            <a:pPr lvl="1" algn="just"/>
            <a:endParaRPr lang="fr-FR" sz="1400" dirty="0" smtClean="0">
              <a:solidFill>
                <a:srgbClr val="1A0195"/>
              </a:solidFill>
            </a:endParaRPr>
          </a:p>
          <a:p>
            <a:pPr lvl="1" algn="just"/>
            <a:endParaRPr lang="fr-FR" sz="1400" dirty="0" smtClean="0">
              <a:solidFill>
                <a:srgbClr val="1A0195"/>
              </a:solidFill>
            </a:endParaRPr>
          </a:p>
          <a:p>
            <a:pPr lvl="1" algn="just"/>
            <a:r>
              <a:rPr lang="fr-FR" sz="1400" dirty="0" smtClean="0">
                <a:solidFill>
                  <a:srgbClr val="1A0195"/>
                </a:solidFill>
              </a:rPr>
              <a:t>L’ARS finance l’équipe médico-sociale (environ 6 ETP)</a:t>
            </a:r>
          </a:p>
          <a:p>
            <a:pPr lvl="1" algn="just"/>
            <a:r>
              <a:rPr lang="fr-FR" sz="1400" dirty="0" smtClean="0">
                <a:solidFill>
                  <a:srgbClr val="1A0195"/>
                </a:solidFill>
              </a:rPr>
              <a:t>L’EN met à disposition un enseignant spécialisé</a:t>
            </a:r>
          </a:p>
          <a:p>
            <a:pPr lvl="1" algn="just"/>
            <a:r>
              <a:rPr lang="fr-FR" sz="1400" dirty="0" smtClean="0">
                <a:solidFill>
                  <a:srgbClr val="1A0195"/>
                </a:solidFill>
              </a:rPr>
              <a:t>Les mairies mettent à disposition les locaux</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14</a:t>
            </a:fld>
            <a:endParaRPr lang="fr-FR"/>
          </a:p>
        </p:txBody>
      </p:sp>
    </p:spTree>
    <p:extLst>
      <p:ext uri="{BB962C8B-B14F-4D97-AF65-F5344CB8AC3E}">
        <p14:creationId xmlns:p14="http://schemas.microsoft.com/office/powerpoint/2010/main" val="242659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rgbClr val="1A0195"/>
                </a:solidFill>
                <a:ea typeface="+mn-ea"/>
                <a:cs typeface="+mn-cs"/>
              </a:rPr>
              <a:t>Dans la continuité des réflexions menées et des propositions de la CRSA;</a:t>
            </a:r>
            <a:r>
              <a:rPr lang="fr-FR" sz="1600" dirty="0" smtClean="0">
                <a:solidFill>
                  <a:srgbClr val="1A0195"/>
                </a:solidFill>
                <a:ea typeface="+mn-ea"/>
                <a:cs typeface="+mn-cs"/>
              </a:rPr>
              <a:t> </a:t>
            </a:r>
          </a:p>
          <a:p>
            <a:endParaRPr lang="fr-FR" sz="1600" dirty="0" smtClean="0">
              <a:solidFill>
                <a:srgbClr val="1A0195"/>
              </a:solidFill>
              <a:ea typeface="+mn-ea"/>
              <a:cs typeface="+mn-cs"/>
            </a:endParaRPr>
          </a:p>
          <a:p>
            <a:r>
              <a:rPr lang="fr-FR" sz="1600" dirty="0" err="1" smtClean="0">
                <a:solidFill>
                  <a:srgbClr val="1A0195"/>
                </a:solidFill>
                <a:ea typeface="+mn-ea"/>
                <a:cs typeface="+mn-cs"/>
              </a:rPr>
              <a:t>Serv.exp</a:t>
            </a:r>
            <a:r>
              <a:rPr lang="fr-FR" sz="1600" dirty="0" smtClean="0">
                <a:solidFill>
                  <a:srgbClr val="1A0195"/>
                </a:solidFill>
                <a:ea typeface="+mn-ea"/>
                <a:cs typeface="+mn-cs"/>
              </a:rPr>
              <a:t>: (AAP mai 2016) : </a:t>
            </a:r>
          </a:p>
          <a:p>
            <a:pPr lvl="2"/>
            <a:r>
              <a:rPr lang="fr-FR" sz="1400" dirty="0" smtClean="0">
                <a:solidFill>
                  <a:srgbClr val="002395"/>
                </a:solidFill>
              </a:rPr>
              <a:t>43 places réparties pour le 06-13-83 dont 10 places autisme</a:t>
            </a:r>
          </a:p>
          <a:p>
            <a:pPr lvl="2"/>
            <a:r>
              <a:rPr lang="fr-FR" sz="1400" dirty="0" smtClean="0">
                <a:solidFill>
                  <a:srgbClr val="002395"/>
                </a:solidFill>
              </a:rPr>
              <a:t>Service expérimental autisme 10 places dont 5 places Asperger  dans les Bouches du Rhône</a:t>
            </a:r>
          </a:p>
          <a:p>
            <a:pPr lvl="2"/>
            <a:endParaRPr lang="fr-FR" sz="1400" dirty="0" smtClean="0">
              <a:solidFill>
                <a:srgbClr val="002395"/>
              </a:solidFill>
            </a:endParaRPr>
          </a:p>
          <a:p>
            <a:pPr lvl="2"/>
            <a:endParaRPr lang="fr-FR" sz="1400" dirty="0" smtClean="0">
              <a:solidFill>
                <a:srgbClr val="002395"/>
              </a:solidFill>
            </a:endParaRPr>
          </a:p>
          <a:p>
            <a:pPr lvl="2"/>
            <a:r>
              <a:rPr lang="fr-FR" sz="1200" dirty="0" smtClean="0">
                <a:solidFill>
                  <a:srgbClr val="002395"/>
                </a:solidFill>
              </a:rPr>
              <a:t>Dans l’attente des RBP adultes ( fin 2016-début 2017)</a:t>
            </a:r>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15</a:t>
            </a:fld>
            <a:endParaRPr lang="fr-FR"/>
          </a:p>
        </p:txBody>
      </p:sp>
    </p:spTree>
    <p:extLst>
      <p:ext uri="{BB962C8B-B14F-4D97-AF65-F5344CB8AC3E}">
        <p14:creationId xmlns:p14="http://schemas.microsoft.com/office/powerpoint/2010/main" val="61972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dirty="0" smtClean="0"/>
              <a:t>Reste X places à autoriser (à compléter)</a:t>
            </a:r>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16</a:t>
            </a:fld>
            <a:endParaRPr lang="fr-FR"/>
          </a:p>
        </p:txBody>
      </p:sp>
    </p:spTree>
    <p:extLst>
      <p:ext uri="{BB962C8B-B14F-4D97-AF65-F5344CB8AC3E}">
        <p14:creationId xmlns:p14="http://schemas.microsoft.com/office/powerpoint/2010/main" val="343673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rgbClr val="1A0195"/>
                </a:solidFill>
              </a:rPr>
              <a:t>Section autisme :Propositions de critères élaborées en </a:t>
            </a:r>
            <a:r>
              <a:rPr lang="fr-FR" sz="1200" dirty="0" err="1" smtClean="0">
                <a:solidFill>
                  <a:srgbClr val="1A0195"/>
                </a:solidFill>
              </a:rPr>
              <a:t>grp</a:t>
            </a:r>
            <a:endParaRPr lang="fr-FR" sz="1200" dirty="0" smtClean="0">
              <a:solidFill>
                <a:srgbClr val="1A0195"/>
              </a:solidFill>
            </a:endParaRPr>
          </a:p>
          <a:p>
            <a:endParaRPr lang="fr-FR" sz="1200" dirty="0" smtClean="0">
              <a:solidFill>
                <a:srgbClr val="1A0195"/>
              </a:solidFill>
            </a:endParaRPr>
          </a:p>
          <a:p>
            <a:r>
              <a:rPr lang="fr-FR" sz="1200" dirty="0" smtClean="0">
                <a:solidFill>
                  <a:srgbClr val="1A0195"/>
                </a:solidFill>
              </a:rPr>
              <a:t>l’outil:</a:t>
            </a:r>
          </a:p>
          <a:p>
            <a:pPr lvl="1" algn="just">
              <a:buSzPct val="100000"/>
              <a:buFont typeface="Wingdings" panose="05000000000000000000" pitchFamily="2" charset="2"/>
              <a:buChar char="Ø"/>
            </a:pPr>
            <a:r>
              <a:rPr lang="fr-FR" sz="1400" dirty="0" smtClean="0">
                <a:solidFill>
                  <a:srgbClr val="1A0195"/>
                </a:solidFill>
              </a:rPr>
              <a:t>état des lieux relatif à l’accompagnement des personnes avec autisme et autres TED</a:t>
            </a:r>
          </a:p>
          <a:p>
            <a:pPr lvl="1" algn="just">
              <a:buSzPct val="100000"/>
              <a:buFont typeface="Wingdings" panose="05000000000000000000" pitchFamily="2" charset="2"/>
              <a:buChar char="Ø"/>
            </a:pPr>
            <a:r>
              <a:rPr lang="fr-FR" sz="1400" dirty="0" smtClean="0">
                <a:solidFill>
                  <a:srgbClr val="002395"/>
                </a:solidFill>
              </a:rPr>
              <a:t>Participe d’ une réelle démarche de management: contribution de l’ensemble des équipes, mise en exergue des points forts…</a:t>
            </a:r>
            <a:endParaRPr lang="fr-FR" sz="1400" dirty="0" smtClean="0">
              <a:solidFill>
                <a:srgbClr val="1A0195"/>
              </a:solidFill>
            </a:endParaRPr>
          </a:p>
          <a:p>
            <a:pPr lvl="1" algn="just">
              <a:buSzPct val="100000"/>
              <a:buFont typeface="Wingdings" panose="05000000000000000000" pitchFamily="2" charset="2"/>
              <a:buChar char="Ø"/>
            </a:pPr>
            <a:endParaRPr lang="fr-FR" sz="1400" dirty="0" smtClean="0">
              <a:solidFill>
                <a:srgbClr val="1A0195"/>
              </a:solidFill>
            </a:endParaRPr>
          </a:p>
          <a:p>
            <a:pPr lvl="1" algn="just">
              <a:buSzPct val="100000"/>
              <a:buFont typeface="Wingdings" panose="05000000000000000000" pitchFamily="2" charset="2"/>
              <a:buChar char="Ø"/>
            </a:pPr>
            <a:r>
              <a:rPr lang="fr-FR" sz="1400" dirty="0" smtClean="0">
                <a:solidFill>
                  <a:srgbClr val="1A0195"/>
                </a:solidFill>
              </a:rPr>
              <a:t>Visant pour ces structures à élaborer un plan d’amélioration de la qualité au regard des recommandations de bonnes pratiques</a:t>
            </a:r>
          </a:p>
          <a:p>
            <a:pPr lvl="1" algn="just">
              <a:buSzPct val="100000"/>
              <a:buFont typeface="Wingdings" panose="05000000000000000000" pitchFamily="2" charset="2"/>
              <a:buChar char="Ø"/>
            </a:pPr>
            <a:endParaRPr lang="fr-FR" sz="1400" dirty="0" smtClean="0">
              <a:solidFill>
                <a:srgbClr val="1A0195"/>
              </a:solidFill>
            </a:endParaRPr>
          </a:p>
          <a:p>
            <a:pPr lvl="1" algn="just">
              <a:buSzPct val="100000"/>
              <a:buFont typeface="Wingdings" panose="05000000000000000000" pitchFamily="2" charset="2"/>
              <a:buChar char="Ø"/>
            </a:pPr>
            <a:r>
              <a:rPr lang="fr-FR" sz="1400" dirty="0" smtClean="0">
                <a:solidFill>
                  <a:srgbClr val="1A0195"/>
                </a:solidFill>
              </a:rPr>
              <a:t>Plans d’amélioration de la qualité qui constitue, entre autre, un préalable à l’allocation des crédits de renforcement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1A0195"/>
                </a:solidFill>
              </a:rPr>
              <a:t>Plans d’amélioration de la qualité qui constitue, entre autre, un préalable à l’allocation des crédits de renforcement </a:t>
            </a:r>
          </a:p>
          <a:p>
            <a:pPr algn="just">
              <a:buSzPct val="100000"/>
              <a:buNone/>
            </a:pPr>
            <a:endParaRPr lang="fr-FR" sz="1800" dirty="0" smtClean="0">
              <a:solidFill>
                <a:srgbClr val="002395"/>
              </a:solidFill>
            </a:endParaRPr>
          </a:p>
          <a:p>
            <a:pPr algn="just">
              <a:buSzPct val="100000"/>
              <a:buNone/>
            </a:pPr>
            <a:r>
              <a:rPr lang="fr-FR" sz="1800" dirty="0" smtClean="0">
                <a:solidFill>
                  <a:srgbClr val="002395"/>
                </a:solidFill>
              </a:rPr>
              <a:t>S’applique :</a:t>
            </a:r>
          </a:p>
          <a:p>
            <a:pPr algn="just">
              <a:buSzPct val="100000"/>
              <a:buNone/>
            </a:pPr>
            <a:r>
              <a:rPr lang="fr-FR" sz="1800" dirty="0" smtClean="0">
                <a:solidFill>
                  <a:srgbClr val="002395"/>
                </a:solidFill>
              </a:rPr>
              <a:t>- Aux ESMS </a:t>
            </a:r>
            <a:r>
              <a:rPr lang="fr-FR" sz="1800" b="1" u="sng" dirty="0" smtClean="0">
                <a:solidFill>
                  <a:srgbClr val="002395"/>
                </a:solidFill>
              </a:rPr>
              <a:t>spécifiquement autorisés</a:t>
            </a:r>
            <a:r>
              <a:rPr lang="fr-FR" sz="1800" b="1" dirty="0" smtClean="0">
                <a:solidFill>
                  <a:srgbClr val="002395"/>
                </a:solidFill>
              </a:rPr>
              <a:t> </a:t>
            </a:r>
            <a:r>
              <a:rPr lang="fr-FR" sz="1800" dirty="0" smtClean="0">
                <a:solidFill>
                  <a:srgbClr val="002395"/>
                </a:solidFill>
              </a:rPr>
              <a:t>pour ce public (autorisation pour tout ou partie de la structure) ;</a:t>
            </a:r>
          </a:p>
          <a:p>
            <a:pPr algn="just">
              <a:buSzPct val="100000"/>
              <a:buNone/>
            </a:pPr>
            <a:r>
              <a:rPr lang="fr-FR" sz="1800" dirty="0" smtClean="0">
                <a:solidFill>
                  <a:srgbClr val="002395"/>
                </a:solidFill>
              </a:rPr>
              <a:t>- Aux ESMS </a:t>
            </a:r>
            <a:r>
              <a:rPr lang="fr-FR" sz="1800" b="1" u="sng" dirty="0" smtClean="0">
                <a:solidFill>
                  <a:srgbClr val="002395"/>
                </a:solidFill>
              </a:rPr>
              <a:t>non spécifiquement autorisés</a:t>
            </a:r>
            <a:r>
              <a:rPr lang="fr-FR" sz="1800" b="1" dirty="0" smtClean="0">
                <a:solidFill>
                  <a:srgbClr val="002395"/>
                </a:solidFill>
              </a:rPr>
              <a:t> </a:t>
            </a:r>
            <a:r>
              <a:rPr lang="fr-FR" sz="1800" dirty="0" smtClean="0">
                <a:solidFill>
                  <a:srgbClr val="002395"/>
                </a:solidFill>
              </a:rPr>
              <a:t>mais </a:t>
            </a:r>
            <a:r>
              <a:rPr lang="fr-FR" sz="1800" u="sng" dirty="0" smtClean="0">
                <a:solidFill>
                  <a:srgbClr val="002395"/>
                </a:solidFill>
              </a:rPr>
              <a:t>l’accueillant de facto</a:t>
            </a:r>
            <a:r>
              <a:rPr lang="fr-FR" sz="1800" dirty="0" smtClean="0">
                <a:solidFill>
                  <a:srgbClr val="002395"/>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400" dirty="0" smtClean="0">
              <a:solidFill>
                <a:srgbClr val="1A0195"/>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400" dirty="0" smtClean="0">
              <a:solidFill>
                <a:srgbClr val="1A0195"/>
              </a:solidFill>
            </a:endParaRP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20</a:t>
            </a:fld>
            <a:endParaRPr lang="fr-FR"/>
          </a:p>
        </p:txBody>
      </p:sp>
    </p:spTree>
    <p:extLst>
      <p:ext uri="{BB962C8B-B14F-4D97-AF65-F5344CB8AC3E}">
        <p14:creationId xmlns:p14="http://schemas.microsoft.com/office/powerpoint/2010/main" val="282818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285DAB-6858-485D-A756-A4ADCEEEE0B1}"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70193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kern="1200" noProof="0" dirty="0" smtClean="0">
                <a:solidFill>
                  <a:schemeClr val="tx1"/>
                </a:solidFill>
                <a:latin typeface="+mn-lt"/>
                <a:ea typeface="+mn-ea"/>
                <a:cs typeface="+mn-cs"/>
              </a:rPr>
              <a:t> </a:t>
            </a:r>
            <a:endParaRPr kumimoji="0" lang="fr-FR" sz="1800" b="0" i="0" u="none" strike="noStrike" kern="0" cap="none" spc="0" normalizeH="0" baseline="0" noProof="0" dirty="0" smtClean="0">
              <a:ln>
                <a:noFill/>
              </a:ln>
              <a:solidFill>
                <a:srgbClr val="002395"/>
              </a:solidFill>
              <a:effectLst/>
              <a:uLnTx/>
              <a:uFillTx/>
              <a:latin typeface="+mn-lt"/>
              <a:ea typeface="+mn-ea"/>
              <a:cs typeface="+mn-cs"/>
            </a:endParaRPr>
          </a:p>
          <a:p>
            <a:pPr lvl="3" algn="just">
              <a:buFont typeface="Wingdings" pitchFamily="2" charset="2"/>
              <a:buNone/>
            </a:pPr>
            <a:r>
              <a:rPr lang="fr-FR" sz="1800" dirty="0" smtClean="0">
                <a:solidFill>
                  <a:schemeClr val="accent6">
                    <a:lumMod val="75000"/>
                  </a:schemeClr>
                </a:solidFill>
              </a:rPr>
              <a:t>s</a:t>
            </a:r>
            <a:r>
              <a:rPr lang="fr-FR" sz="1800" dirty="0" smtClean="0">
                <a:solidFill>
                  <a:schemeClr val="accent6">
                    <a:lumMod val="75000"/>
                  </a:schemeClr>
                </a:solidFill>
                <a:latin typeface="+mn-lt"/>
              </a:rPr>
              <a:t>ur la </a:t>
            </a:r>
            <a:r>
              <a:rPr lang="fr-FR" sz="1800" u="sng" dirty="0" smtClean="0">
                <a:solidFill>
                  <a:schemeClr val="accent6">
                    <a:lumMod val="75000"/>
                  </a:schemeClr>
                </a:solidFill>
                <a:latin typeface="+mn-lt"/>
              </a:rPr>
              <a:t>base de plans d’amélioration de la qualité </a:t>
            </a:r>
            <a:r>
              <a:rPr lang="fr-FR" sz="1800" b="1" u="sng" dirty="0" smtClean="0">
                <a:solidFill>
                  <a:schemeClr val="accent6">
                    <a:lumMod val="75000"/>
                  </a:schemeClr>
                </a:solidFill>
                <a:latin typeface="+mn-lt"/>
              </a:rPr>
              <a:t>précis et ambitieux</a:t>
            </a:r>
            <a:r>
              <a:rPr lang="fr-FR" sz="1800" dirty="0" smtClean="0">
                <a:solidFill>
                  <a:schemeClr val="accent6">
                    <a:lumMod val="75000"/>
                  </a:schemeClr>
                </a:solidFill>
                <a:latin typeface="+mn-lt"/>
              </a:rPr>
              <a:t>.</a:t>
            </a:r>
            <a:endParaRPr lang="fr-FR" sz="1800" kern="1200" baseline="0" noProof="0" dirty="0" smtClean="0">
              <a:solidFill>
                <a:srgbClr val="002395"/>
              </a:solidFill>
              <a:latin typeface="+mn-lt"/>
              <a:ea typeface="+mn-ea"/>
              <a:cs typeface="+mn-cs"/>
            </a:endParaRPr>
          </a:p>
          <a:p>
            <a:pPr lvl="0" algn="just">
              <a:buFont typeface="Wingdings" pitchFamily="2" charset="2"/>
              <a:buChar char="ü"/>
            </a:pPr>
            <a:endParaRPr lang="fr-FR" sz="1800" kern="1200" noProof="0" dirty="0" smtClean="0">
              <a:solidFill>
                <a:srgbClr val="002395"/>
              </a:solidFill>
              <a:latin typeface="+mn-lt"/>
              <a:ea typeface="+mn-ea"/>
              <a:cs typeface="+mn-cs"/>
            </a:endParaRPr>
          </a:p>
          <a:p>
            <a:pPr marL="0" lvl="0" indent="0">
              <a:buFont typeface="Wingdings" panose="05000000000000000000" pitchFamily="2" charset="2"/>
              <a:buNone/>
            </a:pPr>
            <a:endParaRPr lang="fr-FR" sz="1800" kern="1200" noProof="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9285DAB-6858-485D-A756-A4ADCEEEE0B1}"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48221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300" dirty="0" smtClean="0">
                <a:solidFill>
                  <a:srgbClr val="1A0195"/>
                </a:solidFill>
              </a:rPr>
              <a:t>Comité de suivi émanant du CTRA, organisation financée par l’ARS et confiée au CREAI PACA</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23</a:t>
            </a:fld>
            <a:endParaRPr lang="fr-FR"/>
          </a:p>
        </p:txBody>
      </p:sp>
    </p:spTree>
    <p:extLst>
      <p:ext uri="{BB962C8B-B14F-4D97-AF65-F5344CB8AC3E}">
        <p14:creationId xmlns:p14="http://schemas.microsoft.com/office/powerpoint/2010/main" val="2103102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buFont typeface="Wingdings" panose="05000000000000000000" pitchFamily="2" charset="2"/>
              <a:buChar char="Ø"/>
            </a:pPr>
            <a:r>
              <a:rPr lang="fr-FR" sz="1200" dirty="0" smtClean="0">
                <a:solidFill>
                  <a:srgbClr val="1A0195"/>
                </a:solidFill>
              </a:rPr>
              <a:t>Organisation confiée également au CREAI</a:t>
            </a:r>
          </a:p>
          <a:p>
            <a:pPr algn="just">
              <a:buFont typeface="Wingdings" panose="05000000000000000000" pitchFamily="2" charset="2"/>
              <a:buChar char="Ø"/>
            </a:pPr>
            <a:endParaRPr lang="fr-FR" sz="1200" dirty="0" smtClean="0">
              <a:solidFill>
                <a:srgbClr val="1A0195"/>
              </a:solidFill>
            </a:endParaRPr>
          </a:p>
          <a:p>
            <a:pPr algn="just">
              <a:buFont typeface="Wingdings" panose="05000000000000000000" pitchFamily="2" charset="2"/>
              <a:buChar char="Ø"/>
            </a:pPr>
            <a:r>
              <a:rPr lang="fr-FR" sz="1200" dirty="0" smtClean="0">
                <a:solidFill>
                  <a:srgbClr val="1A0195"/>
                </a:solidFill>
              </a:rPr>
              <a:t>Partenariat fort et appui du Centre ressources autisme PACA</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24</a:t>
            </a:fld>
            <a:endParaRPr lang="fr-FR"/>
          </a:p>
        </p:txBody>
      </p:sp>
    </p:spTree>
    <p:extLst>
      <p:ext uri="{BB962C8B-B14F-4D97-AF65-F5344CB8AC3E}">
        <p14:creationId xmlns:p14="http://schemas.microsoft.com/office/powerpoint/2010/main" val="347220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3A764-4748-4744-B08A-4FD2613A82E2}" type="slidenum">
              <a:rPr lang="fr-FR" altLang="fr-FR"/>
              <a:pPr/>
              <a:t>2</a:t>
            </a:fld>
            <a:endParaRPr lang="fr-FR" altLang="fr-FR"/>
          </a:p>
        </p:txBody>
      </p:sp>
      <p:sp>
        <p:nvSpPr>
          <p:cNvPr id="45058" name="Rectangle 2"/>
          <p:cNvSpPr>
            <a:spLocks noGrp="1" noRot="1" noChangeAspect="1" noChangeArrowheads="1" noTextEdit="1"/>
          </p:cNvSpPr>
          <p:nvPr>
            <p:ph type="sldImg"/>
          </p:nvPr>
        </p:nvSpPr>
        <p:spPr>
          <a:ln/>
        </p:spPr>
      </p:sp>
      <p:sp>
        <p:nvSpPr>
          <p:cNvPr id="45060" name="Rectangle 4"/>
          <p:cNvSpPr>
            <a:spLocks noGrp="1" noChangeArrowheads="1"/>
          </p:cNvSpPr>
          <p:nvPr>
            <p:ph type="body" idx="1"/>
          </p:nvPr>
        </p:nvSpPr>
        <p:spPr/>
        <p:txBody>
          <a:bodyPr/>
          <a:lstStyle/>
          <a:p>
            <a:pPr algn="just">
              <a:spcAft>
                <a:spcPts val="600"/>
              </a:spcAft>
              <a:buSzPct val="100000"/>
              <a:buFont typeface="Wingdings" panose="05000000000000000000" pitchFamily="2" charset="2"/>
              <a:buChar char="ü"/>
            </a:pPr>
            <a:r>
              <a:rPr lang="fr-FR" altLang="fr-FR" sz="1800" dirty="0" smtClean="0">
                <a:solidFill>
                  <a:srgbClr val="1A0195"/>
                </a:solidFill>
              </a:rPr>
              <a:t>Trouble neuro- développemental débutant avant l’âge de 3 ans.                    </a:t>
            </a:r>
          </a:p>
          <a:p>
            <a:pPr algn="just">
              <a:spcAft>
                <a:spcPts val="600"/>
              </a:spcAft>
              <a:buSzPct val="100000"/>
              <a:buFont typeface="Wingdings" panose="05000000000000000000" pitchFamily="2" charset="2"/>
              <a:buChar char="ü"/>
            </a:pPr>
            <a:r>
              <a:rPr lang="fr-FR" altLang="fr-FR" sz="1800" dirty="0" smtClean="0">
                <a:solidFill>
                  <a:srgbClr val="1A0195"/>
                </a:solidFill>
              </a:rPr>
              <a:t>Il touche simultanément :</a:t>
            </a:r>
          </a:p>
          <a:p>
            <a:pPr lvl="1" algn="just">
              <a:spcAft>
                <a:spcPts val="600"/>
              </a:spcAft>
              <a:buSzPct val="100000"/>
              <a:buFont typeface="Wingdings" panose="05000000000000000000" pitchFamily="2" charset="2"/>
              <a:buChar char="ü"/>
            </a:pPr>
            <a:r>
              <a:rPr lang="fr-FR" altLang="fr-FR" sz="1800" dirty="0" smtClean="0">
                <a:solidFill>
                  <a:srgbClr val="1A0195"/>
                </a:solidFill>
              </a:rPr>
              <a:t>Les interactions sociales,</a:t>
            </a:r>
          </a:p>
          <a:p>
            <a:pPr lvl="1" algn="just">
              <a:spcAft>
                <a:spcPts val="600"/>
              </a:spcAft>
              <a:buSzPct val="100000"/>
              <a:buFont typeface="Wingdings" panose="05000000000000000000" pitchFamily="2" charset="2"/>
              <a:buChar char="ü"/>
            </a:pPr>
            <a:r>
              <a:rPr lang="fr-FR" altLang="fr-FR" sz="1800" dirty="0" smtClean="0">
                <a:solidFill>
                  <a:srgbClr val="1A0195"/>
                </a:solidFill>
              </a:rPr>
              <a:t>La communication, à la fois verbale et non verbale,</a:t>
            </a:r>
          </a:p>
          <a:p>
            <a:pPr lvl="1" algn="just">
              <a:spcAft>
                <a:spcPts val="600"/>
              </a:spcAft>
              <a:buSzPct val="100000"/>
              <a:buFont typeface="Wingdings" panose="05000000000000000000" pitchFamily="2" charset="2"/>
              <a:buChar char="ü"/>
            </a:pPr>
            <a:r>
              <a:rPr lang="fr-FR" altLang="fr-FR" sz="1800" dirty="0" smtClean="0">
                <a:solidFill>
                  <a:srgbClr val="1A0195"/>
                </a:solidFill>
              </a:rPr>
              <a:t>Le comportement avec des gestes répétitifs, stéréotypés, des rituels, des intérêts restreints. </a:t>
            </a:r>
          </a:p>
          <a:p>
            <a:pPr algn="just">
              <a:spcAft>
                <a:spcPts val="600"/>
              </a:spcAft>
              <a:buFont typeface="Wingdings" panose="05000000000000000000" pitchFamily="2" charset="2"/>
              <a:buChar char="ü"/>
            </a:pPr>
            <a:r>
              <a:rPr lang="fr-FR" altLang="fr-FR" sz="1800" dirty="0" smtClean="0">
                <a:solidFill>
                  <a:srgbClr val="1A0195"/>
                </a:solidFill>
              </a:rPr>
              <a:t>D’autres troubles existent dans les domaines de la cognition, de la motricité, de la sensorialité, des capacités adaptatives</a:t>
            </a:r>
          </a:p>
          <a:p>
            <a:endParaRPr lang="fr-FR" altLang="fr-FR" dirty="0" smtClean="0"/>
          </a:p>
          <a:p>
            <a:pPr algn="just">
              <a:spcAft>
                <a:spcPts val="600"/>
              </a:spcAft>
              <a:buSzPct val="100000"/>
              <a:buFont typeface="Wingdings" panose="05000000000000000000" pitchFamily="2" charset="2"/>
              <a:buNone/>
            </a:pPr>
            <a:endParaRPr lang="fr-FR" altLang="fr-FR" sz="1800" b="1" dirty="0" smtClean="0">
              <a:solidFill>
                <a:srgbClr val="1A0195"/>
              </a:solidFill>
            </a:endParaRPr>
          </a:p>
          <a:p>
            <a:pPr algn="just">
              <a:spcAft>
                <a:spcPts val="600"/>
              </a:spcAft>
              <a:buSzPct val="100000"/>
              <a:buFont typeface="Wingdings" panose="05000000000000000000" pitchFamily="2" charset="2"/>
              <a:buNone/>
            </a:pPr>
            <a:endParaRPr lang="fr-FR" altLang="fr-FR" sz="1800" b="1" dirty="0" smtClean="0">
              <a:solidFill>
                <a:srgbClr val="1A0195"/>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1A0195"/>
                </a:solidFill>
              </a:rPr>
              <a:t>parents, fratrie et grands-parents, collatéraux ou personne de confiance apportant une aide humaine. </a:t>
            </a:r>
          </a:p>
          <a:p>
            <a:endParaRPr lang="en-GB" dirty="0"/>
          </a:p>
        </p:txBody>
      </p:sp>
      <p:sp>
        <p:nvSpPr>
          <p:cNvPr id="4" name="Slide Number Placeholder 3"/>
          <p:cNvSpPr>
            <a:spLocks noGrp="1"/>
          </p:cNvSpPr>
          <p:nvPr>
            <p:ph type="sldNum" sz="quarter" idx="10"/>
          </p:nvPr>
        </p:nvSpPr>
        <p:spPr/>
        <p:txBody>
          <a:bodyPr/>
          <a:lstStyle/>
          <a:p>
            <a:fld id="{A9285DAB-6858-485D-A756-A4ADCEEEE0B1}" type="slidenum">
              <a:rPr lang="fr-FR" smtClean="0"/>
              <a:t>25</a:t>
            </a:fld>
            <a:endParaRPr lang="fr-FR"/>
          </a:p>
        </p:txBody>
      </p:sp>
    </p:spTree>
    <p:extLst>
      <p:ext uri="{BB962C8B-B14F-4D97-AF65-F5344CB8AC3E}">
        <p14:creationId xmlns:p14="http://schemas.microsoft.com/office/powerpoint/2010/main" val="238928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68375" lvl="1" indent="-342900" algn="just">
              <a:spcAft>
                <a:spcPts val="1000"/>
              </a:spcAft>
              <a:buFont typeface="Wingdings"/>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fr-FR" sz="1400" dirty="0" smtClean="0">
                <a:solidFill>
                  <a:srgbClr val="1A0195"/>
                </a:solidFill>
              </a:rPr>
              <a:t>Avant même la parution du troisième plan: Une politique de développement de l’offre déjà engagée avec la programmation de 285 places en établissements, dont 175 pour les enfants, </a:t>
            </a:r>
          </a:p>
          <a:p>
            <a:pPr marL="1046162" lvl="2" algn="just">
              <a:spcAft>
                <a:spcPts val="10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fr-FR" sz="1400" dirty="0" smtClean="0">
                <a:solidFill>
                  <a:srgbClr val="1A0195"/>
                </a:solidFill>
                <a:sym typeface="Wingdings" panose="05000000000000000000" pitchFamily="2" charset="2"/>
              </a:rPr>
              <a:t></a:t>
            </a:r>
            <a:r>
              <a:rPr lang="fr-FR" sz="1400" dirty="0" smtClean="0">
                <a:solidFill>
                  <a:srgbClr val="1A0195"/>
                </a:solidFill>
              </a:rPr>
              <a:t>Soit la mobilisation de près de 11,8M€ soit plus de 30% de la programmation totale</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3</a:t>
            </a:fld>
            <a:endParaRPr lang="fr-FR"/>
          </a:p>
        </p:txBody>
      </p:sp>
    </p:spTree>
    <p:extLst>
      <p:ext uri="{BB962C8B-B14F-4D97-AF65-F5344CB8AC3E}">
        <p14:creationId xmlns:p14="http://schemas.microsoft.com/office/powerpoint/2010/main" val="184956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marR="0" lvl="2" indent="-285750" algn="l" defTabSz="914400" rtl="0" eaLnBrk="1" fontAlgn="auto" latinLnBrk="0" hangingPunct="1">
              <a:lnSpc>
                <a:spcPct val="100000"/>
              </a:lnSpc>
              <a:spcBef>
                <a:spcPts val="0"/>
              </a:spcBef>
              <a:spcAft>
                <a:spcPts val="0"/>
              </a:spcAft>
              <a:buClrTx/>
              <a:buSzTx/>
              <a:buFont typeface="Wingdings"/>
              <a:buChar char="à"/>
              <a:tabLst/>
              <a:defRPr/>
            </a:pPr>
            <a:r>
              <a:rPr lang="fr-FR" sz="1400" dirty="0" smtClean="0">
                <a:solidFill>
                  <a:srgbClr val="1A0195"/>
                </a:solidFill>
                <a:ea typeface="+mn-ea"/>
                <a:cs typeface="+mn-cs"/>
              </a:rPr>
              <a:t>Soit la mobilisation de près de 11,8M€ soit plus de 30% de la programmation totale</a:t>
            </a:r>
          </a:p>
          <a:p>
            <a:pPr marL="285750" marR="0" lvl="2" indent="-285750" algn="l" defTabSz="914400" rtl="0" eaLnBrk="1" fontAlgn="auto" latinLnBrk="0" hangingPunct="1">
              <a:lnSpc>
                <a:spcPct val="100000"/>
              </a:lnSpc>
              <a:spcBef>
                <a:spcPts val="0"/>
              </a:spcBef>
              <a:spcAft>
                <a:spcPts val="0"/>
              </a:spcAft>
              <a:buClrTx/>
              <a:buSzTx/>
              <a:buFont typeface="Wingdings"/>
              <a:buChar char="à"/>
              <a:tabLst/>
              <a:defRPr/>
            </a:pPr>
            <a:endParaRPr lang="fr-FR" sz="1400" dirty="0" smtClean="0">
              <a:solidFill>
                <a:srgbClr val="1A0195"/>
              </a:solidFill>
              <a:ea typeface="+mn-ea"/>
              <a:cs typeface="+mn-cs"/>
            </a:endParaRPr>
          </a:p>
          <a:p>
            <a:pPr marL="285750" marR="0" lvl="2" indent="-285750" algn="l" defTabSz="914400" rtl="0" eaLnBrk="1" fontAlgn="auto" latinLnBrk="0" hangingPunct="1">
              <a:lnSpc>
                <a:spcPct val="100000"/>
              </a:lnSpc>
              <a:spcBef>
                <a:spcPts val="0"/>
              </a:spcBef>
              <a:spcAft>
                <a:spcPts val="0"/>
              </a:spcAft>
              <a:buClrTx/>
              <a:buSzTx/>
              <a:buFont typeface="Wingdings"/>
              <a:buChar char="à"/>
              <a:tabLst/>
              <a:defRPr/>
            </a:pPr>
            <a:r>
              <a:rPr lang="fr-FR" sz="1400" dirty="0" smtClean="0">
                <a:solidFill>
                  <a:srgbClr val="1A0195"/>
                </a:solidFill>
                <a:ea typeface="+mn-ea"/>
                <a:cs typeface="+mn-cs"/>
              </a:rPr>
              <a:t>Déclinaison du plan national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400" dirty="0" smtClean="0">
              <a:solidFill>
                <a:srgbClr val="1A0195"/>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1A0195"/>
                </a:solidFill>
              </a:rPr>
              <a:t>Présentation entre juillet et octobre 2014, et validé en septembre 2014 par le directeur général avant transmission au comité interministériel du handicap.</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4</a:t>
            </a:fld>
            <a:endParaRPr lang="fr-FR"/>
          </a:p>
        </p:txBody>
      </p:sp>
    </p:spTree>
    <p:extLst>
      <p:ext uri="{BB962C8B-B14F-4D97-AF65-F5344CB8AC3E}">
        <p14:creationId xmlns:p14="http://schemas.microsoft.com/office/powerpoint/2010/main" val="191478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sz="1200" dirty="0" smtClean="0">
                <a:solidFill>
                  <a:srgbClr val="1A0195"/>
                </a:solidFill>
                <a:ea typeface="+mn-ea"/>
                <a:cs typeface="+mn-cs"/>
              </a:rPr>
              <a:t>Composition renouvelée en 2016 suite à l’élaboration d’un règlement intérieur,</a:t>
            </a:r>
          </a:p>
          <a:p>
            <a:pPr marL="0" indent="0">
              <a:buFontTx/>
              <a:buNone/>
            </a:pPr>
            <a:endParaRPr lang="fr-FR" sz="1200" dirty="0" smtClean="0">
              <a:solidFill>
                <a:srgbClr val="1A0195"/>
              </a:solidFill>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400" dirty="0" smtClean="0">
                <a:solidFill>
                  <a:srgbClr val="1A0195"/>
                </a:solidFill>
                <a:ea typeface="+mn-ea"/>
                <a:cs typeface="+mn-cs"/>
              </a:rPr>
              <a:t>MDPH, conseils départementaux, représentants associations gestionnaires et représentants usagers, établissements de santé, éducation nationale, Centre ressources autisme, CREAI , personnes qualifiées</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sz="1400" dirty="0" smtClean="0">
                <a:solidFill>
                  <a:srgbClr val="1A0195"/>
                </a:solidFill>
                <a:ea typeface="+mn-ea"/>
                <a:cs typeface="+mn-cs"/>
              </a:rPr>
              <a:t>2 réunions plénières par an, plusieurs réunions du bureau</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5</a:t>
            </a:fld>
            <a:endParaRPr lang="fr-FR"/>
          </a:p>
        </p:txBody>
      </p:sp>
    </p:spTree>
    <p:extLst>
      <p:ext uri="{BB962C8B-B14F-4D97-AF65-F5344CB8AC3E}">
        <p14:creationId xmlns:p14="http://schemas.microsoft.com/office/powerpoint/2010/main" val="318735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1A0195"/>
                </a:solidFill>
              </a:rPr>
              <a:t>de mesures nouvelles réparties pour les années 2014 à 2017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1A0195"/>
                </a:solidFill>
                <a:ea typeface="+mn-ea"/>
                <a:cs typeface="+mn-cs"/>
              </a:rPr>
              <a:t>soit une unité par département</a:t>
            </a:r>
            <a:r>
              <a:rPr lang="fr-FR" sz="1200" baseline="0" dirty="0" smtClean="0">
                <a:solidFill>
                  <a:srgbClr val="1A0195"/>
                </a:solidFill>
                <a:ea typeface="+mn-ea"/>
                <a:cs typeface="+mn-cs"/>
              </a:rPr>
              <a:t> + </a:t>
            </a:r>
            <a:r>
              <a:rPr lang="fr-FR" sz="1200" baseline="0" smtClean="0">
                <a:solidFill>
                  <a:srgbClr val="1A0195"/>
                </a:solidFill>
                <a:ea typeface="+mn-ea"/>
                <a:cs typeface="+mn-cs"/>
              </a:rPr>
              <a:t>1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6</a:t>
            </a:fld>
            <a:endParaRPr lang="fr-FR"/>
          </a:p>
        </p:txBody>
      </p:sp>
    </p:spTree>
    <p:extLst>
      <p:ext uri="{BB962C8B-B14F-4D97-AF65-F5344CB8AC3E}">
        <p14:creationId xmlns:p14="http://schemas.microsoft.com/office/powerpoint/2010/main" val="216747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9</a:t>
            </a:fld>
            <a:endParaRPr lang="fr-FR"/>
          </a:p>
        </p:txBody>
      </p:sp>
    </p:spTree>
    <p:extLst>
      <p:ext uri="{BB962C8B-B14F-4D97-AF65-F5344CB8AC3E}">
        <p14:creationId xmlns:p14="http://schemas.microsoft.com/office/powerpoint/2010/main" val="202930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sz="1300" dirty="0" smtClean="0">
                <a:solidFill>
                  <a:srgbClr val="1A0195"/>
                </a:solidFill>
              </a:rPr>
              <a:t>Groupe régional: définition des orientations</a:t>
            </a:r>
            <a:r>
              <a:rPr lang="fr-FR" sz="1300" baseline="0" dirty="0" smtClean="0">
                <a:solidFill>
                  <a:srgbClr val="1A0195"/>
                </a:solidFill>
              </a:rPr>
              <a:t> de travail régionales,</a:t>
            </a:r>
          </a:p>
          <a:p>
            <a:pPr lvl="2"/>
            <a:endParaRPr lang="fr-FR" sz="1300" dirty="0" smtClean="0">
              <a:solidFill>
                <a:srgbClr val="1A0195"/>
              </a:solidFill>
            </a:endParaRPr>
          </a:p>
          <a:p>
            <a:pPr lvl="2"/>
            <a:r>
              <a:rPr lang="fr-FR" sz="1300" dirty="0" smtClean="0">
                <a:solidFill>
                  <a:srgbClr val="1A0195"/>
                </a:solidFill>
              </a:rPr>
              <a:t>Groupe technique: </a:t>
            </a:r>
          </a:p>
          <a:p>
            <a:pPr lvl="2"/>
            <a:r>
              <a:rPr lang="fr-FR" sz="1300" dirty="0" smtClean="0">
                <a:solidFill>
                  <a:srgbClr val="1A0195"/>
                </a:solidFill>
              </a:rPr>
              <a:t>Définition</a:t>
            </a:r>
            <a:r>
              <a:rPr lang="fr-FR" sz="1300" baseline="0" dirty="0" smtClean="0">
                <a:solidFill>
                  <a:srgbClr val="1A0195"/>
                </a:solidFill>
              </a:rPr>
              <a:t> des différents niveaux du triptyque et objectifs pour chaque niveaux</a:t>
            </a:r>
            <a:endParaRPr lang="fr-FR" sz="1300" dirty="0" smtClean="0">
              <a:solidFill>
                <a:srgbClr val="1A0195"/>
              </a:solidFill>
            </a:endParaRPr>
          </a:p>
          <a:p>
            <a:pPr lvl="2"/>
            <a:endParaRPr lang="fr-FR" sz="1300" dirty="0" smtClean="0">
              <a:solidFill>
                <a:srgbClr val="1A0195"/>
              </a:solidFill>
            </a:endParaRPr>
          </a:p>
          <a:p>
            <a:pPr lvl="2"/>
            <a:r>
              <a:rPr lang="fr-FR" sz="1300" dirty="0" smtClean="0">
                <a:solidFill>
                  <a:srgbClr val="1A0195"/>
                </a:solidFill>
              </a:rPr>
              <a:t>Critères</a:t>
            </a:r>
            <a:r>
              <a:rPr lang="fr-FR" sz="1300" baseline="0" dirty="0" smtClean="0">
                <a:solidFill>
                  <a:srgbClr val="1A0195"/>
                </a:solidFill>
              </a:rPr>
              <a:t> renforcement CAMSP:</a:t>
            </a:r>
            <a:endParaRPr lang="fr-FR" sz="1300" dirty="0" smtClean="0">
              <a:solidFill>
                <a:srgbClr val="1A0195"/>
              </a:solidFill>
            </a:endParaRPr>
          </a:p>
          <a:p>
            <a:pPr lvl="2"/>
            <a:r>
              <a:rPr lang="fr-FR" sz="1300" dirty="0" smtClean="0">
                <a:solidFill>
                  <a:srgbClr val="1A0195"/>
                </a:solidFill>
              </a:rPr>
              <a:t>Diagnostic de niveau 2, conforme aux RBP de 2005 </a:t>
            </a:r>
          </a:p>
          <a:p>
            <a:pPr lvl="2"/>
            <a:r>
              <a:rPr lang="fr-FR" sz="1300" dirty="0" smtClean="0">
                <a:solidFill>
                  <a:srgbClr val="1A0195"/>
                </a:solidFill>
              </a:rPr>
              <a:t>Intervention précoce et coordination du parcours </a:t>
            </a:r>
          </a:p>
          <a:p>
            <a:pPr lvl="2"/>
            <a:r>
              <a:rPr lang="fr-FR" sz="1300" dirty="0" smtClean="0">
                <a:solidFill>
                  <a:srgbClr val="1A0195"/>
                </a:solidFill>
              </a:rPr>
              <a:t>Réseau territorial de proximité </a:t>
            </a:r>
          </a:p>
          <a:p>
            <a:pPr lvl="2"/>
            <a:r>
              <a:rPr lang="fr-FR" sz="1300" dirty="0" smtClean="0">
                <a:solidFill>
                  <a:srgbClr val="1A0195"/>
                </a:solidFill>
              </a:rPr>
              <a:t>Diffusion des outils</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10</a:t>
            </a:fld>
            <a:endParaRPr lang="fr-FR"/>
          </a:p>
        </p:txBody>
      </p:sp>
    </p:spTree>
    <p:extLst>
      <p:ext uri="{BB962C8B-B14F-4D97-AF65-F5344CB8AC3E}">
        <p14:creationId xmlns:p14="http://schemas.microsoft.com/office/powerpoint/2010/main" val="427971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Développé dans les interventions qui vont suivre</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1A0195"/>
                </a:solidFill>
              </a:rPr>
              <a:t>sensibilisation des personnels de lieux d’accueil (PMI, crèche..), présentation d’outils et campagne de sensibilisation grand public favorisant le repérage </a:t>
            </a:r>
          </a:p>
          <a:p>
            <a:endParaRPr lang="fr-FR" dirty="0"/>
          </a:p>
        </p:txBody>
      </p:sp>
      <p:sp>
        <p:nvSpPr>
          <p:cNvPr id="4" name="Espace réservé du numéro de diapositive 3"/>
          <p:cNvSpPr>
            <a:spLocks noGrp="1"/>
          </p:cNvSpPr>
          <p:nvPr>
            <p:ph type="sldNum" sz="quarter" idx="10"/>
          </p:nvPr>
        </p:nvSpPr>
        <p:spPr/>
        <p:txBody>
          <a:bodyPr/>
          <a:lstStyle/>
          <a:p>
            <a:fld id="{A9285DAB-6858-485D-A756-A4ADCEEEE0B1}" type="slidenum">
              <a:rPr lang="fr-FR" smtClean="0"/>
              <a:t>11</a:t>
            </a:fld>
            <a:endParaRPr lang="fr-FR"/>
          </a:p>
        </p:txBody>
      </p:sp>
    </p:spTree>
    <p:extLst>
      <p:ext uri="{BB962C8B-B14F-4D97-AF65-F5344CB8AC3E}">
        <p14:creationId xmlns:p14="http://schemas.microsoft.com/office/powerpoint/2010/main" val="89514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6663" y="2874963"/>
            <a:ext cx="6111875" cy="1143000"/>
          </a:xfrm>
        </p:spPr>
        <p:txBody>
          <a:bodyPr/>
          <a:lstStyle>
            <a:lvl1pPr marL="0" indent="917575">
              <a:buFontTx/>
              <a:buBlip>
                <a:blip r:embed="rId2"/>
              </a:buBlip>
              <a:tabLst>
                <a:tab pos="806450" algn="l"/>
                <a:tab pos="952500" algn="l"/>
                <a:tab pos="1141413" algn="l"/>
                <a:tab pos="5243513" algn="l"/>
              </a:tabLst>
              <a:defRPr>
                <a:solidFill>
                  <a:srgbClr val="002395"/>
                </a:solidFill>
              </a:defRPr>
            </a:lvl1pPr>
          </a:lstStyle>
          <a:p>
            <a:pPr lvl="0"/>
            <a:r>
              <a:rPr lang="fr-FR" altLang="fr-FR" noProof="0" smtClean="0"/>
              <a:t>Cliquez pour ajouter un titre</a:t>
            </a:r>
          </a:p>
        </p:txBody>
      </p:sp>
      <p:sp>
        <p:nvSpPr>
          <p:cNvPr id="3075" name="Rectangle 3"/>
          <p:cNvSpPr>
            <a:spLocks noGrp="1" noChangeArrowheads="1"/>
          </p:cNvSpPr>
          <p:nvPr>
            <p:ph type="subTitle" idx="1"/>
          </p:nvPr>
        </p:nvSpPr>
        <p:spPr>
          <a:xfrm>
            <a:off x="2495550" y="4165600"/>
            <a:ext cx="6019800" cy="1752600"/>
          </a:xfrm>
        </p:spPr>
        <p:txBody>
          <a:bodyPr/>
          <a:lstStyle>
            <a:lvl1pPr marL="0" indent="927100">
              <a:defRPr>
                <a:solidFill>
                  <a:srgbClr val="7AB800"/>
                </a:solidFill>
              </a:defRPr>
            </a:lvl1pPr>
          </a:lstStyle>
          <a:p>
            <a:pPr lvl="0"/>
            <a:r>
              <a:rPr lang="fr-FR" altLang="fr-FR" noProof="0" smtClean="0"/>
              <a:t>Cliquez pour ajouter un sous-titre</a:t>
            </a:r>
          </a:p>
        </p:txBody>
      </p:sp>
      <p:pic>
        <p:nvPicPr>
          <p:cNvPr id="3098" name="Picture 26" descr="2010-03-24_ARS_COM_Logos_territoirePac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88913"/>
            <a:ext cx="8640763"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3099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220663"/>
            <a:ext cx="2038350" cy="5441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04800" y="220663"/>
            <a:ext cx="5962650" cy="5441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6352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6663" y="2874963"/>
            <a:ext cx="6111875" cy="1143000"/>
          </a:xfrm>
        </p:spPr>
        <p:txBody>
          <a:bodyPr/>
          <a:lstStyle>
            <a:lvl1pPr marL="0" indent="917575">
              <a:buFontTx/>
              <a:buBlip>
                <a:blip r:embed="rId2"/>
              </a:buBlip>
              <a:tabLst>
                <a:tab pos="806450" algn="l"/>
                <a:tab pos="952500" algn="l"/>
                <a:tab pos="1141413" algn="l"/>
                <a:tab pos="5243513" algn="l"/>
              </a:tabLst>
              <a:defRPr>
                <a:solidFill>
                  <a:srgbClr val="002395"/>
                </a:solidFill>
              </a:defRPr>
            </a:lvl1pPr>
          </a:lstStyle>
          <a:p>
            <a:pPr lvl="0"/>
            <a:r>
              <a:rPr lang="fr-FR" altLang="fr-FR" noProof="0" smtClean="0"/>
              <a:t>Cliquez pour ajouter un titre</a:t>
            </a:r>
          </a:p>
        </p:txBody>
      </p:sp>
      <p:sp>
        <p:nvSpPr>
          <p:cNvPr id="3075" name="Rectangle 3"/>
          <p:cNvSpPr>
            <a:spLocks noGrp="1" noChangeArrowheads="1"/>
          </p:cNvSpPr>
          <p:nvPr>
            <p:ph type="subTitle" idx="1"/>
          </p:nvPr>
        </p:nvSpPr>
        <p:spPr>
          <a:xfrm>
            <a:off x="2495550" y="4165600"/>
            <a:ext cx="6019800" cy="1752600"/>
          </a:xfrm>
        </p:spPr>
        <p:txBody>
          <a:bodyPr/>
          <a:lstStyle>
            <a:lvl1pPr marL="0" indent="927100">
              <a:defRPr>
                <a:solidFill>
                  <a:srgbClr val="7AB800"/>
                </a:solidFill>
              </a:defRPr>
            </a:lvl1pPr>
          </a:lstStyle>
          <a:p>
            <a:pPr lvl="0"/>
            <a:r>
              <a:rPr lang="fr-FR" altLang="fr-FR" noProof="0" smtClean="0"/>
              <a:t>Cliquez pour ajouter un sous-titre</a:t>
            </a:r>
          </a:p>
        </p:txBody>
      </p:sp>
      <p:pic>
        <p:nvPicPr>
          <p:cNvPr id="3098" name="Picture 26" descr="2010-03-24_ARS_COM_Logos_territoirePac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88913"/>
            <a:ext cx="8640763"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0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6800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95159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2192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5258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0349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58469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95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71614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28389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75776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6273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220663"/>
            <a:ext cx="2038350" cy="5441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04800" y="220663"/>
            <a:ext cx="5962650" cy="5441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7932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486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2192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60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085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10119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32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2546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7753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0663"/>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 Cliquez pour modifier le style du titre</a:t>
            </a:r>
            <a:br>
              <a:rPr lang="fr-FR" altLang="fr-FR" smtClean="0"/>
            </a:br>
            <a:r>
              <a:rPr lang="fr-FR" altLang="fr-FR" smtClean="0"/>
              <a:t> du masque</a:t>
            </a:r>
          </a:p>
        </p:txBody>
      </p:sp>
      <p:sp>
        <p:nvSpPr>
          <p:cNvPr id="1027" name="Rectangle 3"/>
          <p:cNvSpPr>
            <a:spLocks noGrp="1" noChangeArrowheads="1"/>
          </p:cNvSpPr>
          <p:nvPr>
            <p:ph type="body" idx="1"/>
          </p:nvPr>
        </p:nvSpPr>
        <p:spPr bwMode="auto">
          <a:xfrm>
            <a:off x="1219200" y="1547813"/>
            <a:ext cx="723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 xxxxxxxxxxxxxxxxxxx                                                                                                                                                                                                                                                                                </a:t>
            </a:r>
          </a:p>
          <a:p>
            <a:pPr lvl="1"/>
            <a:r>
              <a:rPr lang="fr-FR" altLang="fr-FR" smtClean="0"/>
              <a:t>Deuxième niveau</a:t>
            </a:r>
          </a:p>
          <a:p>
            <a:pPr lvl="2"/>
            <a:r>
              <a:rPr lang="fr-FR" altLang="fr-FR" smtClean="0"/>
              <a:t> Troisième niveau</a:t>
            </a:r>
          </a:p>
        </p:txBody>
      </p:sp>
      <p:pic>
        <p:nvPicPr>
          <p:cNvPr id="1038" name="Picture 14" descr="ARS-TERRITOIRE GRAPHIQ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96000"/>
            <a:ext cx="9144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userDrawn="1"/>
        </p:nvSpPr>
        <p:spPr bwMode="auto">
          <a:xfrm>
            <a:off x="8778875" y="647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E8C227C1-10AC-453B-BA00-166E7404BB5F}" type="slidenum">
              <a:rPr lang="fr-FR" altLang="fr-FR" sz="1000">
                <a:solidFill>
                  <a:srgbClr val="002395"/>
                </a:solidFill>
              </a:rPr>
              <a:pPr algn="r" fontAlgn="base">
                <a:spcBef>
                  <a:spcPct val="0"/>
                </a:spcBef>
                <a:spcAft>
                  <a:spcPct val="0"/>
                </a:spcAft>
              </a:pPr>
              <a:t>‹N°›</a:t>
            </a:fld>
            <a:endParaRPr lang="fr-FR" altLang="fr-FR" sz="1000">
              <a:solidFill>
                <a:srgbClr val="002395"/>
              </a:solidFill>
            </a:endParaRPr>
          </a:p>
        </p:txBody>
      </p:sp>
    </p:spTree>
    <p:extLst>
      <p:ext uri="{BB962C8B-B14F-4D97-AF65-F5344CB8AC3E}">
        <p14:creationId xmlns:p14="http://schemas.microsoft.com/office/powerpoint/2010/main" val="20238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mj-lt"/>
          <a:ea typeface="+mj-ea"/>
          <a:cs typeface="+mj-cs"/>
        </a:defRPr>
      </a:lvl1pPr>
      <a:lvl2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2pPr>
      <a:lvl3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3pPr>
      <a:lvl4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4pPr>
      <a:lvl5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9pPr>
    </p:titleStyle>
    <p:bodyStyle>
      <a:lvl1pPr marL="858838" indent="-858838" algn="l" rtl="0" fontAlgn="base">
        <a:spcBef>
          <a:spcPct val="20000"/>
        </a:spcBef>
        <a:spcAft>
          <a:spcPct val="0"/>
        </a:spcAft>
        <a:buSzPct val="55000"/>
        <a:buBlip>
          <a:blip r:embed="rId15"/>
        </a:buBlip>
        <a:defRPr sz="1700">
          <a:solidFill>
            <a:schemeClr val="tx1"/>
          </a:solidFill>
          <a:latin typeface="+mn-lt"/>
          <a:ea typeface="+mn-ea"/>
          <a:cs typeface="+mn-cs"/>
        </a:defRPr>
      </a:lvl1pPr>
      <a:lvl2pPr marL="1484313" indent="-153988" algn="l" rtl="0" fontAlgn="base">
        <a:spcBef>
          <a:spcPct val="20000"/>
        </a:spcBef>
        <a:spcAft>
          <a:spcPct val="0"/>
        </a:spcAft>
        <a:buSzPct val="150000"/>
        <a:buChar char="-"/>
        <a:defRPr sz="1500">
          <a:solidFill>
            <a:schemeClr val="tx1"/>
          </a:solidFill>
          <a:latin typeface="+mn-lt"/>
        </a:defRPr>
      </a:lvl2pPr>
      <a:lvl3pPr marL="1905000" algn="l" rtl="0" fontAlgn="base">
        <a:spcBef>
          <a:spcPct val="20000"/>
        </a:spcBef>
        <a:spcAft>
          <a:spcPct val="0"/>
        </a:spcAft>
        <a:buChar char="-"/>
        <a:defRPr sz="1200">
          <a:solidFill>
            <a:schemeClr val="tx1"/>
          </a:solidFill>
          <a:latin typeface="+mn-lt"/>
        </a:defRPr>
      </a:lvl3pPr>
      <a:lvl4pPr marL="2701925" indent="-228600" algn="l" rtl="0" fontAlgn="base">
        <a:spcBef>
          <a:spcPct val="20000"/>
        </a:spcBef>
        <a:spcAft>
          <a:spcPct val="0"/>
        </a:spcAft>
        <a:buChar char="–"/>
        <a:defRPr sz="2000">
          <a:solidFill>
            <a:schemeClr val="tx1"/>
          </a:solidFill>
          <a:latin typeface="Times New Roman" charset="0"/>
        </a:defRPr>
      </a:lvl4pPr>
      <a:lvl5pPr marL="3121025" indent="-228600" algn="l" rtl="0" fontAlgn="base">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0663"/>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 Cliquez pour modifier le style du titre</a:t>
            </a:r>
            <a:br>
              <a:rPr lang="fr-FR" altLang="fr-FR" smtClean="0"/>
            </a:br>
            <a:r>
              <a:rPr lang="fr-FR" altLang="fr-FR" smtClean="0"/>
              <a:t> du masque</a:t>
            </a:r>
          </a:p>
        </p:txBody>
      </p:sp>
      <p:sp>
        <p:nvSpPr>
          <p:cNvPr id="1027" name="Rectangle 3"/>
          <p:cNvSpPr>
            <a:spLocks noGrp="1" noChangeArrowheads="1"/>
          </p:cNvSpPr>
          <p:nvPr>
            <p:ph type="body" idx="1"/>
          </p:nvPr>
        </p:nvSpPr>
        <p:spPr bwMode="auto">
          <a:xfrm>
            <a:off x="1219200" y="1547813"/>
            <a:ext cx="723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 xxxxxxxxxxxxxxxxxxx                                                                                                                                                                                                                                                                                </a:t>
            </a:r>
          </a:p>
          <a:p>
            <a:pPr lvl="1"/>
            <a:r>
              <a:rPr lang="fr-FR" altLang="fr-FR" smtClean="0"/>
              <a:t>Deuxième niveau</a:t>
            </a:r>
          </a:p>
          <a:p>
            <a:pPr lvl="2"/>
            <a:r>
              <a:rPr lang="fr-FR" altLang="fr-FR" smtClean="0"/>
              <a:t> Troisième niveau</a:t>
            </a:r>
          </a:p>
        </p:txBody>
      </p:sp>
      <p:pic>
        <p:nvPicPr>
          <p:cNvPr id="1038" name="Picture 14" descr="ARS-TERRITOIRE GRAPHIQ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96000"/>
            <a:ext cx="9144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userDrawn="1"/>
        </p:nvSpPr>
        <p:spPr bwMode="auto">
          <a:xfrm>
            <a:off x="8778875" y="647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E8C227C1-10AC-453B-BA00-166E7404BB5F}" type="slidenum">
              <a:rPr lang="fr-FR" altLang="fr-FR" sz="1000">
                <a:solidFill>
                  <a:srgbClr val="002395"/>
                </a:solidFill>
              </a:rPr>
              <a:pPr algn="r" fontAlgn="base">
                <a:spcBef>
                  <a:spcPct val="0"/>
                </a:spcBef>
                <a:spcAft>
                  <a:spcPct val="0"/>
                </a:spcAft>
              </a:pPr>
              <a:t>‹N°›</a:t>
            </a:fld>
            <a:endParaRPr lang="fr-FR" altLang="fr-FR" sz="1000">
              <a:solidFill>
                <a:srgbClr val="002395"/>
              </a:solidFill>
            </a:endParaRPr>
          </a:p>
        </p:txBody>
      </p:sp>
    </p:spTree>
    <p:extLst>
      <p:ext uri="{BB962C8B-B14F-4D97-AF65-F5344CB8AC3E}">
        <p14:creationId xmlns:p14="http://schemas.microsoft.com/office/powerpoint/2010/main" val="2093578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mj-lt"/>
          <a:ea typeface="+mj-ea"/>
          <a:cs typeface="+mj-cs"/>
        </a:defRPr>
      </a:lvl1pPr>
      <a:lvl2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2pPr>
      <a:lvl3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3pPr>
      <a:lvl4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4pPr>
      <a:lvl5pPr marL="8159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9pPr>
    </p:titleStyle>
    <p:bodyStyle>
      <a:lvl1pPr marL="858838" indent="-858838" algn="l" rtl="0" fontAlgn="base">
        <a:spcBef>
          <a:spcPct val="20000"/>
        </a:spcBef>
        <a:spcAft>
          <a:spcPct val="0"/>
        </a:spcAft>
        <a:buSzPct val="55000"/>
        <a:buBlip>
          <a:blip r:embed="rId15"/>
        </a:buBlip>
        <a:defRPr sz="1700">
          <a:solidFill>
            <a:schemeClr val="tx1"/>
          </a:solidFill>
          <a:latin typeface="+mn-lt"/>
          <a:ea typeface="+mn-ea"/>
          <a:cs typeface="+mn-cs"/>
        </a:defRPr>
      </a:lvl1pPr>
      <a:lvl2pPr marL="1484313" indent="-153988" algn="l" rtl="0" fontAlgn="base">
        <a:spcBef>
          <a:spcPct val="20000"/>
        </a:spcBef>
        <a:spcAft>
          <a:spcPct val="0"/>
        </a:spcAft>
        <a:buSzPct val="150000"/>
        <a:buChar char="-"/>
        <a:defRPr sz="1500">
          <a:solidFill>
            <a:schemeClr val="tx1"/>
          </a:solidFill>
          <a:latin typeface="+mn-lt"/>
        </a:defRPr>
      </a:lvl2pPr>
      <a:lvl3pPr marL="1905000" algn="l" rtl="0" fontAlgn="base">
        <a:spcBef>
          <a:spcPct val="20000"/>
        </a:spcBef>
        <a:spcAft>
          <a:spcPct val="0"/>
        </a:spcAft>
        <a:buChar char="-"/>
        <a:defRPr sz="1200">
          <a:solidFill>
            <a:schemeClr val="tx1"/>
          </a:solidFill>
          <a:latin typeface="+mn-lt"/>
        </a:defRPr>
      </a:lvl3pPr>
      <a:lvl4pPr marL="2701925" indent="-228600" algn="l" rtl="0" fontAlgn="base">
        <a:spcBef>
          <a:spcPct val="20000"/>
        </a:spcBef>
        <a:spcAft>
          <a:spcPct val="0"/>
        </a:spcAft>
        <a:buChar char="–"/>
        <a:defRPr sz="2000">
          <a:solidFill>
            <a:schemeClr val="tx1"/>
          </a:solidFill>
          <a:latin typeface="Times New Roman" charset="0"/>
        </a:defRPr>
      </a:lvl4pPr>
      <a:lvl5pPr marL="3121025" indent="-228600" algn="l" rtl="0" fontAlgn="base">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99592" y="1916832"/>
            <a:ext cx="8136904" cy="4249018"/>
          </a:xfrm>
        </p:spPr>
        <p:txBody>
          <a:bodyPr/>
          <a:lstStyle/>
          <a:p>
            <a:pPr indent="0" algn="r">
              <a:buNone/>
            </a:pPr>
            <a:r>
              <a:rPr lang="fr-FR" sz="3200" dirty="0" smtClean="0">
                <a:solidFill>
                  <a:srgbClr val="92D050"/>
                </a:solidFill>
              </a:rPr>
              <a:t>Du </a:t>
            </a:r>
            <a:r>
              <a:rPr lang="fr-FR" sz="3200" dirty="0">
                <a:solidFill>
                  <a:srgbClr val="92D050"/>
                </a:solidFill>
              </a:rPr>
              <a:t>diagnostic précoce de l’enfant à l’accompagnement tout au long de la </a:t>
            </a:r>
            <a:r>
              <a:rPr lang="fr-FR" sz="3200" dirty="0" smtClean="0">
                <a:solidFill>
                  <a:srgbClr val="92D050"/>
                </a:solidFill>
              </a:rPr>
              <a:t>vie</a:t>
            </a:r>
            <a:br>
              <a:rPr lang="fr-FR" sz="3200" dirty="0" smtClean="0">
                <a:solidFill>
                  <a:srgbClr val="92D050"/>
                </a:solidFill>
              </a:rPr>
            </a:br>
            <a:r>
              <a:rPr lang="fr-FR" sz="3200" dirty="0">
                <a:solidFill>
                  <a:srgbClr val="92D050"/>
                </a:solidFill>
              </a:rPr>
              <a:t> </a:t>
            </a:r>
            <a:r>
              <a:rPr lang="fr-FR" sz="3200" dirty="0" smtClean="0">
                <a:solidFill>
                  <a:srgbClr val="C00000"/>
                </a:solidFill>
              </a:rPr>
              <a:t/>
            </a:r>
            <a:br>
              <a:rPr lang="fr-FR" sz="3200" dirty="0" smtClean="0">
                <a:solidFill>
                  <a:srgbClr val="C00000"/>
                </a:solidFill>
              </a:rPr>
            </a:br>
            <a:r>
              <a:rPr lang="fr-FR" sz="2000" dirty="0"/>
              <a:t>E</a:t>
            </a:r>
            <a:r>
              <a:rPr lang="fr-FR" sz="2000" dirty="0" smtClean="0"/>
              <a:t>njeux </a:t>
            </a:r>
            <a:r>
              <a:rPr lang="fr-FR" sz="2000" dirty="0"/>
              <a:t>de </a:t>
            </a:r>
            <a:r>
              <a:rPr lang="fr-FR" sz="2000" dirty="0" smtClean="0"/>
              <a:t>construction </a:t>
            </a:r>
            <a:r>
              <a:rPr lang="fr-FR" sz="2000" dirty="0"/>
              <a:t>d’un parcours individualisé et coordonné pour les personnes avec autisme et autres </a:t>
            </a:r>
            <a:r>
              <a:rPr lang="fr-FR" sz="2000" dirty="0" smtClean="0"/>
              <a:t>TED</a:t>
            </a:r>
            <a:br>
              <a:rPr lang="fr-FR" sz="2000" dirty="0" smtClean="0"/>
            </a:br>
            <a:r>
              <a:rPr lang="fr-FR" sz="2000" smtClean="0"/>
              <a:t/>
            </a:r>
            <a:br>
              <a:rPr lang="fr-FR" sz="2000" smtClean="0"/>
            </a:br>
            <a:r>
              <a:rPr lang="fr-FR" sz="2000" smtClean="0"/>
              <a:t/>
            </a:r>
            <a:br>
              <a:rPr lang="fr-FR" sz="2000" smtClean="0"/>
            </a:br>
            <a:r>
              <a:rPr lang="fr-FR" sz="2000"/>
              <a:t/>
            </a:r>
            <a:br>
              <a:rPr lang="fr-FR" sz="2000"/>
            </a:br>
            <a:r>
              <a:rPr lang="fr-FR" sz="2000" dirty="0"/>
              <a:t/>
            </a:r>
            <a:br>
              <a:rPr lang="fr-FR" sz="2000" dirty="0"/>
            </a:br>
            <a:r>
              <a:rPr lang="fr-FR" sz="1400" dirty="0" smtClean="0"/>
              <a:t>Dr Elisabeth LAFONT, Marion MONIER-BERTRAND</a:t>
            </a:r>
            <a:br>
              <a:rPr lang="fr-FR" sz="1400" dirty="0" smtClean="0"/>
            </a:br>
            <a:r>
              <a:rPr lang="fr-FR" sz="1400" dirty="0" smtClean="0"/>
              <a:t>Direction de l’offre médico-sociale</a:t>
            </a:r>
            <a:endParaRPr lang="fr-FR" altLang="fr-FR" sz="1400" dirty="0"/>
          </a:p>
        </p:txBody>
      </p:sp>
      <p:sp>
        <p:nvSpPr>
          <p:cNvPr id="8196" name="Rectangle 4"/>
          <p:cNvSpPr>
            <a:spLocks noChangeArrowheads="1"/>
          </p:cNvSpPr>
          <p:nvPr/>
        </p:nvSpPr>
        <p:spPr bwMode="auto">
          <a:xfrm>
            <a:off x="3886200" y="6165850"/>
            <a:ext cx="1295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pPr>
            <a:endParaRPr lang="fr-FR" sz="1000">
              <a:solidFill>
                <a:srgbClr val="002395"/>
              </a:solidFill>
            </a:endParaRPr>
          </a:p>
        </p:txBody>
      </p:sp>
    </p:spTree>
    <p:extLst>
      <p:ext uri="{BB962C8B-B14F-4D97-AF65-F5344CB8AC3E}">
        <p14:creationId xmlns:p14="http://schemas.microsoft.com/office/powerpoint/2010/main" val="248064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0663"/>
            <a:ext cx="9252520" cy="1143000"/>
          </a:xfrm>
        </p:spPr>
        <p:txBody>
          <a:bodyPr/>
          <a:lstStyle/>
          <a:p>
            <a:pPr marL="0" indent="0" algn="ctr">
              <a:buNone/>
            </a:pPr>
            <a:r>
              <a:rPr lang="fr-FR" dirty="0" smtClean="0"/>
              <a:t/>
            </a:r>
            <a:br>
              <a:rPr lang="fr-FR" dirty="0" smtClean="0"/>
            </a:br>
            <a:r>
              <a:rPr lang="fr-FR" dirty="0"/>
              <a:t>D</a:t>
            </a:r>
            <a:r>
              <a:rPr lang="fr-FR" dirty="0" smtClean="0"/>
              <a:t>éploiement du triptyque pour les plus jeunes</a:t>
            </a:r>
            <a:r>
              <a:rPr lang="fr-FR" dirty="0"/>
              <a:t/>
            </a:r>
            <a:br>
              <a:rPr lang="fr-FR" dirty="0"/>
            </a:br>
            <a:endParaRPr lang="fr-FR" dirty="0"/>
          </a:p>
        </p:txBody>
      </p:sp>
      <p:sp>
        <p:nvSpPr>
          <p:cNvPr id="3" name="Espace réservé du contenu 2"/>
          <p:cNvSpPr>
            <a:spLocks noGrp="1"/>
          </p:cNvSpPr>
          <p:nvPr>
            <p:ph idx="1"/>
          </p:nvPr>
        </p:nvSpPr>
        <p:spPr>
          <a:xfrm>
            <a:off x="0" y="1268760"/>
            <a:ext cx="9144000" cy="4114800"/>
          </a:xfrm>
        </p:spPr>
        <p:txBody>
          <a:bodyPr/>
          <a:lstStyle/>
          <a:p>
            <a:pPr marL="0" indent="0">
              <a:buNone/>
            </a:pPr>
            <a:endParaRPr lang="fr-FR" dirty="0" smtClean="0"/>
          </a:p>
          <a:p>
            <a:pPr marL="0" lvl="0" indent="0">
              <a:buNone/>
            </a:pPr>
            <a:r>
              <a:rPr lang="fr-FR" sz="1800" b="1" dirty="0">
                <a:solidFill>
                  <a:srgbClr val="1A0195"/>
                </a:solidFill>
              </a:rPr>
              <a:t>Des actions </a:t>
            </a:r>
            <a:r>
              <a:rPr lang="fr-FR" sz="1800" b="1" dirty="0" smtClean="0">
                <a:solidFill>
                  <a:srgbClr val="1A0195"/>
                </a:solidFill>
              </a:rPr>
              <a:t>pilotées </a:t>
            </a:r>
            <a:r>
              <a:rPr lang="fr-FR" sz="1800" b="1" dirty="0">
                <a:solidFill>
                  <a:srgbClr val="1A0195"/>
                </a:solidFill>
              </a:rPr>
              <a:t>par </a:t>
            </a:r>
            <a:r>
              <a:rPr lang="fr-FR" sz="1800" b="1" dirty="0" smtClean="0">
                <a:solidFill>
                  <a:srgbClr val="1A0195"/>
                </a:solidFill>
              </a:rPr>
              <a:t>l’ARS: </a:t>
            </a:r>
          </a:p>
          <a:p>
            <a:pPr lvl="1"/>
            <a:endParaRPr lang="fr-FR" sz="1600" dirty="0" smtClean="0">
              <a:solidFill>
                <a:srgbClr val="1A0195"/>
              </a:solidFill>
            </a:endParaRPr>
          </a:p>
          <a:p>
            <a:pPr marL="1330325" lvl="1" indent="0">
              <a:buNone/>
            </a:pPr>
            <a:r>
              <a:rPr lang="fr-FR" sz="1600" dirty="0" smtClean="0">
                <a:solidFill>
                  <a:srgbClr val="1A0195"/>
                </a:solidFill>
                <a:sym typeface="Wingdings" panose="05000000000000000000" pitchFamily="2" charset="2"/>
              </a:rPr>
              <a:t> </a:t>
            </a:r>
            <a:r>
              <a:rPr lang="fr-FR" sz="1600" dirty="0" smtClean="0">
                <a:solidFill>
                  <a:srgbClr val="1A0195"/>
                </a:solidFill>
              </a:rPr>
              <a:t>Constitution d’un </a:t>
            </a:r>
            <a:r>
              <a:rPr lang="fr-FR" sz="1600" b="1" dirty="0" smtClean="0">
                <a:solidFill>
                  <a:srgbClr val="1A0195"/>
                </a:solidFill>
              </a:rPr>
              <a:t>groupe régional </a:t>
            </a:r>
            <a:r>
              <a:rPr lang="fr-FR" sz="1600" dirty="0" smtClean="0">
                <a:solidFill>
                  <a:srgbClr val="1A0195"/>
                </a:solidFill>
              </a:rPr>
              <a:t>et d’un </a:t>
            </a:r>
            <a:r>
              <a:rPr lang="fr-FR" sz="1600" b="1" dirty="0" smtClean="0">
                <a:solidFill>
                  <a:srgbClr val="1A0195"/>
                </a:solidFill>
              </a:rPr>
              <a:t>groupe de travail technique </a:t>
            </a:r>
            <a:r>
              <a:rPr lang="fr-FR" sz="1600" dirty="0" smtClean="0">
                <a:solidFill>
                  <a:srgbClr val="1A0195"/>
                </a:solidFill>
              </a:rPr>
              <a:t>avec la réalisation d’un </a:t>
            </a:r>
            <a:r>
              <a:rPr lang="fr-FR" sz="1600" b="1" dirty="0" smtClean="0">
                <a:solidFill>
                  <a:srgbClr val="1A0195"/>
                </a:solidFill>
              </a:rPr>
              <a:t>diagnostic territorial </a:t>
            </a:r>
            <a:r>
              <a:rPr lang="fr-FR" sz="1600" dirty="0" smtClean="0">
                <a:solidFill>
                  <a:srgbClr val="1A0195"/>
                </a:solidFill>
              </a:rPr>
              <a:t>(CREAI Paca Corse)</a:t>
            </a:r>
          </a:p>
          <a:p>
            <a:pPr marL="1330325" lvl="1" indent="0">
              <a:buNone/>
            </a:pPr>
            <a:endParaRPr lang="fr-FR" sz="1600" dirty="0">
              <a:solidFill>
                <a:srgbClr val="1A0195"/>
              </a:solidFill>
            </a:endParaRPr>
          </a:p>
          <a:p>
            <a:pPr marL="1330325" lvl="1" indent="0">
              <a:buNone/>
            </a:pPr>
            <a:r>
              <a:rPr lang="fr-FR" sz="1600" dirty="0" smtClean="0">
                <a:solidFill>
                  <a:srgbClr val="1A0195"/>
                </a:solidFill>
                <a:sym typeface="Wingdings" panose="05000000000000000000" pitchFamily="2" charset="2"/>
              </a:rPr>
              <a:t> </a:t>
            </a:r>
            <a:r>
              <a:rPr lang="fr-FR" sz="1600" b="1" dirty="0">
                <a:solidFill>
                  <a:srgbClr val="1A0195"/>
                </a:solidFill>
                <a:sym typeface="Wingdings" panose="05000000000000000000" pitchFamily="2" charset="2"/>
              </a:rPr>
              <a:t>R</a:t>
            </a:r>
            <a:r>
              <a:rPr lang="fr-FR" sz="1600" b="1" dirty="0" smtClean="0">
                <a:solidFill>
                  <a:srgbClr val="1A0195"/>
                </a:solidFill>
              </a:rPr>
              <a:t>enforcement</a:t>
            </a:r>
            <a:r>
              <a:rPr lang="fr-FR" sz="1600" dirty="0" smtClean="0">
                <a:solidFill>
                  <a:srgbClr val="1A0195"/>
                </a:solidFill>
              </a:rPr>
              <a:t> d’une quinzaine de CAMSP sur la région (AAC 2015-2016) : </a:t>
            </a:r>
          </a:p>
          <a:p>
            <a:pPr lvl="2">
              <a:buNone/>
            </a:pPr>
            <a:endParaRPr lang="fr-FR" sz="1300" dirty="0" smtClean="0">
              <a:solidFill>
                <a:srgbClr val="1A0195"/>
              </a:solidFill>
            </a:endParaRPr>
          </a:p>
          <a:p>
            <a:pPr indent="0">
              <a:buNone/>
            </a:pPr>
            <a:r>
              <a:rPr lang="fr-FR" sz="1300" dirty="0">
                <a:solidFill>
                  <a:srgbClr val="1A0195"/>
                </a:solidFill>
              </a:rPr>
              <a:t>	 </a:t>
            </a:r>
            <a:r>
              <a:rPr lang="fr-FR" sz="1300" dirty="0" smtClean="0">
                <a:solidFill>
                  <a:srgbClr val="1A0195"/>
                </a:solidFill>
              </a:rPr>
              <a:t>        </a:t>
            </a:r>
            <a:r>
              <a:rPr lang="fr-FR" sz="1300" dirty="0" smtClean="0">
                <a:solidFill>
                  <a:srgbClr val="1A0195"/>
                </a:solidFill>
                <a:sym typeface="Wingdings" panose="05000000000000000000" pitchFamily="2" charset="2"/>
              </a:rPr>
              <a:t> </a:t>
            </a:r>
            <a:r>
              <a:rPr lang="fr-FR" sz="1600" b="1" dirty="0" smtClean="0">
                <a:solidFill>
                  <a:srgbClr val="1A0195"/>
                </a:solidFill>
                <a:sym typeface="Wingdings" panose="05000000000000000000" pitchFamily="2" charset="2"/>
              </a:rPr>
              <a:t>Formation</a:t>
            </a:r>
            <a:r>
              <a:rPr lang="fr-FR" sz="1600" dirty="0" smtClean="0">
                <a:solidFill>
                  <a:srgbClr val="1A0195"/>
                </a:solidFill>
                <a:sym typeface="Wingdings" panose="05000000000000000000" pitchFamily="2" charset="2"/>
              </a:rPr>
              <a:t> par le CRA PACA de l’ensemble des ‘CAMSP renforcés ‘                                 aux outils de diagnostic ADI-ADOS </a:t>
            </a:r>
            <a:endParaRPr lang="fr-FR" sz="1600" dirty="0">
              <a:solidFill>
                <a:srgbClr val="1A0195"/>
              </a:solidFill>
            </a:endParaRPr>
          </a:p>
          <a:p>
            <a:pPr lvl="2"/>
            <a:endParaRPr lang="fr-FR" sz="1300" dirty="0">
              <a:solidFill>
                <a:srgbClr val="1A0195"/>
              </a:solidFill>
            </a:endParaRPr>
          </a:p>
        </p:txBody>
      </p:sp>
    </p:spTree>
    <p:extLst>
      <p:ext uri="{BB962C8B-B14F-4D97-AF65-F5344CB8AC3E}">
        <p14:creationId xmlns:p14="http://schemas.microsoft.com/office/powerpoint/2010/main" val="202767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pPr marL="0" indent="0" algn="ctr">
              <a:buNone/>
            </a:pPr>
            <a:r>
              <a:rPr lang="fr-FR" dirty="0" smtClean="0"/>
              <a:t/>
            </a:r>
            <a:br>
              <a:rPr lang="fr-FR" dirty="0" smtClean="0"/>
            </a:br>
            <a:r>
              <a:rPr lang="fr-FR" dirty="0" smtClean="0"/>
              <a:t>Déploiement du triptyque pour les plus jeunes (2)</a:t>
            </a:r>
            <a:r>
              <a:rPr lang="fr-FR" dirty="0"/>
              <a:t/>
            </a:r>
            <a:br>
              <a:rPr lang="fr-FR" dirty="0"/>
            </a:br>
            <a:endParaRPr lang="fr-FR" dirty="0"/>
          </a:p>
        </p:txBody>
      </p:sp>
      <p:sp>
        <p:nvSpPr>
          <p:cNvPr id="3" name="Espace réservé du contenu 2"/>
          <p:cNvSpPr>
            <a:spLocks noGrp="1"/>
          </p:cNvSpPr>
          <p:nvPr>
            <p:ph idx="1"/>
          </p:nvPr>
        </p:nvSpPr>
        <p:spPr>
          <a:xfrm>
            <a:off x="0" y="1547813"/>
            <a:ext cx="9036496" cy="4114800"/>
          </a:xfrm>
        </p:spPr>
        <p:txBody>
          <a:bodyPr/>
          <a:lstStyle/>
          <a:p>
            <a:pPr marL="0" lvl="0" indent="0" algn="just">
              <a:buNone/>
            </a:pPr>
            <a:endParaRPr lang="fr-FR" sz="1600" dirty="0" smtClean="0">
              <a:solidFill>
                <a:srgbClr val="1A0195"/>
              </a:solidFill>
            </a:endParaRPr>
          </a:p>
          <a:p>
            <a:pPr marL="1330325" lvl="1" indent="0" algn="just">
              <a:buNone/>
            </a:pPr>
            <a:r>
              <a:rPr lang="fr-FR" sz="1600" dirty="0" smtClean="0">
                <a:solidFill>
                  <a:srgbClr val="1A0195"/>
                </a:solidFill>
                <a:sym typeface="Wingdings" panose="05000000000000000000" pitchFamily="2" charset="2"/>
              </a:rPr>
              <a:t> </a:t>
            </a:r>
            <a:r>
              <a:rPr lang="fr-FR" sz="1600" b="1" dirty="0">
                <a:solidFill>
                  <a:srgbClr val="1A0195"/>
                </a:solidFill>
                <a:sym typeface="Wingdings" panose="05000000000000000000" pitchFamily="2" charset="2"/>
              </a:rPr>
              <a:t>D</a:t>
            </a:r>
            <a:r>
              <a:rPr lang="fr-FR" sz="1600" b="1" dirty="0" smtClean="0">
                <a:solidFill>
                  <a:srgbClr val="1A0195"/>
                </a:solidFill>
              </a:rPr>
              <a:t>éveloppement d’actions pilotes </a:t>
            </a:r>
            <a:r>
              <a:rPr lang="fr-FR" sz="1600" dirty="0" smtClean="0">
                <a:solidFill>
                  <a:srgbClr val="1A0195"/>
                </a:solidFill>
              </a:rPr>
              <a:t>:  </a:t>
            </a:r>
          </a:p>
          <a:p>
            <a:pPr lvl="1" algn="just"/>
            <a:endParaRPr lang="fr-FR" sz="1600" dirty="0" smtClean="0">
              <a:solidFill>
                <a:srgbClr val="1A0195"/>
              </a:solidFill>
            </a:endParaRPr>
          </a:p>
          <a:p>
            <a:pPr lvl="2" algn="just"/>
            <a:r>
              <a:rPr lang="fr-FR" sz="1600" dirty="0" smtClean="0">
                <a:solidFill>
                  <a:srgbClr val="1A0195"/>
                </a:solidFill>
              </a:rPr>
              <a:t>Intervention </a:t>
            </a:r>
            <a:r>
              <a:rPr lang="fr-FR" sz="1600" dirty="0">
                <a:solidFill>
                  <a:srgbClr val="1A0195"/>
                </a:solidFill>
              </a:rPr>
              <a:t>pilote visant à </a:t>
            </a:r>
            <a:r>
              <a:rPr lang="fr-FR" sz="1600" dirty="0" smtClean="0">
                <a:solidFill>
                  <a:srgbClr val="1A0195"/>
                </a:solidFill>
              </a:rPr>
              <a:t>réduire les </a:t>
            </a:r>
            <a:r>
              <a:rPr lang="fr-FR" sz="1600" dirty="0">
                <a:solidFill>
                  <a:srgbClr val="1A0195"/>
                </a:solidFill>
              </a:rPr>
              <a:t>inégalités en matière </a:t>
            </a:r>
            <a:r>
              <a:rPr lang="fr-FR" sz="1600" b="1" dirty="0">
                <a:solidFill>
                  <a:srgbClr val="1A0195"/>
                </a:solidFill>
              </a:rPr>
              <a:t>de </a:t>
            </a:r>
            <a:r>
              <a:rPr lang="fr-FR" sz="1600" b="1" dirty="0" smtClean="0">
                <a:solidFill>
                  <a:srgbClr val="1A0195"/>
                </a:solidFill>
              </a:rPr>
              <a:t>dépistage et </a:t>
            </a:r>
            <a:r>
              <a:rPr lang="fr-FR" sz="1600" b="1" dirty="0">
                <a:solidFill>
                  <a:srgbClr val="1A0195"/>
                </a:solidFill>
              </a:rPr>
              <a:t>d’accueil précoce</a:t>
            </a:r>
            <a:r>
              <a:rPr lang="fr-FR" sz="1600" dirty="0">
                <a:solidFill>
                  <a:srgbClr val="1A0195"/>
                </a:solidFill>
              </a:rPr>
              <a:t> des nourrissons à risque </a:t>
            </a:r>
            <a:r>
              <a:rPr lang="fr-FR" sz="1600" dirty="0" smtClean="0">
                <a:solidFill>
                  <a:srgbClr val="1A0195"/>
                </a:solidFill>
              </a:rPr>
              <a:t>autistique dans le 06</a:t>
            </a:r>
          </a:p>
          <a:p>
            <a:pPr lvl="2" algn="just">
              <a:buNone/>
            </a:pPr>
            <a:endParaRPr lang="fr-FR" sz="1600" dirty="0">
              <a:solidFill>
                <a:srgbClr val="1A0195"/>
              </a:solidFill>
            </a:endParaRPr>
          </a:p>
          <a:p>
            <a:pPr lvl="2" algn="just"/>
            <a:r>
              <a:rPr lang="fr-FR" sz="1600" dirty="0">
                <a:solidFill>
                  <a:srgbClr val="1A0195"/>
                </a:solidFill>
              </a:rPr>
              <a:t>P</a:t>
            </a:r>
            <a:r>
              <a:rPr lang="fr-FR" sz="1600" dirty="0" smtClean="0">
                <a:solidFill>
                  <a:srgbClr val="1A0195"/>
                </a:solidFill>
              </a:rPr>
              <a:t>artenariat </a:t>
            </a:r>
            <a:r>
              <a:rPr lang="fr-FR" sz="1600" dirty="0">
                <a:solidFill>
                  <a:srgbClr val="1A0195"/>
                </a:solidFill>
              </a:rPr>
              <a:t>entre la </a:t>
            </a:r>
            <a:r>
              <a:rPr lang="fr-FR" sz="1600" b="1" dirty="0" smtClean="0">
                <a:solidFill>
                  <a:srgbClr val="1A0195"/>
                </a:solidFill>
              </a:rPr>
              <a:t>protection maternelle et infantile et </a:t>
            </a:r>
            <a:r>
              <a:rPr lang="fr-FR" sz="1600" b="1" dirty="0">
                <a:solidFill>
                  <a:srgbClr val="1A0195"/>
                </a:solidFill>
              </a:rPr>
              <a:t>le </a:t>
            </a:r>
            <a:r>
              <a:rPr lang="fr-FR" sz="1600" b="1" dirty="0" smtClean="0">
                <a:solidFill>
                  <a:srgbClr val="1A0195"/>
                </a:solidFill>
              </a:rPr>
              <a:t>CRA </a:t>
            </a:r>
            <a:r>
              <a:rPr lang="fr-FR" sz="1600" dirty="0" smtClean="0">
                <a:solidFill>
                  <a:srgbClr val="1A0195"/>
                </a:solidFill>
              </a:rPr>
              <a:t>dans les </a:t>
            </a:r>
            <a:r>
              <a:rPr lang="fr-FR" sz="1600" dirty="0">
                <a:solidFill>
                  <a:srgbClr val="1A0195"/>
                </a:solidFill>
              </a:rPr>
              <a:t>Bouches du Rhône </a:t>
            </a:r>
            <a:endParaRPr lang="fr-FR" sz="1600" dirty="0" smtClean="0">
              <a:solidFill>
                <a:srgbClr val="1A0195"/>
              </a:solidFill>
            </a:endParaRPr>
          </a:p>
          <a:p>
            <a:pPr lvl="2" algn="just"/>
            <a:endParaRPr lang="fr-FR" sz="1600" dirty="0" smtClean="0">
              <a:solidFill>
                <a:srgbClr val="1A0195"/>
              </a:solidFill>
            </a:endParaRPr>
          </a:p>
          <a:p>
            <a:pPr lvl="2" algn="just"/>
            <a:r>
              <a:rPr lang="fr-FR" sz="1600" dirty="0">
                <a:solidFill>
                  <a:srgbClr val="1A0195"/>
                </a:solidFill>
              </a:rPr>
              <a:t>F</a:t>
            </a:r>
            <a:r>
              <a:rPr lang="fr-FR" sz="1600" dirty="0" smtClean="0">
                <a:solidFill>
                  <a:srgbClr val="1A0195"/>
                </a:solidFill>
              </a:rPr>
              <a:t>ormation du CRA visant à la certification à </a:t>
            </a:r>
            <a:r>
              <a:rPr lang="fr-FR" sz="1600" b="1" dirty="0" smtClean="0">
                <a:solidFill>
                  <a:srgbClr val="1A0195"/>
                </a:solidFill>
              </a:rPr>
              <a:t>la méthode DENVER </a:t>
            </a:r>
          </a:p>
          <a:p>
            <a:pPr lvl="2" algn="just"/>
            <a:endParaRPr lang="fr-FR" sz="1600" dirty="0" smtClean="0">
              <a:solidFill>
                <a:srgbClr val="1A0195"/>
              </a:solidFill>
            </a:endParaRPr>
          </a:p>
          <a:p>
            <a:pPr lvl="2" algn="just"/>
            <a:r>
              <a:rPr lang="fr-FR" sz="1600" dirty="0" smtClean="0">
                <a:solidFill>
                  <a:srgbClr val="1A0195"/>
                </a:solidFill>
              </a:rPr>
              <a:t>Renforcement des deux équipes du CRA pendant 2 ans pour la </a:t>
            </a:r>
            <a:r>
              <a:rPr lang="fr-FR" sz="1600" b="1" dirty="0" smtClean="0">
                <a:solidFill>
                  <a:srgbClr val="1A0195"/>
                </a:solidFill>
              </a:rPr>
              <a:t>coordination du déploiement du triptyque</a:t>
            </a:r>
          </a:p>
          <a:p>
            <a:pPr lvl="2"/>
            <a:endParaRPr lang="fr-FR" sz="1300" dirty="0">
              <a:solidFill>
                <a:srgbClr val="1A0195"/>
              </a:solidFill>
            </a:endParaRPr>
          </a:p>
          <a:p>
            <a:pPr lvl="2">
              <a:buNone/>
            </a:pPr>
            <a:endParaRPr lang="fr-FR" sz="1300" dirty="0">
              <a:solidFill>
                <a:srgbClr val="1A0195"/>
              </a:solidFill>
            </a:endParaRPr>
          </a:p>
          <a:p>
            <a:pPr lvl="2"/>
            <a:endParaRPr lang="fr-FR" sz="1300" dirty="0">
              <a:solidFill>
                <a:srgbClr val="1A0195"/>
              </a:solidFill>
            </a:endParaRPr>
          </a:p>
        </p:txBody>
      </p:sp>
    </p:spTree>
    <p:extLst>
      <p:ext uri="{BB962C8B-B14F-4D97-AF65-F5344CB8AC3E}">
        <p14:creationId xmlns:p14="http://schemas.microsoft.com/office/powerpoint/2010/main" val="77635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a:t>Développer le diagnostic et l’évaluation pour les adultes </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07514419"/>
              </p:ext>
            </p:extLst>
          </p:nvPr>
        </p:nvGraphicFramePr>
        <p:xfrm>
          <a:off x="1219200" y="1547813"/>
          <a:ext cx="7239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11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
            <a:ext cx="8153400" cy="764703"/>
          </a:xfrm>
        </p:spPr>
        <p:txBody>
          <a:bodyPr/>
          <a:lstStyle/>
          <a:p>
            <a:pPr marL="0" indent="0" algn="ctr">
              <a:buNone/>
            </a:pPr>
            <a:r>
              <a:rPr lang="fr-FR" sz="2400" dirty="0" smtClean="0"/>
              <a:t/>
            </a:r>
            <a:br>
              <a:rPr lang="fr-FR" sz="2400" dirty="0" smtClean="0"/>
            </a:br>
            <a:r>
              <a:rPr lang="fr-FR" sz="2400" dirty="0"/>
              <a:t>I</a:t>
            </a:r>
            <a:r>
              <a:rPr lang="fr-FR" sz="2400" dirty="0" smtClean="0"/>
              <a:t>ntervention précoce et scolarisation</a:t>
            </a:r>
            <a:r>
              <a:rPr lang="fr-FR" sz="2400" dirty="0"/>
              <a:t/>
            </a:r>
            <a:br>
              <a:rPr lang="fr-FR" sz="2400" dirty="0"/>
            </a:br>
            <a:endParaRPr lang="fr-FR" sz="2400" dirty="0"/>
          </a:p>
        </p:txBody>
      </p:sp>
      <p:sp>
        <p:nvSpPr>
          <p:cNvPr id="3" name="Espace réservé du contenu 2"/>
          <p:cNvSpPr>
            <a:spLocks noGrp="1"/>
          </p:cNvSpPr>
          <p:nvPr>
            <p:ph idx="1"/>
          </p:nvPr>
        </p:nvSpPr>
        <p:spPr>
          <a:xfrm>
            <a:off x="179512" y="764704"/>
            <a:ext cx="8856984" cy="5184576"/>
          </a:xfrm>
        </p:spPr>
        <p:txBody>
          <a:bodyPr/>
          <a:lstStyle/>
          <a:p>
            <a:pPr marL="0" indent="0">
              <a:buNone/>
            </a:pPr>
            <a:r>
              <a:rPr lang="fr-FR" sz="1800" b="1" dirty="0" smtClean="0">
                <a:solidFill>
                  <a:srgbClr val="990033"/>
                </a:solidFill>
              </a:rPr>
              <a:t>Construire </a:t>
            </a:r>
            <a:r>
              <a:rPr lang="fr-FR" sz="1800" b="1" dirty="0">
                <a:solidFill>
                  <a:srgbClr val="990033"/>
                </a:solidFill>
              </a:rPr>
              <a:t>un parcours individualisé et un accompagnement coordonné </a:t>
            </a:r>
            <a:endParaRPr lang="fr-FR" sz="1800" b="1" dirty="0" smtClean="0">
              <a:solidFill>
                <a:srgbClr val="990033"/>
              </a:solidFill>
            </a:endParaRPr>
          </a:p>
          <a:p>
            <a:pPr marL="0" indent="0">
              <a:buNone/>
            </a:pPr>
            <a:endParaRPr lang="fr-FR" sz="1600" dirty="0">
              <a:solidFill>
                <a:srgbClr val="1A0195"/>
              </a:solidFill>
            </a:endParaRPr>
          </a:p>
          <a:p>
            <a:pPr marL="0" indent="0">
              <a:buNone/>
            </a:pPr>
            <a:endParaRPr lang="fr-FR" sz="1600" dirty="0" smtClean="0">
              <a:solidFill>
                <a:srgbClr val="1A0195"/>
              </a:solidFill>
            </a:endParaRPr>
          </a:p>
          <a:p>
            <a:pPr marL="0" indent="0" algn="ctr">
              <a:buNone/>
            </a:pPr>
            <a:r>
              <a:rPr lang="fr-FR" sz="1800" dirty="0" smtClean="0">
                <a:solidFill>
                  <a:srgbClr val="1A0195"/>
                </a:solidFill>
              </a:rPr>
              <a:t>Création d’ </a:t>
            </a:r>
            <a:r>
              <a:rPr lang="fr-FR" sz="1800" b="1" dirty="0">
                <a:solidFill>
                  <a:srgbClr val="1A0195"/>
                </a:solidFill>
              </a:rPr>
              <a:t>unités d’ enseignement en maternelle </a:t>
            </a:r>
            <a:r>
              <a:rPr lang="fr-FR" sz="1800" b="1" dirty="0" smtClean="0">
                <a:solidFill>
                  <a:srgbClr val="1A0195"/>
                </a:solidFill>
              </a:rPr>
              <a:t>(UEM</a:t>
            </a:r>
            <a:r>
              <a:rPr lang="fr-FR" sz="1800" dirty="0" smtClean="0">
                <a:solidFill>
                  <a:srgbClr val="1A0195"/>
                </a:solidFill>
              </a:rPr>
              <a:t>)</a:t>
            </a:r>
          </a:p>
          <a:p>
            <a:pPr marL="0" indent="0" algn="ctr">
              <a:buNone/>
            </a:pPr>
            <a:r>
              <a:rPr lang="fr-FR" sz="1600" b="1" dirty="0" smtClean="0"/>
              <a:t>ARS et Education </a:t>
            </a:r>
            <a:r>
              <a:rPr lang="fr-FR" sz="1600" b="1" dirty="0"/>
              <a:t>N</a:t>
            </a:r>
            <a:r>
              <a:rPr lang="fr-FR" sz="1600" b="1" dirty="0" smtClean="0"/>
              <a:t>ationale</a:t>
            </a:r>
          </a:p>
          <a:p>
            <a:pPr marL="0" indent="0" algn="ctr">
              <a:buNone/>
            </a:pPr>
            <a:endParaRPr lang="fr-FR" sz="1600" b="1" dirty="0">
              <a:solidFill>
                <a:srgbClr val="1A0195"/>
              </a:solidFill>
            </a:endParaRPr>
          </a:p>
          <a:p>
            <a:r>
              <a:rPr lang="fr-FR" sz="1800" dirty="0">
                <a:solidFill>
                  <a:srgbClr val="1A0195"/>
                </a:solidFill>
              </a:rPr>
              <a:t>M</a:t>
            </a:r>
            <a:r>
              <a:rPr lang="fr-FR" sz="1800" dirty="0" smtClean="0">
                <a:solidFill>
                  <a:srgbClr val="1A0195"/>
                </a:solidFill>
              </a:rPr>
              <a:t>odalité </a:t>
            </a:r>
            <a:r>
              <a:rPr lang="fr-FR" sz="1800" dirty="0">
                <a:solidFill>
                  <a:srgbClr val="1A0195"/>
                </a:solidFill>
              </a:rPr>
              <a:t>de scolarisation d’élèves </a:t>
            </a:r>
            <a:r>
              <a:rPr lang="fr-FR" sz="1800" b="1" dirty="0">
                <a:solidFill>
                  <a:srgbClr val="1A0195"/>
                </a:solidFill>
              </a:rPr>
              <a:t>entre 3 et 6 </a:t>
            </a:r>
            <a:r>
              <a:rPr lang="fr-FR" sz="1800" b="1" dirty="0" smtClean="0">
                <a:solidFill>
                  <a:srgbClr val="1A0195"/>
                </a:solidFill>
              </a:rPr>
              <a:t>ans</a:t>
            </a:r>
            <a:r>
              <a:rPr lang="fr-FR" sz="1800" dirty="0" smtClean="0">
                <a:solidFill>
                  <a:srgbClr val="1A0195"/>
                </a:solidFill>
              </a:rPr>
              <a:t>: UEM</a:t>
            </a:r>
          </a:p>
          <a:p>
            <a:pPr lvl="1"/>
            <a:r>
              <a:rPr lang="fr-FR" sz="1800" dirty="0" smtClean="0">
                <a:solidFill>
                  <a:srgbClr val="1A0195"/>
                </a:solidFill>
              </a:rPr>
              <a:t>implantée </a:t>
            </a:r>
            <a:r>
              <a:rPr lang="fr-FR" sz="1800" dirty="0">
                <a:solidFill>
                  <a:srgbClr val="1A0195"/>
                </a:solidFill>
              </a:rPr>
              <a:t>en milieu scolaire </a:t>
            </a:r>
            <a:r>
              <a:rPr lang="fr-FR" sz="1800" dirty="0" smtClean="0">
                <a:solidFill>
                  <a:srgbClr val="1A0195"/>
                </a:solidFill>
              </a:rPr>
              <a:t>ordinaire </a:t>
            </a:r>
          </a:p>
          <a:p>
            <a:pPr lvl="1"/>
            <a:r>
              <a:rPr lang="fr-FR" sz="1800" dirty="0">
                <a:solidFill>
                  <a:srgbClr val="1A0195"/>
                </a:solidFill>
              </a:rPr>
              <a:t>é</a:t>
            </a:r>
            <a:r>
              <a:rPr lang="fr-FR" sz="1800" dirty="0" smtClean="0">
                <a:solidFill>
                  <a:srgbClr val="1A0195"/>
                </a:solidFill>
              </a:rPr>
              <a:t>quipe pluridisciplinaire médico-sociale et enseignant </a:t>
            </a:r>
            <a:endParaRPr lang="fr-FR" sz="1800" dirty="0">
              <a:solidFill>
                <a:srgbClr val="1A0195"/>
              </a:solidFill>
            </a:endParaRPr>
          </a:p>
          <a:p>
            <a:pPr marL="0" indent="0">
              <a:buNone/>
            </a:pPr>
            <a:endParaRPr lang="fr-FR" sz="1800" dirty="0">
              <a:solidFill>
                <a:srgbClr val="1A0195"/>
              </a:solidFill>
            </a:endParaRPr>
          </a:p>
          <a:p>
            <a:r>
              <a:rPr lang="fr-FR" sz="1800" dirty="0">
                <a:solidFill>
                  <a:srgbClr val="1A0195"/>
                </a:solidFill>
              </a:rPr>
              <a:t> Prévue pour </a:t>
            </a:r>
            <a:r>
              <a:rPr lang="fr-FR" sz="1800" b="1" dirty="0">
                <a:solidFill>
                  <a:srgbClr val="1A0195"/>
                </a:solidFill>
              </a:rPr>
              <a:t>7 </a:t>
            </a:r>
            <a:r>
              <a:rPr lang="fr-FR" sz="1800" b="1" dirty="0" smtClean="0">
                <a:solidFill>
                  <a:srgbClr val="1A0195"/>
                </a:solidFill>
              </a:rPr>
              <a:t>enfants</a:t>
            </a:r>
            <a:endParaRPr lang="fr-FR" sz="1800" b="1" dirty="0">
              <a:solidFill>
                <a:srgbClr val="1A0195"/>
              </a:solidFill>
            </a:endParaRPr>
          </a:p>
          <a:p>
            <a:endParaRPr lang="fr-FR" sz="1800" dirty="0">
              <a:solidFill>
                <a:srgbClr val="1A0195"/>
              </a:solidFill>
            </a:endParaRPr>
          </a:p>
          <a:p>
            <a:r>
              <a:rPr lang="fr-FR" sz="1800" dirty="0">
                <a:solidFill>
                  <a:srgbClr val="1A0195"/>
                </a:solidFill>
              </a:rPr>
              <a:t>Enfants pris en charge sur une </a:t>
            </a:r>
            <a:r>
              <a:rPr lang="fr-FR" sz="1800" b="1" dirty="0">
                <a:solidFill>
                  <a:srgbClr val="1A0195"/>
                </a:solidFill>
              </a:rPr>
              <a:t>même unité de temps et de lieux</a:t>
            </a:r>
            <a:r>
              <a:rPr lang="fr-FR" sz="1800" dirty="0">
                <a:solidFill>
                  <a:srgbClr val="1A0195"/>
                </a:solidFill>
              </a:rPr>
              <a:t>,</a:t>
            </a:r>
          </a:p>
          <a:p>
            <a:endParaRPr lang="fr-FR" sz="1800" dirty="0">
              <a:solidFill>
                <a:srgbClr val="1A0195"/>
              </a:solidFill>
            </a:endParaRPr>
          </a:p>
          <a:p>
            <a:r>
              <a:rPr lang="fr-FR" sz="1800" dirty="0">
                <a:solidFill>
                  <a:srgbClr val="1A0195"/>
                </a:solidFill>
              </a:rPr>
              <a:t>Public cible : enfants n’ayant pas acquis assez d’autonomie, le langage et/ou qui présentent d’importants troubles du développement . </a:t>
            </a:r>
          </a:p>
        </p:txBody>
      </p:sp>
      <p:sp>
        <p:nvSpPr>
          <p:cNvPr id="4" name="Flèche droite 3"/>
          <p:cNvSpPr/>
          <p:nvPr/>
        </p:nvSpPr>
        <p:spPr bwMode="auto">
          <a:xfrm rot="5400000">
            <a:off x="3917603" y="1108574"/>
            <a:ext cx="583185" cy="504056"/>
          </a:xfrm>
          <a:prstGeom prst="rightArrow">
            <a:avLst/>
          </a:prstGeom>
          <a:solidFill>
            <a:srgbClr val="990033"/>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990033"/>
              </a:solidFill>
              <a:effectLst/>
              <a:latin typeface="Arial" charset="0"/>
            </a:endParaRPr>
          </a:p>
        </p:txBody>
      </p:sp>
    </p:spTree>
    <p:extLst>
      <p:ext uri="{BB962C8B-B14F-4D97-AF65-F5344CB8AC3E}">
        <p14:creationId xmlns:p14="http://schemas.microsoft.com/office/powerpoint/2010/main" val="204342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0663"/>
            <a:ext cx="8424936" cy="760065"/>
          </a:xfrm>
        </p:spPr>
        <p:txBody>
          <a:bodyPr/>
          <a:lstStyle/>
          <a:p>
            <a:pPr marL="0" indent="0" algn="ctr">
              <a:buNone/>
            </a:pPr>
            <a:r>
              <a:rPr lang="fr-FR" sz="2400" dirty="0" smtClean="0"/>
              <a:t/>
            </a:r>
            <a:br>
              <a:rPr lang="fr-FR" sz="2400" dirty="0" smtClean="0"/>
            </a:br>
            <a:r>
              <a:rPr lang="fr-FR" sz="2400" dirty="0"/>
              <a:t>Intervention précoce et </a:t>
            </a:r>
            <a:r>
              <a:rPr lang="fr-FR" sz="2400" dirty="0" smtClean="0"/>
              <a:t>scolarisation (2)</a:t>
            </a:r>
            <a:r>
              <a:rPr lang="fr-FR" sz="2400" dirty="0"/>
              <a:t/>
            </a:r>
            <a:br>
              <a:rPr lang="fr-FR" sz="2400" dirty="0"/>
            </a:br>
            <a:endParaRPr lang="fr-FR" sz="2400" dirty="0"/>
          </a:p>
        </p:txBody>
      </p:sp>
      <p:sp>
        <p:nvSpPr>
          <p:cNvPr id="3" name="Espace réservé du contenu 2"/>
          <p:cNvSpPr>
            <a:spLocks noGrp="1"/>
          </p:cNvSpPr>
          <p:nvPr>
            <p:ph idx="1"/>
          </p:nvPr>
        </p:nvSpPr>
        <p:spPr>
          <a:xfrm>
            <a:off x="683568" y="1547813"/>
            <a:ext cx="7920880" cy="4114800"/>
          </a:xfrm>
        </p:spPr>
        <p:txBody>
          <a:bodyPr/>
          <a:lstStyle/>
          <a:p>
            <a:pPr marL="0" indent="0">
              <a:buNone/>
            </a:pPr>
            <a:r>
              <a:rPr lang="fr-FR" dirty="0" smtClean="0"/>
              <a:t>	</a:t>
            </a:r>
            <a:endParaRPr lang="fr-FR" sz="1600" dirty="0">
              <a:solidFill>
                <a:srgbClr val="1A0195"/>
              </a:solidFill>
            </a:endParaRPr>
          </a:p>
          <a:p>
            <a:pPr algn="just"/>
            <a:r>
              <a:rPr lang="fr-FR" sz="1800" b="1" dirty="0" smtClean="0">
                <a:solidFill>
                  <a:srgbClr val="1A0195"/>
                </a:solidFill>
              </a:rPr>
              <a:t>6</a:t>
            </a:r>
            <a:r>
              <a:rPr lang="fr-FR" sz="1800" dirty="0" smtClean="0">
                <a:solidFill>
                  <a:srgbClr val="1A0195"/>
                </a:solidFill>
              </a:rPr>
              <a:t> unités d’enseignement prévues pour la région PACA et                           </a:t>
            </a:r>
            <a:r>
              <a:rPr lang="fr-FR" sz="1800" b="1" dirty="0" smtClean="0">
                <a:solidFill>
                  <a:srgbClr val="1A0195"/>
                </a:solidFill>
              </a:rPr>
              <a:t>1</a:t>
            </a:r>
            <a:r>
              <a:rPr lang="fr-FR" sz="1800" dirty="0" smtClean="0">
                <a:solidFill>
                  <a:srgbClr val="1A0195"/>
                </a:solidFill>
              </a:rPr>
              <a:t> supplémentaire dans les Bouches du Rhône </a:t>
            </a:r>
          </a:p>
          <a:p>
            <a:pPr marL="0" indent="0" algn="just">
              <a:buNone/>
            </a:pPr>
            <a:endParaRPr lang="fr-FR" sz="1800" dirty="0">
              <a:solidFill>
                <a:srgbClr val="1A0195"/>
              </a:solidFill>
            </a:endParaRPr>
          </a:p>
          <a:p>
            <a:pPr algn="just"/>
            <a:r>
              <a:rPr lang="fr-FR" sz="1800" b="1" dirty="0" smtClean="0">
                <a:solidFill>
                  <a:srgbClr val="1A0195"/>
                </a:solidFill>
              </a:rPr>
              <a:t>Dispositif partenarial</a:t>
            </a:r>
            <a:r>
              <a:rPr lang="fr-FR" sz="1800" dirty="0" smtClean="0">
                <a:solidFill>
                  <a:srgbClr val="1A0195"/>
                </a:solidFill>
              </a:rPr>
              <a:t>: </a:t>
            </a:r>
          </a:p>
          <a:p>
            <a:pPr lvl="1" algn="just"/>
            <a:r>
              <a:rPr lang="fr-FR" sz="1800" dirty="0" err="1" smtClean="0">
                <a:solidFill>
                  <a:srgbClr val="1A0195"/>
                </a:solidFill>
              </a:rPr>
              <a:t>co-piloté</a:t>
            </a:r>
            <a:r>
              <a:rPr lang="fr-FR" sz="1800" dirty="0" smtClean="0">
                <a:solidFill>
                  <a:srgbClr val="1A0195"/>
                </a:solidFill>
              </a:rPr>
              <a:t> avec l’éducation nationale</a:t>
            </a:r>
          </a:p>
          <a:p>
            <a:pPr lvl="1" algn="just"/>
            <a:r>
              <a:rPr lang="fr-FR" sz="1800" dirty="0" smtClean="0">
                <a:solidFill>
                  <a:srgbClr val="1A0195"/>
                </a:solidFill>
              </a:rPr>
              <a:t> en collaboration étroite avec les mairies, le CRA, les MDPH</a:t>
            </a:r>
          </a:p>
          <a:p>
            <a:pPr lvl="1" algn="just"/>
            <a:r>
              <a:rPr lang="fr-FR" sz="1800" dirty="0" err="1">
                <a:solidFill>
                  <a:srgbClr val="1A0195"/>
                </a:solidFill>
              </a:rPr>
              <a:t>c</a:t>
            </a:r>
            <a:r>
              <a:rPr lang="fr-FR" sz="1800" dirty="0" err="1" smtClean="0">
                <a:solidFill>
                  <a:srgbClr val="1A0195"/>
                </a:solidFill>
              </a:rPr>
              <a:t>opil</a:t>
            </a:r>
            <a:r>
              <a:rPr lang="fr-FR" sz="1800" dirty="0" smtClean="0">
                <a:solidFill>
                  <a:srgbClr val="1A0195"/>
                </a:solidFill>
              </a:rPr>
              <a:t> départemental constitué pour chacune des UE</a:t>
            </a:r>
          </a:p>
        </p:txBody>
      </p:sp>
    </p:spTree>
    <p:extLst>
      <p:ext uri="{BB962C8B-B14F-4D97-AF65-F5344CB8AC3E}">
        <p14:creationId xmlns:p14="http://schemas.microsoft.com/office/powerpoint/2010/main" val="325639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2000" dirty="0" smtClean="0"/>
              <a:t>Améliorer </a:t>
            </a:r>
            <a:r>
              <a:rPr lang="fr-FR" sz="2000" dirty="0"/>
              <a:t>le parcours et la qualité de vie des adultes </a:t>
            </a:r>
            <a:br>
              <a:rPr lang="fr-FR" sz="2000" dirty="0"/>
            </a:br>
            <a:r>
              <a:rPr lang="fr-FR" sz="2000" dirty="0" smtClean="0"/>
              <a:t>prévenir </a:t>
            </a:r>
            <a:r>
              <a:rPr lang="fr-FR" sz="2000" dirty="0"/>
              <a:t>les situations de </a:t>
            </a:r>
            <a:r>
              <a:rPr lang="fr-FR" sz="2000" dirty="0" smtClean="0"/>
              <a:t>rupture</a:t>
            </a:r>
            <a:endParaRPr lang="fr-FR" sz="2000" dirty="0"/>
          </a:p>
        </p:txBody>
      </p:sp>
      <p:sp>
        <p:nvSpPr>
          <p:cNvPr id="3" name="Espace réservé du contenu 2"/>
          <p:cNvSpPr>
            <a:spLocks noGrp="1"/>
          </p:cNvSpPr>
          <p:nvPr>
            <p:ph idx="1"/>
          </p:nvPr>
        </p:nvSpPr>
        <p:spPr>
          <a:xfrm>
            <a:off x="899592" y="1412776"/>
            <a:ext cx="7558608" cy="4536504"/>
          </a:xfrm>
        </p:spPr>
        <p:txBody>
          <a:bodyPr/>
          <a:lstStyle/>
          <a:p>
            <a:pPr marL="1330325" lvl="1" indent="0">
              <a:buNone/>
            </a:pPr>
            <a:r>
              <a:rPr lang="fr-FR" sz="1600" b="1" dirty="0" smtClean="0">
                <a:solidFill>
                  <a:srgbClr val="1A0195"/>
                </a:solidFill>
                <a:ea typeface="+mn-ea"/>
                <a:cs typeface="+mn-cs"/>
              </a:rPr>
              <a:t>                             </a:t>
            </a:r>
            <a:r>
              <a:rPr lang="fr-FR" sz="2000" b="1" dirty="0" smtClean="0">
                <a:solidFill>
                  <a:srgbClr val="990033"/>
                </a:solidFill>
                <a:ea typeface="+mn-ea"/>
                <a:cs typeface="+mn-cs"/>
              </a:rPr>
              <a:t>Des actions</a:t>
            </a:r>
          </a:p>
          <a:p>
            <a:pPr marL="1330325" lvl="1" indent="0">
              <a:buNone/>
            </a:pPr>
            <a:endParaRPr lang="fr-FR" sz="1600" dirty="0" smtClean="0">
              <a:solidFill>
                <a:srgbClr val="1A0195"/>
              </a:solidFill>
              <a:ea typeface="+mn-ea"/>
              <a:cs typeface="+mn-cs"/>
            </a:endParaRPr>
          </a:p>
          <a:p>
            <a:pPr marL="1330325" lvl="1" indent="0">
              <a:buNone/>
            </a:pPr>
            <a:endParaRPr lang="fr-FR" sz="1600" dirty="0" smtClean="0">
              <a:solidFill>
                <a:srgbClr val="1A0195"/>
              </a:solidFill>
              <a:ea typeface="+mn-ea"/>
              <a:cs typeface="+mn-cs"/>
            </a:endParaRPr>
          </a:p>
          <a:p>
            <a:r>
              <a:rPr lang="fr-FR" sz="1600" dirty="0" smtClean="0">
                <a:solidFill>
                  <a:srgbClr val="1A0195"/>
                </a:solidFill>
                <a:ea typeface="+mn-ea"/>
                <a:cs typeface="+mn-cs"/>
              </a:rPr>
              <a:t>Création </a:t>
            </a:r>
            <a:r>
              <a:rPr lang="fr-FR" sz="1600" dirty="0">
                <a:solidFill>
                  <a:srgbClr val="1A0195"/>
                </a:solidFill>
                <a:ea typeface="+mn-ea"/>
                <a:cs typeface="+mn-cs"/>
              </a:rPr>
              <a:t>de places de </a:t>
            </a:r>
            <a:r>
              <a:rPr lang="fr-FR" sz="1600" b="1" dirty="0">
                <a:solidFill>
                  <a:srgbClr val="1A0195"/>
                </a:solidFill>
              </a:rPr>
              <a:t>services </a:t>
            </a:r>
            <a:r>
              <a:rPr lang="fr-FR" sz="1600" b="1" dirty="0" smtClean="0">
                <a:solidFill>
                  <a:srgbClr val="1A0195"/>
                </a:solidFill>
              </a:rPr>
              <a:t>expérimentaux </a:t>
            </a:r>
            <a:endParaRPr lang="fr-FR" sz="1400" b="1" dirty="0" smtClean="0"/>
          </a:p>
          <a:p>
            <a:pPr marL="0" indent="0">
              <a:buNone/>
            </a:pPr>
            <a:r>
              <a:rPr lang="fr-FR" sz="1900" dirty="0" smtClean="0"/>
              <a:t>	</a:t>
            </a:r>
            <a:r>
              <a:rPr lang="fr-FR" sz="1600" dirty="0" smtClean="0">
                <a:sym typeface="Wingdings" panose="05000000000000000000" pitchFamily="2" charset="2"/>
              </a:rPr>
              <a:t> O</a:t>
            </a:r>
            <a:r>
              <a:rPr lang="fr-FR" sz="1600" dirty="0" smtClean="0"/>
              <a:t>bjectif: insertion sociale et professionnelle</a:t>
            </a:r>
          </a:p>
          <a:p>
            <a:pPr lvl="2">
              <a:buNone/>
            </a:pPr>
            <a:endParaRPr lang="fr-FR" sz="1400" dirty="0" smtClean="0">
              <a:solidFill>
                <a:srgbClr val="002395"/>
              </a:solidFill>
            </a:endParaRPr>
          </a:p>
          <a:p>
            <a:r>
              <a:rPr lang="fr-FR" sz="1600" dirty="0" smtClean="0">
                <a:solidFill>
                  <a:srgbClr val="002395"/>
                </a:solidFill>
              </a:rPr>
              <a:t>Soutien des </a:t>
            </a:r>
            <a:r>
              <a:rPr lang="fr-FR" sz="1600" b="1" dirty="0" smtClean="0">
                <a:solidFill>
                  <a:srgbClr val="002395"/>
                </a:solidFill>
              </a:rPr>
              <a:t>formations</a:t>
            </a:r>
            <a:r>
              <a:rPr lang="fr-FR" sz="1600" dirty="0" smtClean="0">
                <a:solidFill>
                  <a:srgbClr val="002395"/>
                </a:solidFill>
              </a:rPr>
              <a:t> dans les ESMS, en lien avec les recommandations pour les enfants et adolescents</a:t>
            </a:r>
          </a:p>
          <a:p>
            <a:pPr marL="0" indent="0">
              <a:buNone/>
            </a:pPr>
            <a:endParaRPr lang="fr-FR" sz="1600" dirty="0" smtClean="0">
              <a:solidFill>
                <a:srgbClr val="002395"/>
              </a:solidFill>
            </a:endParaRPr>
          </a:p>
          <a:p>
            <a:r>
              <a:rPr lang="fr-FR" sz="1600" b="1" dirty="0" smtClean="0">
                <a:solidFill>
                  <a:srgbClr val="002395"/>
                </a:solidFill>
              </a:rPr>
              <a:t>Développement de l’offre </a:t>
            </a:r>
            <a:r>
              <a:rPr lang="fr-FR" sz="1600" dirty="0" smtClean="0">
                <a:solidFill>
                  <a:srgbClr val="002395"/>
                </a:solidFill>
              </a:rPr>
              <a:t>: </a:t>
            </a:r>
          </a:p>
          <a:p>
            <a:pPr lvl="1"/>
            <a:r>
              <a:rPr lang="fr-FR" dirty="0" smtClean="0">
                <a:solidFill>
                  <a:srgbClr val="002395"/>
                </a:solidFill>
              </a:rPr>
              <a:t>Exemple: Appel à projet  mai 2016- création de 40 places de MAS dans les Bouches Rhône dont 5 places d’accueil temporaire</a:t>
            </a:r>
            <a:endParaRPr lang="fr-FR" dirty="0">
              <a:solidFill>
                <a:srgbClr val="002395"/>
              </a:solidFill>
            </a:endParaRPr>
          </a:p>
          <a:p>
            <a:pPr lvl="2"/>
            <a:endParaRPr lang="fr-FR" dirty="0" smtClean="0"/>
          </a:p>
          <a:p>
            <a:pPr lvl="2"/>
            <a:endParaRPr lang="fr-FR" dirty="0"/>
          </a:p>
        </p:txBody>
      </p:sp>
      <p:sp>
        <p:nvSpPr>
          <p:cNvPr id="5" name="Flèche droite 4"/>
          <p:cNvSpPr/>
          <p:nvPr/>
        </p:nvSpPr>
        <p:spPr bwMode="auto">
          <a:xfrm rot="5400000">
            <a:off x="4316411" y="1812381"/>
            <a:ext cx="583185" cy="504056"/>
          </a:xfrm>
          <a:prstGeom prst="rightArrow">
            <a:avLst/>
          </a:prstGeom>
          <a:solidFill>
            <a:srgbClr val="990033"/>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990033"/>
              </a:solidFill>
              <a:effectLst/>
              <a:latin typeface="Arial" charset="0"/>
            </a:endParaRPr>
          </a:p>
        </p:txBody>
      </p:sp>
    </p:spTree>
    <p:extLst>
      <p:ext uri="{BB962C8B-B14F-4D97-AF65-F5344CB8AC3E}">
        <p14:creationId xmlns:p14="http://schemas.microsoft.com/office/powerpoint/2010/main" val="146909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469"/>
            <a:ext cx="8153400" cy="894251"/>
          </a:xfrm>
        </p:spPr>
        <p:txBody>
          <a:bodyPr/>
          <a:lstStyle/>
          <a:p>
            <a:pPr marL="0" indent="0" algn="ctr">
              <a:buNone/>
            </a:pPr>
            <a:r>
              <a:rPr lang="fr-FR" dirty="0" smtClean="0"/>
              <a:t>Objectifs dans les ESMS</a:t>
            </a:r>
            <a:endParaRPr lang="fr-FR" dirty="0"/>
          </a:p>
        </p:txBody>
      </p:sp>
      <p:graphicFrame>
        <p:nvGraphicFramePr>
          <p:cNvPr id="8" name="Diagramme 7"/>
          <p:cNvGraphicFramePr/>
          <p:nvPr>
            <p:extLst>
              <p:ext uri="{D42A27DB-BD31-4B8C-83A1-F6EECF244321}">
                <p14:modId xmlns:p14="http://schemas.microsoft.com/office/powerpoint/2010/main" val="2123305243"/>
              </p:ext>
            </p:extLst>
          </p:nvPr>
        </p:nvGraphicFramePr>
        <p:xfrm>
          <a:off x="539552" y="980728"/>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3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
            <a:ext cx="8153400" cy="836711"/>
          </a:xfrm>
        </p:spPr>
        <p:txBody>
          <a:bodyPr/>
          <a:lstStyle/>
          <a:p>
            <a:pPr marL="0" indent="0" algn="ctr">
              <a:buNone/>
            </a:pPr>
            <a:r>
              <a:rPr lang="fr-FR" dirty="0" smtClean="0"/>
              <a:t>Les actions</a:t>
            </a:r>
            <a:endParaRPr lang="fr-FR" dirty="0"/>
          </a:p>
        </p:txBody>
      </p:sp>
      <p:sp>
        <p:nvSpPr>
          <p:cNvPr id="3" name="Espace réservé du contenu 2"/>
          <p:cNvSpPr>
            <a:spLocks noGrp="1"/>
          </p:cNvSpPr>
          <p:nvPr>
            <p:ph idx="1"/>
          </p:nvPr>
        </p:nvSpPr>
        <p:spPr>
          <a:xfrm>
            <a:off x="251520" y="908720"/>
            <a:ext cx="8784976" cy="5112567"/>
          </a:xfrm>
        </p:spPr>
        <p:txBody>
          <a:bodyPr/>
          <a:lstStyle/>
          <a:p>
            <a:pPr marL="704850" indent="0">
              <a:buNone/>
            </a:pPr>
            <a:r>
              <a:rPr lang="fr-FR" sz="2000" b="1" dirty="0" smtClean="0">
                <a:solidFill>
                  <a:srgbClr val="002395"/>
                </a:solidFill>
              </a:rPr>
              <a:t>Création </a:t>
            </a:r>
            <a:r>
              <a:rPr lang="fr-FR" sz="2000" b="1" dirty="0">
                <a:solidFill>
                  <a:srgbClr val="002395"/>
                </a:solidFill>
              </a:rPr>
              <a:t>de places tant pour les adultes que les enfants en établissements et </a:t>
            </a:r>
            <a:r>
              <a:rPr lang="fr-FR" sz="2000" b="1" dirty="0" smtClean="0">
                <a:solidFill>
                  <a:srgbClr val="002395"/>
                </a:solidFill>
              </a:rPr>
              <a:t>services</a:t>
            </a:r>
            <a:endParaRPr lang="fr-FR" sz="2000" b="1" dirty="0">
              <a:solidFill>
                <a:srgbClr val="002395"/>
              </a:solidFill>
            </a:endParaRPr>
          </a:p>
          <a:p>
            <a:pPr lvl="1"/>
            <a:endParaRPr lang="fr-FR" dirty="0" smtClean="0"/>
          </a:p>
          <a:p>
            <a:pPr lvl="1"/>
            <a:endParaRPr lang="fr-FR" dirty="0"/>
          </a:p>
          <a:p>
            <a:pPr lvl="1"/>
            <a:endParaRPr lang="fr-FR" dirty="0" smtClean="0"/>
          </a:p>
          <a:p>
            <a:pPr lvl="1"/>
            <a:endParaRPr lang="fr-FR" dirty="0"/>
          </a:p>
          <a:p>
            <a:pPr lvl="1"/>
            <a:endParaRPr lang="fr-FR" dirty="0"/>
          </a:p>
          <a:p>
            <a:pPr lvl="1">
              <a:buSzPct val="100000"/>
              <a:buFont typeface="Wingdings" panose="05000000000000000000" pitchFamily="2" charset="2"/>
              <a:buChar char="Ø"/>
            </a:pPr>
            <a:endParaRPr lang="fr-FR" sz="1400" dirty="0">
              <a:solidFill>
                <a:srgbClr val="1A0195"/>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15" y="1786932"/>
            <a:ext cx="7128210" cy="11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213" y="3789040"/>
            <a:ext cx="7128212" cy="11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droite 6"/>
          <p:cNvSpPr/>
          <p:nvPr/>
        </p:nvSpPr>
        <p:spPr bwMode="auto">
          <a:xfrm rot="5400000">
            <a:off x="4350043" y="3032957"/>
            <a:ext cx="720081" cy="504056"/>
          </a:xfrm>
          <a:prstGeom prst="rightArrow">
            <a:avLst/>
          </a:prstGeom>
          <a:solidFill>
            <a:schemeClr val="bg1">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413028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42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568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4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892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88640"/>
            <a:ext cx="9144000" cy="954360"/>
          </a:xfrm>
        </p:spPr>
        <p:txBody>
          <a:bodyPr/>
          <a:lstStyle/>
          <a:p>
            <a:pPr marL="0" indent="0" algn="ctr">
              <a:buNone/>
            </a:pPr>
            <a:r>
              <a:rPr lang="fr-FR" altLang="fr-FR" sz="4000" dirty="0" smtClean="0">
                <a:latin typeface="Lucida Sans Unicode" panose="020B0602030504020204" pitchFamily="34" charset="0"/>
                <a:cs typeface="Lucida Sans Unicode" panose="020B0602030504020204" pitchFamily="34" charset="0"/>
              </a:rPr>
              <a:t>l’autisme </a:t>
            </a:r>
            <a:r>
              <a:rPr lang="fr-FR" altLang="fr-FR" sz="4000" dirty="0" smtClean="0">
                <a:latin typeface="Lucida Sans Unicode" panose="020B0602030504020204" pitchFamily="34" charset="0"/>
                <a:cs typeface="Lucida Sans Unicode" panose="020B0602030504020204" pitchFamily="34" charset="0"/>
              </a:rPr>
              <a:t>et autres TED</a:t>
            </a:r>
            <a:r>
              <a:rPr lang="fr-FR" altLang="fr-FR" sz="4000" dirty="0" smtClean="0">
                <a:latin typeface="Lucida Sans Unicode" panose="020B0602030504020204" pitchFamily="34" charset="0"/>
                <a:cs typeface="Lucida Sans Unicode" panose="020B0602030504020204" pitchFamily="34" charset="0"/>
              </a:rPr>
              <a:t> </a:t>
            </a:r>
            <a:endParaRPr lang="fr-FR" altLang="fr-FR" sz="4000" dirty="0">
              <a:latin typeface="Lucida Sans Unicode" panose="020B0602030504020204" pitchFamily="34" charset="0"/>
              <a:cs typeface="Lucida Sans Unicode" panose="020B0602030504020204" pitchFamily="34" charset="0"/>
            </a:endParaRPr>
          </a:p>
        </p:txBody>
      </p:sp>
      <p:sp>
        <p:nvSpPr>
          <p:cNvPr id="20483" name="Rectangle 3"/>
          <p:cNvSpPr>
            <a:spLocks noGrp="1" noChangeArrowheads="1"/>
          </p:cNvSpPr>
          <p:nvPr>
            <p:ph type="body" idx="1"/>
          </p:nvPr>
        </p:nvSpPr>
        <p:spPr>
          <a:xfrm>
            <a:off x="533400" y="1196752"/>
            <a:ext cx="8458200" cy="4752528"/>
          </a:xfrm>
        </p:spPr>
        <p:txBody>
          <a:bodyPr/>
          <a:lstStyle/>
          <a:p>
            <a:pPr algn="just">
              <a:spcAft>
                <a:spcPts val="600"/>
              </a:spcAft>
              <a:buFontTx/>
              <a:buChar char="-"/>
            </a:pPr>
            <a:endParaRPr lang="fr-FR" altLang="fr-FR" sz="2000" dirty="0" smtClean="0">
              <a:solidFill>
                <a:srgbClr val="1A0195"/>
              </a:solidFill>
            </a:endParaRPr>
          </a:p>
          <a:p>
            <a:pPr algn="just">
              <a:spcAft>
                <a:spcPts val="600"/>
              </a:spcAft>
              <a:buFontTx/>
              <a:buChar char="-"/>
            </a:pPr>
            <a:endParaRPr lang="fr-FR" altLang="fr-FR" sz="2000" dirty="0">
              <a:solidFill>
                <a:srgbClr val="1A0195"/>
              </a:solidFill>
            </a:endParaRPr>
          </a:p>
          <a:p>
            <a:pPr algn="just">
              <a:spcAft>
                <a:spcPts val="600"/>
              </a:spcAft>
              <a:buFontTx/>
              <a:buChar char="-"/>
            </a:pPr>
            <a:endParaRPr lang="fr-FR" altLang="fr-FR" sz="2000" dirty="0" smtClean="0">
              <a:solidFill>
                <a:srgbClr val="1A0195"/>
              </a:solidFill>
            </a:endParaRPr>
          </a:p>
          <a:p>
            <a:pPr algn="just">
              <a:spcAft>
                <a:spcPts val="600"/>
              </a:spcAft>
              <a:buFontTx/>
              <a:buChar char="-"/>
            </a:pPr>
            <a:endParaRPr lang="fr-FR" altLang="fr-FR" sz="2000" dirty="0">
              <a:solidFill>
                <a:srgbClr val="1A0195"/>
              </a:solidFill>
            </a:endParaRPr>
          </a:p>
          <a:p>
            <a:pPr algn="just">
              <a:spcAft>
                <a:spcPts val="600"/>
              </a:spcAft>
              <a:buFontTx/>
              <a:buChar char="-"/>
            </a:pPr>
            <a:endParaRPr lang="fr-FR" altLang="fr-FR" sz="2000" dirty="0" smtClean="0">
              <a:solidFill>
                <a:srgbClr val="1A0195"/>
              </a:solidFill>
            </a:endParaRPr>
          </a:p>
          <a:p>
            <a:pPr algn="just">
              <a:spcAft>
                <a:spcPts val="600"/>
              </a:spcAft>
              <a:buFontTx/>
              <a:buChar char="-"/>
            </a:pPr>
            <a:endParaRPr lang="fr-FR" altLang="fr-FR" sz="2000" dirty="0">
              <a:solidFill>
                <a:srgbClr val="1A0195"/>
              </a:solidFill>
            </a:endParaRPr>
          </a:p>
        </p:txBody>
      </p:sp>
      <p:sp>
        <p:nvSpPr>
          <p:cNvPr id="5" name="Rectangle 4"/>
          <p:cNvSpPr/>
          <p:nvPr/>
        </p:nvSpPr>
        <p:spPr bwMode="auto">
          <a:xfrm>
            <a:off x="1144349" y="1340768"/>
            <a:ext cx="6812027" cy="1938992"/>
          </a:xfrm>
          <a:prstGeom prst="rect">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fr-FR" altLang="fr-FR" sz="6000" b="1" dirty="0">
                <a:solidFill>
                  <a:srgbClr val="1A0195"/>
                </a:solidFill>
              </a:rPr>
              <a:t>1 nouveau né sur 150 </a:t>
            </a:r>
            <a:r>
              <a:rPr lang="fr-FR" altLang="fr-FR" sz="6000" b="1" dirty="0" smtClean="0">
                <a:solidFill>
                  <a:srgbClr val="1A0195"/>
                </a:solidFill>
              </a:rPr>
              <a:t>concernés</a:t>
            </a:r>
            <a:endParaRPr lang="fr-FR" altLang="fr-FR" sz="6000" b="1" dirty="0">
              <a:solidFill>
                <a:srgbClr val="1A0195"/>
              </a:solidFill>
            </a:endParaRPr>
          </a:p>
        </p:txBody>
      </p:sp>
      <p:sp>
        <p:nvSpPr>
          <p:cNvPr id="6" name="Rectangle 5"/>
          <p:cNvSpPr/>
          <p:nvPr/>
        </p:nvSpPr>
        <p:spPr bwMode="auto">
          <a:xfrm>
            <a:off x="1187624" y="3699029"/>
            <a:ext cx="6768752" cy="1754326"/>
          </a:xfrm>
          <a:prstGeom prst="rect">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fr-FR" sz="2400" b="1" dirty="0" smtClean="0">
                <a:solidFill>
                  <a:srgbClr val="002395"/>
                </a:solidFill>
                <a:latin typeface="Arial" charset="0"/>
              </a:rPr>
              <a:t>En région PACA</a:t>
            </a:r>
            <a:r>
              <a:rPr lang="fr-FR" sz="2400" dirty="0" smtClean="0">
                <a:solidFill>
                  <a:srgbClr val="002395"/>
                </a:solidFill>
                <a:latin typeface="Arial" charset="0"/>
              </a:rPr>
              <a:t>:  Estimation du nombre d’enfants entre 0-19 ans atteints de troubles du spectre autistique</a:t>
            </a:r>
          </a:p>
          <a:p>
            <a:pPr fontAlgn="base">
              <a:spcBef>
                <a:spcPct val="50000"/>
              </a:spcBef>
              <a:spcAft>
                <a:spcPct val="0"/>
              </a:spcAft>
            </a:pPr>
            <a:r>
              <a:rPr lang="fr-FR" sz="2400" dirty="0">
                <a:solidFill>
                  <a:srgbClr val="002395"/>
                </a:solidFill>
                <a:latin typeface="Arial" charset="0"/>
                <a:sym typeface="Wingdings" panose="05000000000000000000" pitchFamily="2" charset="2"/>
              </a:rPr>
              <a:t>	</a:t>
            </a:r>
            <a:r>
              <a:rPr lang="fr-FR" sz="2400" dirty="0" smtClean="0">
                <a:solidFill>
                  <a:srgbClr val="002395"/>
                </a:solidFill>
                <a:latin typeface="Arial" charset="0"/>
                <a:sym typeface="Wingdings" panose="05000000000000000000" pitchFamily="2" charset="2"/>
              </a:rPr>
              <a:t>	          </a:t>
            </a:r>
            <a:r>
              <a:rPr lang="fr-FR" sz="2400" b="1" dirty="0" smtClean="0">
                <a:solidFill>
                  <a:srgbClr val="002395"/>
                </a:solidFill>
                <a:latin typeface="Arial" charset="0"/>
                <a:sym typeface="Wingdings" panose="05000000000000000000" pitchFamily="2" charset="2"/>
              </a:rPr>
              <a:t>7247 enfants</a:t>
            </a:r>
            <a:endParaRPr lang="fr-FR" sz="2400" b="1" dirty="0">
              <a:solidFill>
                <a:srgbClr val="002395"/>
              </a:solidFill>
              <a:latin typeface="Arial" charset="0"/>
            </a:endParaRPr>
          </a:p>
        </p:txBody>
      </p:sp>
    </p:spTree>
    <p:extLst>
      <p:ext uri="{BB962C8B-B14F-4D97-AF65-F5344CB8AC3E}">
        <p14:creationId xmlns:p14="http://schemas.microsoft.com/office/powerpoint/2010/main" val="72856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4625"/>
            <a:ext cx="8153400" cy="864096"/>
          </a:xfrm>
        </p:spPr>
        <p:txBody>
          <a:bodyPr/>
          <a:lstStyle/>
          <a:p>
            <a:pPr marL="0" indent="0" algn="ctr">
              <a:buNone/>
            </a:pPr>
            <a:r>
              <a:rPr lang="fr-FR" dirty="0" smtClean="0"/>
              <a:t>Les actions (2)</a:t>
            </a:r>
            <a:endParaRPr lang="fr-FR" dirty="0"/>
          </a:p>
        </p:txBody>
      </p:sp>
      <p:sp>
        <p:nvSpPr>
          <p:cNvPr id="3" name="Espace réservé du contenu 2"/>
          <p:cNvSpPr>
            <a:spLocks noGrp="1"/>
          </p:cNvSpPr>
          <p:nvPr>
            <p:ph idx="1"/>
          </p:nvPr>
        </p:nvSpPr>
        <p:spPr>
          <a:xfrm>
            <a:off x="395536" y="1124744"/>
            <a:ext cx="8748464" cy="3898776"/>
          </a:xfrm>
        </p:spPr>
        <p:txBody>
          <a:bodyPr/>
          <a:lstStyle/>
          <a:p>
            <a:pPr>
              <a:buSzPct val="100000"/>
              <a:buFont typeface="Wingdings" panose="05000000000000000000" pitchFamily="2" charset="2"/>
              <a:buChar char="Ø"/>
            </a:pPr>
            <a:r>
              <a:rPr lang="fr-FR" sz="1800" b="1" dirty="0">
                <a:solidFill>
                  <a:srgbClr val="1A0195"/>
                </a:solidFill>
              </a:rPr>
              <a:t>L</a:t>
            </a:r>
            <a:r>
              <a:rPr lang="fr-FR" sz="1800" b="1" dirty="0" smtClean="0">
                <a:solidFill>
                  <a:srgbClr val="1A0195"/>
                </a:solidFill>
              </a:rPr>
              <a:t>abellisation </a:t>
            </a:r>
            <a:r>
              <a:rPr lang="fr-FR" sz="1800" b="1" dirty="0">
                <a:solidFill>
                  <a:srgbClr val="1A0195"/>
                </a:solidFill>
              </a:rPr>
              <a:t>des </a:t>
            </a:r>
            <a:r>
              <a:rPr lang="fr-FR" sz="1800" b="1" dirty="0" smtClean="0">
                <a:solidFill>
                  <a:srgbClr val="1A0195"/>
                </a:solidFill>
              </a:rPr>
              <a:t>sections </a:t>
            </a:r>
            <a:r>
              <a:rPr lang="fr-FR" sz="1800" b="1" dirty="0">
                <a:solidFill>
                  <a:srgbClr val="1A0195"/>
                </a:solidFill>
              </a:rPr>
              <a:t>autisme:</a:t>
            </a:r>
          </a:p>
          <a:p>
            <a:pPr lvl="1">
              <a:buSzPct val="100000"/>
              <a:buFont typeface="Wingdings" panose="05000000000000000000" pitchFamily="2" charset="2"/>
              <a:buChar char="Ø"/>
            </a:pPr>
            <a:r>
              <a:rPr lang="fr-FR" sz="1600" dirty="0" smtClean="0">
                <a:solidFill>
                  <a:srgbClr val="1A0195"/>
                </a:solidFill>
              </a:rPr>
              <a:t> groupe </a:t>
            </a:r>
            <a:r>
              <a:rPr lang="fr-FR" sz="1600" dirty="0">
                <a:solidFill>
                  <a:srgbClr val="1A0195"/>
                </a:solidFill>
              </a:rPr>
              <a:t>de travail </a:t>
            </a:r>
            <a:r>
              <a:rPr lang="fr-FR" sz="1600" dirty="0" smtClean="0">
                <a:solidFill>
                  <a:srgbClr val="1A0195"/>
                </a:solidFill>
              </a:rPr>
              <a:t>du CTRA</a:t>
            </a:r>
            <a:r>
              <a:rPr lang="fr-FR" sz="1600" dirty="0">
                <a:solidFill>
                  <a:srgbClr val="1A0195"/>
                </a:solidFill>
              </a:rPr>
              <a:t>, </a:t>
            </a:r>
            <a:endParaRPr lang="fr-FR" sz="1600" dirty="0" smtClean="0">
              <a:solidFill>
                <a:srgbClr val="1A0195"/>
              </a:solidFill>
            </a:endParaRPr>
          </a:p>
          <a:p>
            <a:pPr lvl="1">
              <a:buSzPct val="100000"/>
              <a:buFont typeface="Wingdings" panose="05000000000000000000" pitchFamily="2" charset="2"/>
              <a:buChar char="Ø"/>
            </a:pPr>
            <a:r>
              <a:rPr lang="fr-FR" sz="1600" dirty="0" smtClean="0">
                <a:solidFill>
                  <a:srgbClr val="1A0195"/>
                </a:solidFill>
              </a:rPr>
              <a:t> en </a:t>
            </a:r>
            <a:r>
              <a:rPr lang="fr-FR" sz="1600" dirty="0">
                <a:solidFill>
                  <a:srgbClr val="1A0195"/>
                </a:solidFill>
              </a:rPr>
              <a:t>conformité avec les RBP</a:t>
            </a:r>
          </a:p>
          <a:p>
            <a:pPr lvl="1">
              <a:buSzPct val="100000"/>
              <a:buFont typeface="Wingdings" panose="05000000000000000000" pitchFamily="2" charset="2"/>
              <a:buChar char="Ø"/>
            </a:pPr>
            <a:r>
              <a:rPr lang="fr-FR" sz="1600" dirty="0" smtClean="0">
                <a:solidFill>
                  <a:srgbClr val="1A0195"/>
                </a:solidFill>
              </a:rPr>
              <a:t> appel </a:t>
            </a:r>
            <a:r>
              <a:rPr lang="fr-FR" sz="1600" dirty="0">
                <a:solidFill>
                  <a:srgbClr val="1A0195"/>
                </a:solidFill>
              </a:rPr>
              <a:t>à candidature </a:t>
            </a:r>
            <a:endParaRPr lang="fr-FR" sz="1600" dirty="0" smtClean="0">
              <a:solidFill>
                <a:srgbClr val="1A0195"/>
              </a:solidFill>
            </a:endParaRPr>
          </a:p>
          <a:p>
            <a:pPr lvl="1">
              <a:buSzPct val="100000"/>
              <a:buFont typeface="Wingdings" panose="05000000000000000000" pitchFamily="2" charset="2"/>
              <a:buChar char="Ø"/>
            </a:pPr>
            <a:endParaRPr lang="fr-FR" sz="1600" dirty="0">
              <a:solidFill>
                <a:srgbClr val="1A0195"/>
              </a:solidFill>
            </a:endParaRPr>
          </a:p>
          <a:p>
            <a:pPr marL="1330325" lvl="1" indent="0">
              <a:buSzPct val="100000"/>
              <a:buNone/>
            </a:pPr>
            <a:r>
              <a:rPr lang="fr-FR" sz="1600" b="1" dirty="0" smtClean="0"/>
              <a:t>57 </a:t>
            </a:r>
            <a:r>
              <a:rPr lang="fr-FR" sz="1600" b="1" dirty="0"/>
              <a:t>places réparties sur la région - sections de 8-9 places</a:t>
            </a:r>
          </a:p>
          <a:p>
            <a:pPr marL="0" indent="0">
              <a:buNone/>
            </a:pPr>
            <a:endParaRPr lang="fr-FR" sz="1600" dirty="0">
              <a:solidFill>
                <a:srgbClr val="1A0195"/>
              </a:solidFill>
            </a:endParaRPr>
          </a:p>
          <a:p>
            <a:pPr>
              <a:buSzPct val="100000"/>
              <a:buFont typeface="Wingdings" panose="05000000000000000000" pitchFamily="2" charset="2"/>
              <a:buChar char="Ø"/>
            </a:pPr>
            <a:r>
              <a:rPr lang="fr-FR" sz="1600" b="1" dirty="0">
                <a:solidFill>
                  <a:srgbClr val="1A0195"/>
                </a:solidFill>
              </a:rPr>
              <a:t>D</a:t>
            </a:r>
            <a:r>
              <a:rPr lang="fr-FR" sz="1600" b="1" dirty="0" smtClean="0">
                <a:solidFill>
                  <a:srgbClr val="1A0195"/>
                </a:solidFill>
              </a:rPr>
              <a:t>éveloppement </a:t>
            </a:r>
            <a:r>
              <a:rPr lang="fr-FR" sz="1600" b="1" dirty="0">
                <a:solidFill>
                  <a:srgbClr val="1A0195"/>
                </a:solidFill>
              </a:rPr>
              <a:t>de l’Outil d’appui à l’évolution de l’offre </a:t>
            </a:r>
            <a:r>
              <a:rPr lang="fr-FR" sz="1600" dirty="0">
                <a:solidFill>
                  <a:srgbClr val="1A0195"/>
                </a:solidFill>
              </a:rPr>
              <a:t>: </a:t>
            </a:r>
          </a:p>
          <a:p>
            <a:pPr lvl="1" algn="just">
              <a:buSzPct val="100000"/>
              <a:buFont typeface="Wingdings" panose="05000000000000000000" pitchFamily="2" charset="2"/>
              <a:buChar char="Ø"/>
            </a:pPr>
            <a:r>
              <a:rPr lang="fr-FR" sz="1400" dirty="0">
                <a:solidFill>
                  <a:srgbClr val="1A0195"/>
                </a:solidFill>
              </a:rPr>
              <a:t> </a:t>
            </a:r>
            <a:r>
              <a:rPr lang="fr-FR" sz="1600" dirty="0" smtClean="0">
                <a:solidFill>
                  <a:srgbClr val="1A0195"/>
                </a:solidFill>
              </a:rPr>
              <a:t>état </a:t>
            </a:r>
            <a:r>
              <a:rPr lang="fr-FR" sz="1600" dirty="0">
                <a:solidFill>
                  <a:srgbClr val="1A0195"/>
                </a:solidFill>
              </a:rPr>
              <a:t>des lieux </a:t>
            </a:r>
            <a:endParaRPr lang="fr-FR" sz="1600" dirty="0" smtClean="0">
              <a:solidFill>
                <a:srgbClr val="1A0195"/>
              </a:solidFill>
            </a:endParaRPr>
          </a:p>
          <a:p>
            <a:pPr lvl="1" algn="just">
              <a:buSzPct val="100000"/>
              <a:buFont typeface="Wingdings" panose="05000000000000000000" pitchFamily="2" charset="2"/>
              <a:buChar char="Ø"/>
            </a:pPr>
            <a:r>
              <a:rPr lang="fr-FR" sz="1600" dirty="0" smtClean="0">
                <a:solidFill>
                  <a:srgbClr val="1A0195"/>
                </a:solidFill>
              </a:rPr>
              <a:t> plan </a:t>
            </a:r>
            <a:r>
              <a:rPr lang="fr-FR" sz="1600" dirty="0">
                <a:solidFill>
                  <a:srgbClr val="1A0195"/>
                </a:solidFill>
              </a:rPr>
              <a:t>d’amélioration de la qualité </a:t>
            </a:r>
            <a:r>
              <a:rPr lang="fr-FR" sz="1600" dirty="0" smtClean="0">
                <a:solidFill>
                  <a:srgbClr val="1A0195"/>
                </a:solidFill>
              </a:rPr>
              <a:t> </a:t>
            </a:r>
          </a:p>
          <a:p>
            <a:pPr lvl="1" algn="just">
              <a:buSzPct val="100000"/>
              <a:buFont typeface="Wingdings" panose="05000000000000000000" pitchFamily="2" charset="2"/>
              <a:buChar char="Ø"/>
            </a:pPr>
            <a:r>
              <a:rPr lang="fr-FR" sz="1600" dirty="0">
                <a:solidFill>
                  <a:srgbClr val="1A0195"/>
                </a:solidFill>
              </a:rPr>
              <a:t> </a:t>
            </a:r>
            <a:r>
              <a:rPr lang="fr-FR" sz="1600" dirty="0" smtClean="0">
                <a:solidFill>
                  <a:srgbClr val="1A0195"/>
                </a:solidFill>
              </a:rPr>
              <a:t>au </a:t>
            </a:r>
            <a:r>
              <a:rPr lang="fr-FR" sz="1600" dirty="0">
                <a:solidFill>
                  <a:srgbClr val="1A0195"/>
                </a:solidFill>
              </a:rPr>
              <a:t>regard des recommandations de bonnes pratiques</a:t>
            </a:r>
          </a:p>
          <a:p>
            <a:pPr lvl="1" algn="just">
              <a:buSzPct val="100000"/>
              <a:buFont typeface="Wingdings" panose="05000000000000000000" pitchFamily="2" charset="2"/>
              <a:buChar char="Ø"/>
            </a:pPr>
            <a:endParaRPr lang="fr-FR" sz="1400" dirty="0">
              <a:solidFill>
                <a:srgbClr val="1A0195"/>
              </a:solidFill>
            </a:endParaRPr>
          </a:p>
          <a:p>
            <a:endParaRPr lang="fr-FR" dirty="0"/>
          </a:p>
        </p:txBody>
      </p:sp>
      <p:sp>
        <p:nvSpPr>
          <p:cNvPr id="4" name="Flèche droite 3"/>
          <p:cNvSpPr/>
          <p:nvPr/>
        </p:nvSpPr>
        <p:spPr bwMode="auto">
          <a:xfrm>
            <a:off x="971600" y="2528900"/>
            <a:ext cx="720081" cy="504056"/>
          </a:xfrm>
          <a:prstGeom prst="rightArrow">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131914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3568" y="21162"/>
            <a:ext cx="7992888" cy="720080"/>
          </a:xfrm>
        </p:spPr>
        <p:txBody>
          <a:bodyPr/>
          <a:lstStyle/>
          <a:p>
            <a:pPr algn="ctr" eaLnBrk="1" hangingPunct="1">
              <a:buFontTx/>
              <a:buNone/>
            </a:pPr>
            <a:r>
              <a:rPr lang="fr-FR" dirty="0" smtClean="0"/>
              <a:t/>
            </a:r>
            <a:br>
              <a:rPr lang="fr-FR" dirty="0" smtClean="0"/>
            </a:br>
            <a:r>
              <a:rPr lang="fr-FR" sz="2400" dirty="0" smtClean="0"/>
              <a:t>L’outil </a:t>
            </a:r>
            <a:r>
              <a:rPr lang="fr-FR" sz="2400" dirty="0"/>
              <a:t>d’appui à l’évolution de </a:t>
            </a:r>
            <a:r>
              <a:rPr lang="fr-FR" sz="2400" dirty="0" smtClean="0"/>
              <a:t>l’offre</a:t>
            </a:r>
            <a:br>
              <a:rPr lang="fr-FR" sz="2400" dirty="0" smtClean="0"/>
            </a:br>
            <a:endParaRPr lang="fr-FR" sz="2400" dirty="0" smtClean="0"/>
          </a:p>
        </p:txBody>
      </p:sp>
      <p:sp>
        <p:nvSpPr>
          <p:cNvPr id="6147" name="Rectangle 3"/>
          <p:cNvSpPr>
            <a:spLocks noGrp="1" noChangeArrowheads="1"/>
          </p:cNvSpPr>
          <p:nvPr>
            <p:ph type="body" idx="4294967295"/>
          </p:nvPr>
        </p:nvSpPr>
        <p:spPr>
          <a:xfrm>
            <a:off x="251520" y="764704"/>
            <a:ext cx="8583488" cy="4954488"/>
          </a:xfrm>
        </p:spPr>
        <p:txBody>
          <a:bodyPr/>
          <a:lstStyle/>
          <a:p>
            <a:pPr algn="just">
              <a:buSzPct val="100000"/>
              <a:buNone/>
            </a:pPr>
            <a:endParaRPr lang="fr-FR" sz="1800" dirty="0" smtClean="0">
              <a:solidFill>
                <a:srgbClr val="002395"/>
              </a:solidFill>
            </a:endParaRPr>
          </a:p>
          <a:p>
            <a:pPr algn="just">
              <a:buSzPct val="100000"/>
              <a:buFont typeface="Wingdings" pitchFamily="2" charset="2"/>
              <a:buChar char="ü"/>
            </a:pPr>
            <a:r>
              <a:rPr lang="fr-FR" sz="1800" b="1" dirty="0" smtClean="0">
                <a:solidFill>
                  <a:srgbClr val="002395"/>
                </a:solidFill>
              </a:rPr>
              <a:t>Domaine d’application:</a:t>
            </a:r>
            <a:endParaRPr lang="fr-FR" sz="1800" dirty="0" smtClean="0">
              <a:solidFill>
                <a:srgbClr val="002395"/>
              </a:solidFill>
            </a:endParaRPr>
          </a:p>
          <a:p>
            <a:pPr algn="just">
              <a:buSzPct val="100000"/>
              <a:buNone/>
            </a:pPr>
            <a:r>
              <a:rPr lang="fr-FR" sz="1800" dirty="0" smtClean="0">
                <a:solidFill>
                  <a:srgbClr val="002395"/>
                </a:solidFill>
              </a:rPr>
              <a:t>	</a:t>
            </a:r>
            <a:r>
              <a:rPr lang="fr-FR" sz="1600" dirty="0" smtClean="0">
                <a:solidFill>
                  <a:srgbClr val="002395"/>
                </a:solidFill>
              </a:rPr>
              <a:t>- Aux ESMS </a:t>
            </a:r>
            <a:r>
              <a:rPr lang="fr-FR" sz="1600" b="1" u="sng" dirty="0" smtClean="0">
                <a:solidFill>
                  <a:srgbClr val="002395"/>
                </a:solidFill>
              </a:rPr>
              <a:t>spécifiquement autorisés</a:t>
            </a:r>
            <a:r>
              <a:rPr lang="fr-FR" sz="1600" b="1" dirty="0" smtClean="0">
                <a:solidFill>
                  <a:srgbClr val="002395"/>
                </a:solidFill>
              </a:rPr>
              <a:t> </a:t>
            </a:r>
            <a:r>
              <a:rPr lang="fr-FR" sz="1600" dirty="0" smtClean="0">
                <a:solidFill>
                  <a:srgbClr val="002395"/>
                </a:solidFill>
              </a:rPr>
              <a:t>pour ce public</a:t>
            </a:r>
          </a:p>
          <a:p>
            <a:pPr algn="just">
              <a:buSzPct val="100000"/>
              <a:buNone/>
            </a:pPr>
            <a:r>
              <a:rPr lang="fr-FR" sz="1600" dirty="0" smtClean="0">
                <a:solidFill>
                  <a:srgbClr val="002395"/>
                </a:solidFill>
              </a:rPr>
              <a:t>	- Aux ESMS </a:t>
            </a:r>
            <a:r>
              <a:rPr lang="fr-FR" sz="1600" b="1" u="sng" dirty="0" smtClean="0">
                <a:solidFill>
                  <a:srgbClr val="002395"/>
                </a:solidFill>
              </a:rPr>
              <a:t>non spécifiquement autorisés</a:t>
            </a:r>
            <a:r>
              <a:rPr lang="fr-FR" sz="1600" b="1" dirty="0" smtClean="0">
                <a:solidFill>
                  <a:srgbClr val="002395"/>
                </a:solidFill>
              </a:rPr>
              <a:t> </a:t>
            </a:r>
            <a:r>
              <a:rPr lang="fr-FR" sz="1600" dirty="0" smtClean="0">
                <a:solidFill>
                  <a:srgbClr val="002395"/>
                </a:solidFill>
              </a:rPr>
              <a:t>mais accueillant de facto ces usagers</a:t>
            </a:r>
            <a:endParaRPr lang="fr-FR" sz="1800" dirty="0">
              <a:solidFill>
                <a:srgbClr val="002395"/>
              </a:solidFill>
            </a:endParaRPr>
          </a:p>
          <a:p>
            <a:pPr algn="just">
              <a:buSzPct val="100000"/>
              <a:buNone/>
            </a:pPr>
            <a:endParaRPr lang="fr-FR" sz="1800" dirty="0" smtClean="0">
              <a:solidFill>
                <a:srgbClr val="002395"/>
              </a:solidFill>
            </a:endParaRPr>
          </a:p>
          <a:p>
            <a:pPr>
              <a:buSzPct val="100000"/>
              <a:buFont typeface="Wingdings" pitchFamily="2" charset="2"/>
              <a:buChar char="Ø"/>
            </a:pPr>
            <a:r>
              <a:rPr lang="fr-FR" sz="1800" b="1" dirty="0">
                <a:solidFill>
                  <a:srgbClr val="002395"/>
                </a:solidFill>
              </a:rPr>
              <a:t>Utilisation de </a:t>
            </a:r>
            <a:r>
              <a:rPr lang="fr-FR" sz="1800" b="1" dirty="0" smtClean="0">
                <a:solidFill>
                  <a:srgbClr val="002395"/>
                </a:solidFill>
              </a:rPr>
              <a:t>l’outil</a:t>
            </a:r>
            <a:endParaRPr lang="fr-FR" sz="1800" i="1" dirty="0">
              <a:solidFill>
                <a:srgbClr val="002395"/>
              </a:solidFill>
            </a:endParaRPr>
          </a:p>
          <a:p>
            <a:pPr lvl="1" algn="just">
              <a:buSzPct val="100000"/>
              <a:buFont typeface="Wingdings" panose="05000000000000000000" pitchFamily="2" charset="2"/>
              <a:buChar char="Ø"/>
            </a:pPr>
            <a:r>
              <a:rPr lang="fr-FR" sz="1800" dirty="0">
                <a:solidFill>
                  <a:srgbClr val="002395"/>
                </a:solidFill>
              </a:rPr>
              <a:t> </a:t>
            </a:r>
            <a:r>
              <a:rPr lang="fr-FR" sz="1600" dirty="0">
                <a:solidFill>
                  <a:srgbClr val="002395"/>
                </a:solidFill>
              </a:rPr>
              <a:t>Des domaines à évaluer pour la </a:t>
            </a:r>
            <a:r>
              <a:rPr lang="fr-FR" sz="1600" b="1" dirty="0">
                <a:solidFill>
                  <a:srgbClr val="002395"/>
                </a:solidFill>
              </a:rPr>
              <a:t>réalisation d’un état des </a:t>
            </a:r>
            <a:r>
              <a:rPr lang="fr-FR" sz="1600" b="1" dirty="0" smtClean="0">
                <a:solidFill>
                  <a:srgbClr val="002395"/>
                </a:solidFill>
              </a:rPr>
              <a:t>lieux </a:t>
            </a:r>
            <a:r>
              <a:rPr lang="fr-FR" sz="1600" dirty="0">
                <a:solidFill>
                  <a:srgbClr val="1A0195"/>
                </a:solidFill>
              </a:rPr>
              <a:t>relatif à l’accompagnement des personnes avec autisme et autres </a:t>
            </a:r>
            <a:r>
              <a:rPr lang="fr-FR" sz="1600" dirty="0" smtClean="0">
                <a:solidFill>
                  <a:srgbClr val="1A0195"/>
                </a:solidFill>
              </a:rPr>
              <a:t>TED</a:t>
            </a:r>
            <a:endParaRPr lang="fr-FR" sz="1600" dirty="0">
              <a:solidFill>
                <a:srgbClr val="002395"/>
              </a:solidFill>
            </a:endParaRPr>
          </a:p>
          <a:p>
            <a:pPr marL="2473325" lvl="3" indent="0">
              <a:buSzPct val="100000"/>
              <a:buNone/>
            </a:pPr>
            <a:endParaRPr lang="fr-FR" sz="1300" i="1" dirty="0">
              <a:solidFill>
                <a:srgbClr val="002395"/>
              </a:solidFill>
            </a:endParaRPr>
          </a:p>
          <a:p>
            <a:pPr marL="1330325" lvl="1" indent="0">
              <a:buSzPct val="100000"/>
              <a:buNone/>
            </a:pPr>
            <a:endParaRPr lang="fr-FR" sz="1600" b="1" u="sng" dirty="0" smtClean="0">
              <a:solidFill>
                <a:srgbClr val="002395"/>
              </a:solidFill>
            </a:endParaRPr>
          </a:p>
          <a:p>
            <a:pPr marL="1330325" lvl="1" indent="0">
              <a:buSzPct val="100000"/>
              <a:buNone/>
            </a:pPr>
            <a:endParaRPr lang="fr-FR" sz="1600" b="1" u="sng" dirty="0" smtClean="0">
              <a:solidFill>
                <a:srgbClr val="002395"/>
              </a:solidFill>
            </a:endParaRPr>
          </a:p>
          <a:p>
            <a:pPr marL="1330325" lvl="1" indent="0">
              <a:buSzPct val="100000"/>
              <a:buNone/>
            </a:pPr>
            <a:endParaRPr lang="fr-FR" sz="1600" b="1" u="sng" dirty="0">
              <a:solidFill>
                <a:srgbClr val="002395"/>
              </a:solidFill>
            </a:endParaRPr>
          </a:p>
          <a:p>
            <a:pPr lvl="1">
              <a:buSzPct val="100000"/>
              <a:buFont typeface="Wingdings" pitchFamily="2" charset="2"/>
              <a:buChar char="ü"/>
            </a:pPr>
            <a:r>
              <a:rPr lang="fr-FR" sz="1600" dirty="0" smtClean="0">
                <a:solidFill>
                  <a:srgbClr val="002395"/>
                </a:solidFill>
              </a:rPr>
              <a:t> </a:t>
            </a:r>
            <a:r>
              <a:rPr lang="fr-FR" sz="1600" b="1" dirty="0" smtClean="0">
                <a:solidFill>
                  <a:srgbClr val="002395"/>
                </a:solidFill>
              </a:rPr>
              <a:t>Démarche </a:t>
            </a:r>
            <a:r>
              <a:rPr lang="fr-FR" sz="1600" b="1" dirty="0">
                <a:solidFill>
                  <a:srgbClr val="002395"/>
                </a:solidFill>
              </a:rPr>
              <a:t>de management</a:t>
            </a:r>
            <a:r>
              <a:rPr lang="fr-FR" sz="1600" dirty="0">
                <a:solidFill>
                  <a:srgbClr val="002395"/>
                </a:solidFill>
              </a:rPr>
              <a:t>: contribution de l’ensemble des équipes, mise en exergue des points forts</a:t>
            </a:r>
            <a:r>
              <a:rPr lang="fr-FR" sz="1600" dirty="0" smtClean="0">
                <a:solidFill>
                  <a:srgbClr val="002395"/>
                </a:solidFill>
              </a:rPr>
              <a:t>…</a:t>
            </a:r>
          </a:p>
          <a:p>
            <a:pPr lvl="1">
              <a:buSzPct val="100000"/>
              <a:buFont typeface="Wingdings" pitchFamily="2" charset="2"/>
              <a:buChar char="ü"/>
            </a:pPr>
            <a:endParaRPr lang="fr-FR" sz="1600" dirty="0" smtClean="0">
              <a:solidFill>
                <a:srgbClr val="002395"/>
              </a:solidFill>
            </a:endParaRPr>
          </a:p>
          <a:p>
            <a:pPr lvl="1">
              <a:buSzPct val="100000"/>
              <a:buFont typeface="Wingdings" pitchFamily="2" charset="2"/>
              <a:buChar char="ü"/>
            </a:pPr>
            <a:r>
              <a:rPr lang="fr-FR" sz="1600" dirty="0" smtClean="0">
                <a:solidFill>
                  <a:srgbClr val="002395"/>
                </a:solidFill>
              </a:rPr>
              <a:t>Vise à  </a:t>
            </a:r>
            <a:r>
              <a:rPr lang="fr-FR" sz="1600" b="1" dirty="0" smtClean="0">
                <a:solidFill>
                  <a:srgbClr val="002395"/>
                </a:solidFill>
              </a:rPr>
              <a:t>l’élaboration d’un plan d’amélioration</a:t>
            </a:r>
            <a:r>
              <a:rPr lang="fr-FR" sz="1600" dirty="0" smtClean="0">
                <a:solidFill>
                  <a:srgbClr val="002395"/>
                </a:solidFill>
              </a:rPr>
              <a:t> de la </a:t>
            </a:r>
            <a:r>
              <a:rPr lang="fr-FR" sz="1600" dirty="0">
                <a:solidFill>
                  <a:srgbClr val="002395"/>
                </a:solidFill>
              </a:rPr>
              <a:t>qualité au regard des recommandations de bonnes pratiques</a:t>
            </a:r>
          </a:p>
          <a:p>
            <a:pPr lvl="1">
              <a:buSzPct val="100000"/>
              <a:buFont typeface="Wingdings" pitchFamily="2" charset="2"/>
              <a:buChar char="ü"/>
            </a:pPr>
            <a:endParaRPr lang="fr-FR" sz="1600" dirty="0">
              <a:solidFill>
                <a:srgbClr val="002395"/>
              </a:solidFill>
            </a:endParaRPr>
          </a:p>
          <a:p>
            <a:pPr marL="0" indent="0">
              <a:buSzPct val="100000"/>
              <a:buNone/>
            </a:pPr>
            <a:endParaRPr lang="fr-FR" sz="1800" dirty="0" smtClean="0">
              <a:solidFill>
                <a:srgbClr val="002395"/>
              </a:solidFill>
            </a:endParaRPr>
          </a:p>
          <a:p>
            <a:pPr lvl="2">
              <a:buSzPct val="100000"/>
              <a:buNone/>
            </a:pPr>
            <a:endParaRPr lang="fr-FR" dirty="0" smtClean="0">
              <a:solidFill>
                <a:srgbClr val="002395"/>
              </a:solidFill>
            </a:endParaRPr>
          </a:p>
          <a:p>
            <a:pPr>
              <a:buSzPct val="100000"/>
              <a:buNone/>
            </a:pPr>
            <a:endParaRPr lang="fr-FR" sz="1800" dirty="0" smtClean="0">
              <a:solidFill>
                <a:srgbClr val="002395"/>
              </a:solidFill>
            </a:endParaRPr>
          </a:p>
          <a:p>
            <a:pPr>
              <a:buNone/>
            </a:pPr>
            <a:endParaRPr lang="fr-FR" sz="20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1498020727"/>
              </p:ext>
            </p:extLst>
          </p:nvPr>
        </p:nvGraphicFramePr>
        <p:xfrm>
          <a:off x="3923928" y="3789040"/>
          <a:ext cx="864096" cy="728686"/>
        </p:xfrm>
        <a:graphic>
          <a:graphicData uri="http://schemas.openxmlformats.org/presentationml/2006/ole">
            <mc:AlternateContent xmlns:mc="http://schemas.openxmlformats.org/markup-compatibility/2006">
              <mc:Choice xmlns:v="urn:schemas-microsoft-com:vml" Requires="v">
                <p:oleObj spid="_x0000_s2070" name="Feuille de calcul" showAsIcon="1" r:id="rId4" imgW="914400" imgH="771480" progId="Excel.Sheet.12">
                  <p:embed/>
                </p:oleObj>
              </mc:Choice>
              <mc:Fallback>
                <p:oleObj name="Feuille de calcul" showAsIcon="1" r:id="rId4" imgW="914400" imgH="771480" progId="Excel.Sheet.12">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789040"/>
                        <a:ext cx="864096" cy="7286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971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152400"/>
            <a:ext cx="8839200" cy="1116360"/>
          </a:xfrm>
        </p:spPr>
        <p:txBody>
          <a:bodyPr/>
          <a:lstStyle/>
          <a:p>
            <a:pPr algn="ctr" eaLnBrk="1" hangingPunct="1">
              <a:buFontTx/>
              <a:buNone/>
            </a:pPr>
            <a:r>
              <a:rPr lang="fr-FR" dirty="0" smtClean="0"/>
              <a:t>Le plan d’amélioration de la qualité</a:t>
            </a:r>
          </a:p>
        </p:txBody>
      </p:sp>
      <p:sp>
        <p:nvSpPr>
          <p:cNvPr id="4099" name="Rectangle 3"/>
          <p:cNvSpPr>
            <a:spLocks noGrp="1" noChangeArrowheads="1"/>
          </p:cNvSpPr>
          <p:nvPr>
            <p:ph type="body" idx="4294967295"/>
          </p:nvPr>
        </p:nvSpPr>
        <p:spPr>
          <a:xfrm>
            <a:off x="228600" y="1066800"/>
            <a:ext cx="8534400" cy="4724400"/>
          </a:xfrm>
        </p:spPr>
        <p:txBody>
          <a:bodyPr/>
          <a:lstStyle/>
          <a:p>
            <a:pPr eaLnBrk="1" hangingPunct="1">
              <a:buSzPct val="70000"/>
              <a:buFont typeface="Monotype Sorts" pitchFamily="2" charset="2"/>
              <a:buNone/>
            </a:pPr>
            <a:endParaRPr lang="fr-FR" sz="2000" dirty="0" smtClean="0"/>
          </a:p>
          <a:p>
            <a:pPr eaLnBrk="1" hangingPunct="1">
              <a:buSzPct val="70000"/>
              <a:buFont typeface="Monotype Sorts" pitchFamily="2" charset="2"/>
              <a:buNone/>
            </a:pPr>
            <a:endParaRPr lang="fr-FR" sz="2000" dirty="0" smtClean="0"/>
          </a:p>
          <a:p>
            <a:pPr eaLnBrk="1" hangingPunct="1">
              <a:buSzPct val="70000"/>
              <a:buFont typeface="Monotype Sorts" pitchFamily="2" charset="2"/>
              <a:buBlip>
                <a:blip r:embed="rId3"/>
              </a:buBlip>
            </a:pPr>
            <a:endParaRPr lang="fr-FR" sz="2000" dirty="0" smtClean="0"/>
          </a:p>
          <a:p>
            <a:pPr lvl="1" eaLnBrk="1" hangingPunct="1">
              <a:buSzPct val="120000"/>
              <a:buFont typeface="Monotype Sorts" pitchFamily="2" charset="2"/>
              <a:buChar char="í"/>
            </a:pPr>
            <a:endParaRPr lang="fr-FR" sz="800" dirty="0" smtClean="0"/>
          </a:p>
          <a:p>
            <a:pPr eaLnBrk="1" hangingPunct="1">
              <a:buSzPct val="70000"/>
              <a:buFont typeface="Monotype Sorts" pitchFamily="2" charset="2"/>
              <a:buNone/>
            </a:pPr>
            <a:endParaRPr lang="fr-FR" sz="2000" dirty="0" smtClean="0"/>
          </a:p>
          <a:p>
            <a:pPr eaLnBrk="1" hangingPunct="1">
              <a:buFont typeface="Monotype Sorts" pitchFamily="2" charset="2"/>
              <a:buChar char="•"/>
            </a:pPr>
            <a:endParaRPr lang="fr-FR" sz="2000" dirty="0" smtClean="0"/>
          </a:p>
        </p:txBody>
      </p:sp>
      <p:graphicFrame>
        <p:nvGraphicFramePr>
          <p:cNvPr id="4" name="Tableau 3"/>
          <p:cNvGraphicFramePr>
            <a:graphicFrameLocks noGrp="1"/>
          </p:cNvGraphicFramePr>
          <p:nvPr>
            <p:extLst>
              <p:ext uri="{D42A27DB-BD31-4B8C-83A1-F6EECF244321}">
                <p14:modId xmlns:p14="http://schemas.microsoft.com/office/powerpoint/2010/main" val="2939375409"/>
              </p:ext>
            </p:extLst>
          </p:nvPr>
        </p:nvGraphicFramePr>
        <p:xfrm>
          <a:off x="10886" y="951582"/>
          <a:ext cx="8136904" cy="5870448"/>
        </p:xfrm>
        <a:graphic>
          <a:graphicData uri="http://schemas.openxmlformats.org/drawingml/2006/table">
            <a:tbl>
              <a:tblPr/>
              <a:tblGrid>
                <a:gridCol w="1918510"/>
                <a:gridCol w="6218394"/>
              </a:tblGrid>
              <a:tr h="4772602">
                <a:tc gridSpan="2">
                  <a:txBody>
                    <a:bodyPr/>
                    <a:lstStyle/>
                    <a:p>
                      <a:r>
                        <a:rPr lang="fr-FR" sz="1800" kern="1200" noProof="0" dirty="0" smtClean="0">
                          <a:solidFill>
                            <a:schemeClr val="tx1"/>
                          </a:solidFill>
                          <a:latin typeface="+mn-lt"/>
                          <a:ea typeface="+mn-ea"/>
                          <a:cs typeface="+mn-cs"/>
                        </a:rPr>
                        <a:t> </a:t>
                      </a:r>
                      <a:endParaRPr kumimoji="0" lang="fr-FR" sz="1800" b="0" i="0" u="none" strike="noStrike" kern="0" cap="none" spc="0" normalizeH="0" baseline="0" noProof="0" dirty="0" smtClean="0">
                        <a:ln>
                          <a:noFill/>
                        </a:ln>
                        <a:solidFill>
                          <a:srgbClr val="002395"/>
                        </a:solidFill>
                        <a:effectLst/>
                        <a:uLnTx/>
                        <a:uFillTx/>
                        <a:latin typeface="+mn-lt"/>
                        <a:ea typeface="+mn-ea"/>
                        <a:cs typeface="+mn-cs"/>
                      </a:endParaRPr>
                    </a:p>
                    <a:p>
                      <a:pPr marL="285750" marR="0" lvl="0" indent="-285750"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Ø"/>
                        <a:tabLst/>
                        <a:defRPr/>
                      </a:pPr>
                      <a:r>
                        <a:rPr lang="fr-FR" sz="1800" kern="1200" baseline="0" noProof="0" dirty="0" smtClean="0">
                          <a:solidFill>
                            <a:srgbClr val="002395"/>
                          </a:solidFill>
                          <a:latin typeface="+mn-lt"/>
                          <a:ea typeface="+mn-ea"/>
                          <a:cs typeface="+mn-cs"/>
                        </a:rPr>
                        <a:t>Après transmission et analyse par l’ARS, les plans d’amélioration pris en compte pour :</a:t>
                      </a:r>
                    </a:p>
                    <a:p>
                      <a:pPr marL="858838" marR="0" lvl="0" indent="-858838" algn="l" defTabSz="914400" rtl="0" eaLnBrk="0" fontAlgn="base" latinLnBrk="0" hangingPunct="0">
                        <a:lnSpc>
                          <a:spcPct val="100000"/>
                        </a:lnSpc>
                        <a:spcBef>
                          <a:spcPct val="20000"/>
                        </a:spcBef>
                        <a:spcAft>
                          <a:spcPct val="0"/>
                        </a:spcAft>
                        <a:buClrTx/>
                        <a:buSzPct val="100000"/>
                        <a:buFont typeface="Wingdings" pitchFamily="2" charset="2"/>
                        <a:buNone/>
                        <a:tabLst/>
                        <a:defRPr/>
                      </a:pPr>
                      <a:endParaRPr lang="fr-FR" sz="1800" kern="1200" baseline="0" noProof="0" dirty="0" smtClean="0">
                        <a:solidFill>
                          <a:srgbClr val="002395"/>
                        </a:solidFill>
                        <a:latin typeface="+mn-lt"/>
                        <a:ea typeface="+mn-ea"/>
                        <a:cs typeface="+mn-cs"/>
                      </a:endParaRPr>
                    </a:p>
                    <a:p>
                      <a:pPr lvl="4" algn="just">
                        <a:buFont typeface="Wingdings" pitchFamily="2" charset="2"/>
                        <a:buChar char="ü"/>
                      </a:pPr>
                      <a:r>
                        <a:rPr lang="fr-FR" sz="1800" kern="1200" baseline="0" noProof="0" dirty="0" smtClean="0">
                          <a:solidFill>
                            <a:srgbClr val="002395"/>
                          </a:solidFill>
                          <a:latin typeface="+mn-lt"/>
                          <a:ea typeface="+mn-ea"/>
                          <a:cs typeface="+mn-cs"/>
                        </a:rPr>
                        <a:t> L’allocation de </a:t>
                      </a:r>
                      <a:r>
                        <a:rPr lang="fr-FR" sz="1800" b="1" kern="1200" baseline="0" noProof="0" dirty="0" smtClean="0">
                          <a:solidFill>
                            <a:srgbClr val="002395"/>
                          </a:solidFill>
                          <a:latin typeface="+mn-lt"/>
                          <a:ea typeface="+mn-ea"/>
                          <a:cs typeface="+mn-cs"/>
                        </a:rPr>
                        <a:t>crédits de renforcement </a:t>
                      </a:r>
                    </a:p>
                    <a:p>
                      <a:pPr lvl="4" algn="just">
                        <a:buFont typeface="Wingdings" pitchFamily="2" charset="2"/>
                        <a:buNone/>
                      </a:pPr>
                      <a:r>
                        <a:rPr lang="fr-FR" sz="1800" kern="1200" baseline="0" noProof="0" dirty="0" smtClean="0">
                          <a:solidFill>
                            <a:srgbClr val="002395"/>
                          </a:solidFill>
                          <a:latin typeface="+mn-lt"/>
                          <a:ea typeface="+mn-ea"/>
                          <a:cs typeface="+mn-cs"/>
                        </a:rPr>
                        <a:t>          </a:t>
                      </a:r>
                      <a:r>
                        <a:rPr lang="fr-FR" sz="1800" b="1" kern="1200" baseline="0" noProof="0" dirty="0" smtClean="0">
                          <a:solidFill>
                            <a:schemeClr val="tx1"/>
                          </a:solidFill>
                          <a:latin typeface="+mn-lt"/>
                          <a:ea typeface="+mn-ea"/>
                          <a:cs typeface="+mn-cs"/>
                        </a:rPr>
                        <a:t>2 487 417€ pour PACA:</a:t>
                      </a:r>
                    </a:p>
                    <a:p>
                      <a:pPr lvl="4" algn="just">
                        <a:buFont typeface="Wingdings" pitchFamily="2" charset="2"/>
                        <a:buNone/>
                      </a:pPr>
                      <a:r>
                        <a:rPr lang="fr-FR" sz="1800" kern="1200" baseline="0" noProof="0" dirty="0" smtClean="0">
                          <a:solidFill>
                            <a:srgbClr val="002395"/>
                          </a:solidFill>
                          <a:latin typeface="+mn-lt"/>
                          <a:ea typeface="+mn-ea"/>
                          <a:cs typeface="+mn-cs"/>
                        </a:rPr>
                        <a:t>               1 131 149€ pour les ESMS enfants </a:t>
                      </a:r>
                    </a:p>
                    <a:p>
                      <a:pPr lvl="4" algn="just">
                        <a:buFont typeface="Wingdings" pitchFamily="2" charset="2"/>
                        <a:buNone/>
                      </a:pPr>
                      <a:r>
                        <a:rPr lang="fr-FR" sz="1800" kern="1200" baseline="0" noProof="0" dirty="0" smtClean="0">
                          <a:solidFill>
                            <a:srgbClr val="002395"/>
                          </a:solidFill>
                          <a:latin typeface="+mn-lt"/>
                          <a:ea typeface="+mn-ea"/>
                          <a:cs typeface="+mn-cs"/>
                        </a:rPr>
                        <a:t>                1 356 268€ pour les ESMS adultes</a:t>
                      </a:r>
                    </a:p>
                    <a:p>
                      <a:pPr lvl="4" algn="just">
                        <a:buFont typeface="Wingdings" pitchFamily="2" charset="2"/>
                        <a:buChar char="ü"/>
                      </a:pPr>
                      <a:r>
                        <a:rPr lang="fr-FR" sz="1800" kern="1200" baseline="0" noProof="0" dirty="0" smtClean="0">
                          <a:solidFill>
                            <a:srgbClr val="002395"/>
                          </a:solidFill>
                          <a:latin typeface="+mn-lt"/>
                          <a:ea typeface="+mn-ea"/>
                          <a:cs typeface="+mn-cs"/>
                        </a:rPr>
                        <a:t> Le renouvellement des autorisations </a:t>
                      </a:r>
                    </a:p>
                    <a:p>
                      <a:pPr lvl="4" algn="just">
                        <a:buFont typeface="Wingdings" pitchFamily="2" charset="2"/>
                        <a:buChar char="ü"/>
                      </a:pPr>
                      <a:r>
                        <a:rPr lang="fr-FR" sz="1800" kern="1200" baseline="0" noProof="0" dirty="0" smtClean="0">
                          <a:solidFill>
                            <a:srgbClr val="002395"/>
                          </a:solidFill>
                          <a:latin typeface="+mn-lt"/>
                          <a:ea typeface="+mn-ea"/>
                          <a:cs typeface="+mn-cs"/>
                        </a:rPr>
                        <a:t> D’autres démarches issues du plan d’action régional</a:t>
                      </a:r>
                    </a:p>
                    <a:p>
                      <a:pPr lvl="3" algn="just">
                        <a:buFont typeface="Wingdings" pitchFamily="2" charset="2"/>
                        <a:buNone/>
                      </a:pPr>
                      <a:endParaRPr lang="fr-FR" sz="1800" kern="1200" baseline="0" noProof="0" dirty="0" smtClean="0">
                        <a:solidFill>
                          <a:srgbClr val="002395"/>
                        </a:solidFill>
                        <a:latin typeface="+mn-lt"/>
                        <a:ea typeface="+mn-ea"/>
                        <a:cs typeface="+mn-cs"/>
                      </a:endParaRPr>
                    </a:p>
                    <a:p>
                      <a:pPr lvl="0" algn="just">
                        <a:buFont typeface="Wingdings" pitchFamily="2" charset="2"/>
                        <a:buChar char="ü"/>
                      </a:pPr>
                      <a:endParaRPr lang="fr-FR" sz="1800" kern="1200" noProof="0" dirty="0" smtClean="0">
                        <a:solidFill>
                          <a:srgbClr val="002395"/>
                        </a:solidFill>
                        <a:latin typeface="+mn-lt"/>
                        <a:ea typeface="+mn-ea"/>
                        <a:cs typeface="+mn-cs"/>
                      </a:endParaRPr>
                    </a:p>
                    <a:p>
                      <a:pPr marL="285750" lvl="0" indent="-285750">
                        <a:buFont typeface="Wingdings" panose="05000000000000000000" pitchFamily="2" charset="2"/>
                        <a:buChar char="Ø"/>
                      </a:pPr>
                      <a:r>
                        <a:rPr lang="fr-FR" sz="1800" b="1" u="none" kern="1200" baseline="0" noProof="0" dirty="0" smtClean="0">
                          <a:solidFill>
                            <a:srgbClr val="002395"/>
                          </a:solidFill>
                          <a:latin typeface="+mn-lt"/>
                          <a:ea typeface="+mn-ea"/>
                          <a:cs typeface="+mn-cs"/>
                        </a:rPr>
                        <a:t>Calendrier </a:t>
                      </a:r>
                      <a:r>
                        <a:rPr lang="fr-FR" sz="1800" b="1" kern="1200" baseline="0" noProof="0" dirty="0" smtClean="0">
                          <a:solidFill>
                            <a:srgbClr val="002395"/>
                          </a:solidFill>
                          <a:latin typeface="+mn-lt"/>
                          <a:ea typeface="+mn-ea"/>
                          <a:cs typeface="+mn-cs"/>
                        </a:rPr>
                        <a:t>:</a:t>
                      </a:r>
                    </a:p>
                    <a:p>
                      <a:pPr marL="1828800" marR="0" lvl="4"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800" b="0" i="0" u="none" strike="noStrike" kern="1200" cap="none" spc="0" normalizeH="0" baseline="0" noProof="0" dirty="0" smtClean="0">
                          <a:ln>
                            <a:noFill/>
                          </a:ln>
                          <a:solidFill>
                            <a:srgbClr val="002395"/>
                          </a:solidFill>
                          <a:effectLst/>
                          <a:uLnTx/>
                          <a:uFillTx/>
                          <a:latin typeface="+mn-lt"/>
                          <a:ea typeface="+mn-ea"/>
                          <a:cs typeface="+mn-cs"/>
                        </a:rPr>
                        <a:t>année 2016 pour les ESMS enfants et adolescents</a:t>
                      </a:r>
                    </a:p>
                    <a:p>
                      <a:pPr marL="1828800" marR="0" lvl="4"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800" b="0" i="0" u="none" strike="noStrike" kern="1200" cap="none" spc="0" normalizeH="0" baseline="0" noProof="0" dirty="0" smtClean="0">
                          <a:ln>
                            <a:noFill/>
                          </a:ln>
                          <a:solidFill>
                            <a:srgbClr val="002395"/>
                          </a:solidFill>
                          <a:effectLst/>
                          <a:uLnTx/>
                          <a:uFillTx/>
                          <a:latin typeface="+mn-lt"/>
                          <a:ea typeface="+mn-ea"/>
                          <a:cs typeface="+mn-cs"/>
                        </a:rPr>
                        <a:t>Juin pour réception de l’outil en juin et  septembre pour le plan d’amélioration   </a:t>
                      </a:r>
                    </a:p>
                    <a:p>
                      <a:pPr marL="1828800" marR="0" lvl="4"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800" b="0" i="0" u="none" strike="noStrike" kern="1200" cap="none" spc="0" normalizeH="0" baseline="0" noProof="0" dirty="0" smtClean="0">
                          <a:ln>
                            <a:noFill/>
                          </a:ln>
                          <a:solidFill>
                            <a:srgbClr val="002395"/>
                          </a:solidFill>
                          <a:effectLst/>
                          <a:uLnTx/>
                          <a:uFillTx/>
                          <a:latin typeface="+mn-lt"/>
                          <a:ea typeface="+mn-ea"/>
                          <a:cs typeface="+mn-cs"/>
                        </a:rPr>
                        <a:t>Année 2017 pour les ESMS adultes </a:t>
                      </a:r>
                    </a:p>
                    <a:p>
                      <a:pPr marL="1828800" marR="0" lvl="4"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fr-FR" sz="1800" b="0" i="0" u="none" strike="noStrike" kern="1200" cap="none" spc="0" normalizeH="0" baseline="0" noProof="0" dirty="0" smtClean="0">
                          <a:ln>
                            <a:noFill/>
                          </a:ln>
                          <a:solidFill>
                            <a:srgbClr val="002395"/>
                          </a:solidFill>
                          <a:effectLst/>
                          <a:uLnTx/>
                          <a:uFillTx/>
                          <a:latin typeface="+mn-lt"/>
                          <a:ea typeface="+mn-ea"/>
                          <a:cs typeface="+mn-cs"/>
                        </a:rPr>
                        <a:t>  </a:t>
                      </a:r>
                    </a:p>
                    <a:p>
                      <a:pPr marL="0" lvl="0" indent="0">
                        <a:buFont typeface="Wingdings" panose="05000000000000000000" pitchFamily="2" charset="2"/>
                        <a:buNone/>
                      </a:pPr>
                      <a:endParaRPr lang="fr-FR" sz="1800" kern="1200" noProof="0" dirty="0" smtClean="0">
                        <a:solidFill>
                          <a:schemeClr val="tx1"/>
                        </a:solidFill>
                        <a:latin typeface="+mn-lt"/>
                        <a:ea typeface="+mn-ea"/>
                        <a:cs typeface="+mn-cs"/>
                      </a:endParaRPr>
                    </a:p>
                  </a:txBody>
                  <a:tcPr marL="49541" marR="49541" marT="0" marB="0">
                    <a:lnL>
                      <a:noFill/>
                    </a:lnL>
                    <a:lnR>
                      <a:noFill/>
                    </a:lnR>
                    <a:lnT>
                      <a:noFill/>
                    </a:lnT>
                    <a:lnB>
                      <a:noFill/>
                    </a:lnB>
                  </a:tcPr>
                </a:tc>
                <a:tc hMerge="1">
                  <a:txBody>
                    <a:bodyPr/>
                    <a:lstStyle/>
                    <a:p>
                      <a:endParaRPr lang="fr-FR"/>
                    </a:p>
                  </a:txBody>
                  <a:tcPr/>
                </a:tc>
              </a:tr>
              <a:tr h="233951">
                <a:tc>
                  <a:txBody>
                    <a:bodyPr/>
                    <a:lstStyle/>
                    <a:p>
                      <a:endParaRPr lang="fr-FR" noProof="0" dirty="0"/>
                    </a:p>
                  </a:txBody>
                  <a:tcPr marL="49541" marR="49541" marT="0" marB="0">
                    <a:lnL>
                      <a:noFill/>
                    </a:lnL>
                    <a:lnR>
                      <a:noFill/>
                    </a:lnR>
                    <a:lnT>
                      <a:noFill/>
                    </a:lnT>
                    <a:lnB>
                      <a:noFill/>
                    </a:lnB>
                  </a:tcPr>
                </a:tc>
                <a:tc>
                  <a:txBody>
                    <a:bodyPr/>
                    <a:lstStyle/>
                    <a:p>
                      <a:endParaRPr lang="fr-FR" noProof="0" dirty="0"/>
                    </a:p>
                  </a:txBody>
                  <a:tcPr marL="49541" marR="49541" marT="0" marB="0">
                    <a:lnL>
                      <a:noFill/>
                    </a:lnL>
                    <a:lnR>
                      <a:noFill/>
                    </a:lnR>
                    <a:lnT>
                      <a:noFill/>
                    </a:lnT>
                    <a:lnB>
                      <a:noFill/>
                    </a:lnB>
                  </a:tcPr>
                </a:tc>
              </a:tr>
              <a:tr h="250031">
                <a:tc>
                  <a:txBody>
                    <a:bodyPr/>
                    <a:lstStyle/>
                    <a:p>
                      <a:endParaRPr lang="fr-FR" dirty="0"/>
                    </a:p>
                  </a:txBody>
                  <a:tcPr marL="49541" marR="49541" marT="0" marB="0">
                    <a:lnL>
                      <a:noFill/>
                    </a:lnL>
                    <a:lnR>
                      <a:noFill/>
                    </a:lnR>
                    <a:lnT>
                      <a:noFill/>
                    </a:lnT>
                    <a:lnB>
                      <a:noFill/>
                    </a:lnB>
                  </a:tcPr>
                </a:tc>
                <a:tc>
                  <a:txBody>
                    <a:bodyPr/>
                    <a:lstStyle/>
                    <a:p>
                      <a:endParaRPr lang="fr-FR" dirty="0"/>
                    </a:p>
                  </a:txBody>
                  <a:tcPr marL="49541" marR="49541" marT="0" marB="0">
                    <a:lnL>
                      <a:noFill/>
                    </a:lnL>
                    <a:lnR>
                      <a:noFill/>
                    </a:lnR>
                    <a:lnT>
                      <a:noFill/>
                    </a:lnT>
                    <a:lnB>
                      <a:noFill/>
                    </a:lnB>
                  </a:tcPr>
                </a:tc>
              </a:tr>
            </a:tbl>
          </a:graphicData>
        </a:graphic>
      </p:graphicFrame>
    </p:spTree>
    <p:extLst>
      <p:ext uri="{BB962C8B-B14F-4D97-AF65-F5344CB8AC3E}">
        <p14:creationId xmlns:p14="http://schemas.microsoft.com/office/powerpoint/2010/main" val="7916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153400" cy="1143000"/>
          </a:xfrm>
        </p:spPr>
        <p:txBody>
          <a:bodyPr/>
          <a:lstStyle/>
          <a:p>
            <a:pPr marL="0" indent="0" algn="ctr">
              <a:buNone/>
            </a:pPr>
            <a:r>
              <a:rPr lang="fr-FR" sz="2400" dirty="0" smtClean="0"/>
              <a:t>Promouvoir une politique d’accompagnement                     des professionnels et des aidants</a:t>
            </a:r>
            <a:endParaRPr lang="fr-FR" sz="2400" dirty="0"/>
          </a:p>
        </p:txBody>
      </p:sp>
      <p:sp>
        <p:nvSpPr>
          <p:cNvPr id="3" name="Espace réservé du contenu 2"/>
          <p:cNvSpPr>
            <a:spLocks noGrp="1"/>
          </p:cNvSpPr>
          <p:nvPr>
            <p:ph idx="1"/>
          </p:nvPr>
        </p:nvSpPr>
        <p:spPr>
          <a:xfrm>
            <a:off x="899592" y="1594068"/>
            <a:ext cx="7920880" cy="4114800"/>
          </a:xfrm>
        </p:spPr>
        <p:txBody>
          <a:bodyPr/>
          <a:lstStyle/>
          <a:p>
            <a:pPr marL="0" indent="0">
              <a:buNone/>
            </a:pPr>
            <a:r>
              <a:rPr lang="fr-FR" sz="1800" u="sng" dirty="0" smtClean="0">
                <a:solidFill>
                  <a:srgbClr val="1A0195"/>
                </a:solidFill>
              </a:rPr>
              <a:t>Le déploiement </a:t>
            </a:r>
            <a:r>
              <a:rPr lang="fr-FR" sz="1800" u="sng" dirty="0">
                <a:solidFill>
                  <a:srgbClr val="1A0195"/>
                </a:solidFill>
              </a:rPr>
              <a:t>des formations </a:t>
            </a:r>
            <a:r>
              <a:rPr lang="fr-FR" sz="1800" u="sng" dirty="0" smtClean="0">
                <a:solidFill>
                  <a:srgbClr val="1A0195"/>
                </a:solidFill>
              </a:rPr>
              <a:t>autisme: </a:t>
            </a:r>
          </a:p>
          <a:p>
            <a:pPr marL="0" indent="0">
              <a:buNone/>
            </a:pPr>
            <a:endParaRPr lang="fr-FR" sz="1800" u="sng" dirty="0">
              <a:solidFill>
                <a:srgbClr val="1A0195"/>
              </a:solidFill>
            </a:endParaRPr>
          </a:p>
          <a:p>
            <a:pPr>
              <a:buFont typeface="Wingdings" panose="05000000000000000000" pitchFamily="2" charset="2"/>
              <a:buChar char="Ø"/>
            </a:pPr>
            <a:r>
              <a:rPr lang="fr-FR" sz="1800" dirty="0" smtClean="0">
                <a:solidFill>
                  <a:srgbClr val="1A0195"/>
                </a:solidFill>
              </a:rPr>
              <a:t>Dans le cadre du précédent plan, constitution par l’ARS d’un « pool de formateurs » :15 professionnels, sessions gratuites </a:t>
            </a:r>
          </a:p>
          <a:p>
            <a:pPr marL="0" indent="0">
              <a:buNone/>
            </a:pPr>
            <a:endParaRPr lang="fr-FR" sz="1800" dirty="0" smtClean="0">
              <a:solidFill>
                <a:srgbClr val="1A0195"/>
              </a:solidFill>
            </a:endParaRPr>
          </a:p>
          <a:p>
            <a:pPr>
              <a:buFont typeface="Wingdings" panose="05000000000000000000" pitchFamily="2" charset="2"/>
              <a:buChar char="Ø"/>
            </a:pPr>
            <a:r>
              <a:rPr lang="fr-FR" sz="1600" dirty="0" smtClean="0">
                <a:solidFill>
                  <a:srgbClr val="1A0195"/>
                </a:solidFill>
              </a:rPr>
              <a:t>En 2014: Formation-sensibilisation sur le socles de connaissance</a:t>
            </a:r>
          </a:p>
          <a:p>
            <a:pPr lvl="1">
              <a:buFont typeface="Wingdings" panose="05000000000000000000" pitchFamily="2" charset="2"/>
              <a:buChar char="ü"/>
            </a:pPr>
            <a:r>
              <a:rPr lang="fr-FR" sz="1600" dirty="0" smtClean="0">
                <a:solidFill>
                  <a:srgbClr val="1A0195"/>
                </a:solidFill>
              </a:rPr>
              <a:t>déploiement de sessions  « tout public » et « inter-établissements»:</a:t>
            </a:r>
            <a:endParaRPr lang="fr-FR" dirty="0" smtClean="0"/>
          </a:p>
          <a:p>
            <a:pPr marL="0" indent="0">
              <a:buNone/>
            </a:pPr>
            <a:endParaRPr lang="fr-FR" dirty="0"/>
          </a:p>
          <a:p>
            <a:pPr marL="0" indent="0">
              <a:buNone/>
            </a:pPr>
            <a:endParaRPr lang="fr-FR" dirty="0"/>
          </a:p>
        </p:txBody>
      </p:sp>
      <p:sp>
        <p:nvSpPr>
          <p:cNvPr id="5" name="Rectangle 4"/>
          <p:cNvSpPr/>
          <p:nvPr/>
        </p:nvSpPr>
        <p:spPr bwMode="auto">
          <a:xfrm>
            <a:off x="2339752" y="4293096"/>
            <a:ext cx="5544616" cy="1415772"/>
          </a:xfrm>
          <a:prstGeom prst="rect">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fr-FR" sz="1400" dirty="0">
                <a:solidFill>
                  <a:srgbClr val="002395"/>
                </a:solidFill>
                <a:latin typeface="Arial" charset="0"/>
              </a:rPr>
              <a:t>	</a:t>
            </a:r>
            <a:r>
              <a:rPr lang="fr-FR" sz="1400" dirty="0" smtClean="0">
                <a:solidFill>
                  <a:srgbClr val="002395"/>
                </a:solidFill>
                <a:latin typeface="Arial" charset="0"/>
              </a:rPr>
              <a:t>               </a:t>
            </a:r>
          </a:p>
          <a:p>
            <a:pPr fontAlgn="base">
              <a:spcBef>
                <a:spcPct val="50000"/>
              </a:spcBef>
              <a:spcAft>
                <a:spcPct val="0"/>
              </a:spcAft>
            </a:pPr>
            <a:r>
              <a:rPr lang="fr-FR" sz="1400" dirty="0">
                <a:solidFill>
                  <a:srgbClr val="002395"/>
                </a:solidFill>
                <a:latin typeface="Arial" charset="0"/>
              </a:rPr>
              <a:t>	</a:t>
            </a:r>
            <a:r>
              <a:rPr lang="fr-FR" sz="1400" dirty="0" smtClean="0">
                <a:solidFill>
                  <a:srgbClr val="002395"/>
                </a:solidFill>
                <a:latin typeface="Arial" charset="0"/>
              </a:rPr>
              <a:t>             </a:t>
            </a:r>
            <a:r>
              <a:rPr lang="fr-FR" sz="1600" b="1" dirty="0" smtClean="0">
                <a:solidFill>
                  <a:srgbClr val="002395"/>
                </a:solidFill>
                <a:latin typeface="Arial" charset="0"/>
              </a:rPr>
              <a:t>25 sessions déployées </a:t>
            </a:r>
            <a:endParaRPr lang="fr-FR" sz="1600" b="1" dirty="0">
              <a:solidFill>
                <a:srgbClr val="002395"/>
              </a:solidFill>
              <a:latin typeface="Arial" charset="0"/>
            </a:endParaRPr>
          </a:p>
          <a:p>
            <a:pPr fontAlgn="base">
              <a:spcBef>
                <a:spcPct val="50000"/>
              </a:spcBef>
              <a:spcAft>
                <a:spcPct val="0"/>
              </a:spcAft>
            </a:pPr>
            <a:r>
              <a:rPr lang="fr-FR" sz="1600" b="1" dirty="0" smtClean="0">
                <a:solidFill>
                  <a:srgbClr val="002395"/>
                </a:solidFill>
                <a:latin typeface="Arial" charset="0"/>
              </a:rPr>
              <a:t>                       1600 personnes sensibilisées</a:t>
            </a:r>
            <a:endParaRPr lang="fr-FR" sz="1600" b="1" dirty="0">
              <a:solidFill>
                <a:srgbClr val="002395"/>
              </a:solidFill>
              <a:latin typeface="Arial" charset="0"/>
            </a:endParaRPr>
          </a:p>
          <a:p>
            <a:pPr fontAlgn="base">
              <a:spcBef>
                <a:spcPct val="50000"/>
              </a:spcBef>
              <a:spcAft>
                <a:spcPct val="0"/>
              </a:spcAft>
            </a:pPr>
            <a:endParaRPr lang="fr-FR" sz="1600" b="1" dirty="0" smtClean="0">
              <a:solidFill>
                <a:srgbClr val="002395"/>
              </a:solidFill>
              <a:latin typeface="Arial" charset="0"/>
            </a:endParaRPr>
          </a:p>
        </p:txBody>
      </p:sp>
      <p:sp>
        <p:nvSpPr>
          <p:cNvPr id="6" name="Flèche droite 5"/>
          <p:cNvSpPr/>
          <p:nvPr/>
        </p:nvSpPr>
        <p:spPr bwMode="auto">
          <a:xfrm>
            <a:off x="1187624" y="4518121"/>
            <a:ext cx="720081" cy="504056"/>
          </a:xfrm>
          <a:prstGeom prst="rightArrow">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418374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153400" cy="1143000"/>
          </a:xfrm>
        </p:spPr>
        <p:txBody>
          <a:bodyPr/>
          <a:lstStyle/>
          <a:p>
            <a:pPr marL="0" indent="0" algn="ctr">
              <a:buNone/>
            </a:pPr>
            <a:r>
              <a:rPr lang="fr-FR" sz="2400" dirty="0" smtClean="0"/>
              <a:t>Promouvoir une politique d’accompagnement                   des professionnels et des aidants</a:t>
            </a:r>
            <a:endParaRPr lang="fr-FR" sz="2400" dirty="0"/>
          </a:p>
        </p:txBody>
      </p:sp>
      <p:sp>
        <p:nvSpPr>
          <p:cNvPr id="3" name="Espace réservé du contenu 2"/>
          <p:cNvSpPr>
            <a:spLocks noGrp="1"/>
          </p:cNvSpPr>
          <p:nvPr>
            <p:ph idx="1"/>
          </p:nvPr>
        </p:nvSpPr>
        <p:spPr>
          <a:xfrm>
            <a:off x="755576" y="1547812"/>
            <a:ext cx="7920880" cy="4617491"/>
          </a:xfrm>
        </p:spPr>
        <p:txBody>
          <a:bodyPr/>
          <a:lstStyle/>
          <a:p>
            <a:pPr algn="just">
              <a:buFont typeface="Wingdings" panose="05000000000000000000" pitchFamily="2" charset="2"/>
              <a:buChar char="Ø"/>
            </a:pPr>
            <a:r>
              <a:rPr lang="fr-FR" sz="1800" dirty="0" smtClean="0">
                <a:solidFill>
                  <a:srgbClr val="1A0195"/>
                </a:solidFill>
              </a:rPr>
              <a:t>En 2015-2016 : </a:t>
            </a:r>
            <a:r>
              <a:rPr lang="fr-FR" sz="1800" b="1" dirty="0" smtClean="0">
                <a:solidFill>
                  <a:srgbClr val="1A0195"/>
                </a:solidFill>
              </a:rPr>
              <a:t>Renouvellement du dispositif </a:t>
            </a:r>
            <a:r>
              <a:rPr lang="fr-FR" sz="1800" dirty="0" smtClean="0">
                <a:solidFill>
                  <a:srgbClr val="1A0195"/>
                </a:solidFill>
              </a:rPr>
              <a:t>avec même pool mais deux modules différents, sessions </a:t>
            </a:r>
            <a:r>
              <a:rPr lang="fr-FR" sz="1800" dirty="0">
                <a:solidFill>
                  <a:srgbClr val="1A0195"/>
                </a:solidFill>
              </a:rPr>
              <a:t>gratuites pour les </a:t>
            </a:r>
            <a:r>
              <a:rPr lang="fr-FR" sz="1800" dirty="0" smtClean="0">
                <a:solidFill>
                  <a:srgbClr val="1A0195"/>
                </a:solidFill>
              </a:rPr>
              <a:t>participants</a:t>
            </a:r>
          </a:p>
          <a:p>
            <a:pPr algn="just">
              <a:buFont typeface="Wingdings" panose="05000000000000000000" pitchFamily="2" charset="2"/>
              <a:buChar char="Ø"/>
            </a:pPr>
            <a:endParaRPr lang="fr-FR" sz="1800" dirty="0" smtClean="0">
              <a:solidFill>
                <a:srgbClr val="1A0195"/>
              </a:solidFill>
            </a:endParaRPr>
          </a:p>
          <a:p>
            <a:pPr lvl="1" algn="just">
              <a:buFont typeface="Wingdings" panose="05000000000000000000" pitchFamily="2" charset="2"/>
              <a:buChar char="Ø"/>
            </a:pPr>
            <a:r>
              <a:rPr lang="fr-FR" sz="1600" dirty="0" smtClean="0">
                <a:solidFill>
                  <a:srgbClr val="1A0195"/>
                </a:solidFill>
              </a:rPr>
              <a:t>Module 1: </a:t>
            </a:r>
            <a:r>
              <a:rPr lang="fr-FR" sz="1600" dirty="0" smtClean="0">
                <a:solidFill>
                  <a:srgbClr val="C00000"/>
                </a:solidFill>
              </a:rPr>
              <a:t>renouvellement sessions socle de connaissances</a:t>
            </a:r>
          </a:p>
          <a:p>
            <a:pPr lvl="2" algn="just">
              <a:buFont typeface="Wingdings" panose="05000000000000000000" pitchFamily="2" charset="2"/>
              <a:buChar char="Ø"/>
            </a:pPr>
            <a:r>
              <a:rPr lang="fr-FR" sz="1300" dirty="0" smtClean="0">
                <a:solidFill>
                  <a:srgbClr val="1A0195"/>
                </a:solidFill>
              </a:rPr>
              <a:t> </a:t>
            </a:r>
            <a:r>
              <a:rPr lang="fr-FR" sz="1600" dirty="0" smtClean="0">
                <a:solidFill>
                  <a:srgbClr val="1A0195"/>
                </a:solidFill>
              </a:rPr>
              <a:t>environ 900 participants entre tout public et professionnels</a:t>
            </a:r>
          </a:p>
          <a:p>
            <a:pPr lvl="2" algn="just">
              <a:buFont typeface="Wingdings" panose="05000000000000000000" pitchFamily="2" charset="2"/>
              <a:buChar char="Ø"/>
            </a:pPr>
            <a:r>
              <a:rPr lang="fr-FR" sz="1600" dirty="0" smtClean="0">
                <a:solidFill>
                  <a:srgbClr val="1A0195"/>
                </a:solidFill>
              </a:rPr>
              <a:t> Ouverts aux structures adultes également</a:t>
            </a:r>
          </a:p>
          <a:p>
            <a:pPr lvl="2" algn="just">
              <a:buNone/>
            </a:pPr>
            <a:endParaRPr lang="fr-FR" sz="1300" dirty="0" smtClean="0">
              <a:solidFill>
                <a:srgbClr val="1A0195"/>
              </a:solidFill>
            </a:endParaRPr>
          </a:p>
          <a:p>
            <a:pPr lvl="1" algn="just">
              <a:buFont typeface="Wingdings" panose="05000000000000000000" pitchFamily="2" charset="2"/>
              <a:buChar char="Ø"/>
            </a:pPr>
            <a:r>
              <a:rPr lang="fr-FR" sz="1600" dirty="0" smtClean="0">
                <a:solidFill>
                  <a:srgbClr val="1A0195"/>
                </a:solidFill>
              </a:rPr>
              <a:t>Module 2 </a:t>
            </a:r>
            <a:r>
              <a:rPr lang="fr-FR" sz="1600" dirty="0">
                <a:solidFill>
                  <a:srgbClr val="1A0195"/>
                </a:solidFill>
              </a:rPr>
              <a:t>: " </a:t>
            </a:r>
            <a:r>
              <a:rPr lang="fr-FR" sz="1600" dirty="0">
                <a:solidFill>
                  <a:srgbClr val="C00000"/>
                </a:solidFill>
              </a:rPr>
              <a:t>Recommandations de bonnes pratiques: interventions coordonnées au service de l'enfant et de </a:t>
            </a:r>
            <a:r>
              <a:rPr lang="fr-FR" sz="1600" dirty="0" smtClean="0">
                <a:solidFill>
                  <a:srgbClr val="C00000"/>
                </a:solidFill>
              </a:rPr>
              <a:t>l'adolescent » </a:t>
            </a:r>
          </a:p>
          <a:p>
            <a:pPr lvl="2" algn="just">
              <a:buFont typeface="Wingdings" panose="05000000000000000000" pitchFamily="2" charset="2"/>
              <a:buChar char="Ø"/>
            </a:pPr>
            <a:r>
              <a:rPr lang="fr-FR" sz="1600" dirty="0" smtClean="0">
                <a:solidFill>
                  <a:srgbClr val="1A0195"/>
                </a:solidFill>
              </a:rPr>
              <a:t> Pour les professionnels</a:t>
            </a:r>
          </a:p>
          <a:p>
            <a:pPr lvl="2" algn="just">
              <a:buFont typeface="Wingdings" panose="05000000000000000000" pitchFamily="2" charset="2"/>
              <a:buChar char="Ø"/>
            </a:pPr>
            <a:r>
              <a:rPr lang="fr-FR" sz="1600" dirty="0">
                <a:solidFill>
                  <a:srgbClr val="1A0195"/>
                </a:solidFill>
              </a:rPr>
              <a:t> </a:t>
            </a:r>
            <a:r>
              <a:rPr lang="fr-FR" sz="1600" dirty="0" smtClean="0">
                <a:solidFill>
                  <a:srgbClr val="1A0195"/>
                </a:solidFill>
              </a:rPr>
              <a:t>sessions sur journée par un binôme de formateurs</a:t>
            </a:r>
          </a:p>
          <a:p>
            <a:pPr lvl="2" algn="just">
              <a:buNone/>
            </a:pPr>
            <a:endParaRPr lang="fr-FR" sz="1600" dirty="0" smtClean="0">
              <a:solidFill>
                <a:srgbClr val="1A0195"/>
              </a:solidFill>
            </a:endParaRPr>
          </a:p>
          <a:p>
            <a:pPr lvl="2" algn="just">
              <a:buFont typeface="Wingdings" panose="05000000000000000000" pitchFamily="2" charset="2"/>
              <a:buChar char="Ø"/>
            </a:pPr>
            <a:endParaRPr lang="fr-FR" sz="1300" dirty="0" smtClean="0">
              <a:solidFill>
                <a:srgbClr val="1A0195"/>
              </a:solidFill>
            </a:endParaRPr>
          </a:p>
        </p:txBody>
      </p:sp>
    </p:spTree>
    <p:extLst>
      <p:ext uri="{BB962C8B-B14F-4D97-AF65-F5344CB8AC3E}">
        <p14:creationId xmlns:p14="http://schemas.microsoft.com/office/powerpoint/2010/main" val="998954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3583"/>
            <a:ext cx="9144000" cy="833129"/>
          </a:xfrm>
        </p:spPr>
        <p:txBody>
          <a:bodyPr/>
          <a:lstStyle/>
          <a:p>
            <a:pPr marL="0" indent="0" algn="ctr">
              <a:buNone/>
            </a:pPr>
            <a:r>
              <a:rPr lang="fr-FR" sz="2400" dirty="0"/>
              <a:t>La formation des aidants développées par le CRA </a:t>
            </a:r>
            <a:r>
              <a:rPr lang="fr-FR" sz="2400" dirty="0" smtClean="0"/>
              <a:t>PACA </a:t>
            </a:r>
            <a:endParaRPr lang="fr-FR" sz="2400" dirty="0"/>
          </a:p>
        </p:txBody>
      </p:sp>
      <p:sp>
        <p:nvSpPr>
          <p:cNvPr id="3" name="Espace réservé du contenu 2"/>
          <p:cNvSpPr>
            <a:spLocks noGrp="1"/>
          </p:cNvSpPr>
          <p:nvPr>
            <p:ph idx="1"/>
          </p:nvPr>
        </p:nvSpPr>
        <p:spPr>
          <a:xfrm>
            <a:off x="0" y="836712"/>
            <a:ext cx="9144000" cy="5112567"/>
          </a:xfrm>
        </p:spPr>
        <p:txBody>
          <a:bodyPr/>
          <a:lstStyle/>
          <a:p>
            <a:pPr marL="0" indent="0">
              <a:buNone/>
            </a:pPr>
            <a:endParaRPr lang="fr-FR" sz="1600" dirty="0" smtClean="0">
              <a:solidFill>
                <a:srgbClr val="1A0195"/>
              </a:solidFill>
            </a:endParaRPr>
          </a:p>
          <a:p>
            <a:pPr marL="1330325" lvl="1" indent="0">
              <a:buNone/>
            </a:pPr>
            <a:endParaRPr lang="fr-FR" sz="1600" dirty="0" smtClean="0">
              <a:solidFill>
                <a:srgbClr val="1A0195"/>
              </a:solidFill>
            </a:endParaRPr>
          </a:p>
          <a:p>
            <a:pPr marL="1330325" lvl="1" indent="0">
              <a:buNone/>
            </a:pPr>
            <a:endParaRPr lang="fr-FR" sz="1600" dirty="0" smtClean="0">
              <a:solidFill>
                <a:srgbClr val="1A0195"/>
              </a:solidFill>
            </a:endParaRPr>
          </a:p>
          <a:p>
            <a:pPr marL="1330325" lvl="1" indent="0">
              <a:buNone/>
            </a:pPr>
            <a:endParaRPr lang="fr-FR" sz="1600" dirty="0">
              <a:solidFill>
                <a:srgbClr val="1A0195"/>
              </a:solidFill>
            </a:endParaRPr>
          </a:p>
          <a:p>
            <a:pPr>
              <a:buFont typeface="Wingdings" panose="05000000000000000000" pitchFamily="2" charset="2"/>
              <a:buChar char="Ø"/>
            </a:pPr>
            <a:r>
              <a:rPr lang="fr-FR" sz="1600" dirty="0" smtClean="0">
                <a:solidFill>
                  <a:srgbClr val="1A0195"/>
                </a:solidFill>
              </a:rPr>
              <a:t>Formation </a:t>
            </a:r>
            <a:r>
              <a:rPr lang="fr-FR" sz="1600" dirty="0">
                <a:solidFill>
                  <a:srgbClr val="1A0195"/>
                </a:solidFill>
              </a:rPr>
              <a:t>non </a:t>
            </a:r>
            <a:r>
              <a:rPr lang="fr-FR" sz="1600" dirty="0" smtClean="0">
                <a:solidFill>
                  <a:srgbClr val="1A0195"/>
                </a:solidFill>
              </a:rPr>
              <a:t>diplômante</a:t>
            </a:r>
          </a:p>
          <a:p>
            <a:pPr marL="0" indent="0">
              <a:buNone/>
            </a:pPr>
            <a:endParaRPr lang="fr-FR" sz="1600" dirty="0" smtClean="0">
              <a:solidFill>
                <a:srgbClr val="1A0195"/>
              </a:solidFill>
            </a:endParaRPr>
          </a:p>
          <a:p>
            <a:pPr>
              <a:buFont typeface="Wingdings" panose="05000000000000000000" pitchFamily="2" charset="2"/>
              <a:buChar char="Ø"/>
            </a:pPr>
            <a:r>
              <a:rPr lang="fr-FR" sz="1600" dirty="0">
                <a:solidFill>
                  <a:srgbClr val="1A0195"/>
                </a:solidFill>
              </a:rPr>
              <a:t>D</a:t>
            </a:r>
            <a:r>
              <a:rPr lang="fr-FR" sz="1600" dirty="0" smtClean="0">
                <a:solidFill>
                  <a:srgbClr val="1A0195"/>
                </a:solidFill>
              </a:rPr>
              <a:t>éclinée </a:t>
            </a:r>
            <a:r>
              <a:rPr lang="fr-FR" sz="1600" dirty="0">
                <a:solidFill>
                  <a:srgbClr val="1A0195"/>
                </a:solidFill>
              </a:rPr>
              <a:t>en deux types d’actions </a:t>
            </a:r>
            <a:r>
              <a:rPr lang="fr-FR" sz="1600" dirty="0" smtClean="0">
                <a:solidFill>
                  <a:srgbClr val="1A0195"/>
                </a:solidFill>
              </a:rPr>
              <a:t>:</a:t>
            </a:r>
          </a:p>
          <a:p>
            <a:pPr lvl="1">
              <a:buFont typeface="Wingdings" panose="05000000000000000000" pitchFamily="2" charset="2"/>
              <a:buChar char="Ø"/>
            </a:pPr>
            <a:r>
              <a:rPr lang="fr-FR" sz="1400" dirty="0" smtClean="0">
                <a:solidFill>
                  <a:srgbClr val="1A0195"/>
                </a:solidFill>
              </a:rPr>
              <a:t>des </a:t>
            </a:r>
            <a:r>
              <a:rPr lang="fr-FR" sz="1400" dirty="0">
                <a:solidFill>
                  <a:srgbClr val="1A0195"/>
                </a:solidFill>
              </a:rPr>
              <a:t>formations collectives et </a:t>
            </a:r>
            <a:r>
              <a:rPr lang="fr-FR" sz="1400" dirty="0" smtClean="0">
                <a:solidFill>
                  <a:srgbClr val="1A0195"/>
                </a:solidFill>
              </a:rPr>
              <a:t>généralistes</a:t>
            </a:r>
          </a:p>
          <a:p>
            <a:pPr lvl="1">
              <a:buFont typeface="Wingdings" panose="05000000000000000000" pitchFamily="2" charset="2"/>
              <a:buChar char="Ø"/>
            </a:pPr>
            <a:r>
              <a:rPr lang="fr-FR" sz="1400" dirty="0" smtClean="0">
                <a:solidFill>
                  <a:srgbClr val="1A0195"/>
                </a:solidFill>
              </a:rPr>
              <a:t>de </a:t>
            </a:r>
            <a:r>
              <a:rPr lang="fr-FR" sz="1400" dirty="0">
                <a:solidFill>
                  <a:srgbClr val="1A0195"/>
                </a:solidFill>
              </a:rPr>
              <a:t>formations collectives et </a:t>
            </a:r>
            <a:r>
              <a:rPr lang="fr-FR" sz="1400" dirty="0" smtClean="0">
                <a:solidFill>
                  <a:srgbClr val="1A0195"/>
                </a:solidFill>
              </a:rPr>
              <a:t>ciblées</a:t>
            </a:r>
          </a:p>
        </p:txBody>
      </p:sp>
      <p:graphicFrame>
        <p:nvGraphicFramePr>
          <p:cNvPr id="5" name="Diagramme 4"/>
          <p:cNvGraphicFramePr/>
          <p:nvPr>
            <p:extLst>
              <p:ext uri="{D42A27DB-BD31-4B8C-83A1-F6EECF244321}">
                <p14:modId xmlns:p14="http://schemas.microsoft.com/office/powerpoint/2010/main" val="453726587"/>
              </p:ext>
            </p:extLst>
          </p:nvPr>
        </p:nvGraphicFramePr>
        <p:xfrm>
          <a:off x="3131840" y="11967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79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153400" cy="908720"/>
          </a:xfrm>
        </p:spPr>
        <p:txBody>
          <a:bodyPr/>
          <a:lstStyle/>
          <a:p>
            <a:pPr marL="0" indent="0" algn="ctr">
              <a:buNone/>
            </a:pPr>
            <a:r>
              <a:rPr lang="fr-FR" dirty="0" smtClean="0"/>
              <a:t>Conclusion</a:t>
            </a:r>
            <a:endParaRPr lang="fr-FR" dirty="0"/>
          </a:p>
        </p:txBody>
      </p:sp>
      <p:sp>
        <p:nvSpPr>
          <p:cNvPr id="3" name="Espace réservé du contenu 2"/>
          <p:cNvSpPr>
            <a:spLocks noGrp="1"/>
          </p:cNvSpPr>
          <p:nvPr>
            <p:ph idx="1"/>
          </p:nvPr>
        </p:nvSpPr>
        <p:spPr>
          <a:xfrm>
            <a:off x="1219200" y="764704"/>
            <a:ext cx="7239000" cy="5400600"/>
          </a:xfrm>
        </p:spPr>
        <p:txBody>
          <a:bodyPr/>
          <a:lstStyle/>
          <a:p>
            <a:pPr marL="0" indent="0">
              <a:buNone/>
            </a:pPr>
            <a:r>
              <a:rPr lang="fr-FR" sz="2000" b="1" dirty="0">
                <a:solidFill>
                  <a:srgbClr val="7AB800"/>
                </a:solidFill>
                <a:latin typeface="+mj-lt"/>
                <a:ea typeface="+mj-ea"/>
                <a:cs typeface="+mj-cs"/>
              </a:rPr>
              <a:t>Les points positifs:</a:t>
            </a:r>
          </a:p>
          <a:p>
            <a:pPr>
              <a:buFont typeface="Wingdings" panose="05000000000000000000" pitchFamily="2" charset="2"/>
              <a:buChar char="ü"/>
            </a:pPr>
            <a:r>
              <a:rPr lang="fr-FR" sz="1600" dirty="0" smtClean="0">
                <a:solidFill>
                  <a:srgbClr val="1A0195"/>
                </a:solidFill>
              </a:rPr>
              <a:t>Des avancées</a:t>
            </a:r>
          </a:p>
          <a:p>
            <a:pPr>
              <a:buFont typeface="Wingdings" panose="05000000000000000000" pitchFamily="2" charset="2"/>
              <a:buChar char="ü"/>
            </a:pPr>
            <a:r>
              <a:rPr lang="fr-FR" sz="1600" dirty="0" smtClean="0">
                <a:solidFill>
                  <a:srgbClr val="1A0195"/>
                </a:solidFill>
              </a:rPr>
              <a:t>Une dynamique régionale</a:t>
            </a:r>
          </a:p>
          <a:p>
            <a:pPr>
              <a:buFont typeface="Wingdings" panose="05000000000000000000" pitchFamily="2" charset="2"/>
              <a:buChar char="ü"/>
            </a:pPr>
            <a:r>
              <a:rPr lang="fr-FR" sz="1600" dirty="0" smtClean="0">
                <a:solidFill>
                  <a:srgbClr val="1A0195"/>
                </a:solidFill>
              </a:rPr>
              <a:t>Un partenariat fort</a:t>
            </a:r>
          </a:p>
          <a:p>
            <a:pPr>
              <a:buFont typeface="Wingdings" panose="05000000000000000000" pitchFamily="2" charset="2"/>
              <a:buChar char="ü"/>
            </a:pPr>
            <a:r>
              <a:rPr lang="fr-FR" sz="1600" dirty="0" smtClean="0">
                <a:solidFill>
                  <a:srgbClr val="1A0195"/>
                </a:solidFill>
              </a:rPr>
              <a:t>Des acteurs et des familles impliqués dans une démarche de concertation et de partage</a:t>
            </a:r>
          </a:p>
          <a:p>
            <a:pPr marL="0" indent="0">
              <a:buNone/>
            </a:pPr>
            <a:endParaRPr lang="fr-FR" sz="1600" dirty="0" smtClean="0">
              <a:solidFill>
                <a:srgbClr val="1A0195"/>
              </a:solidFill>
            </a:endParaRPr>
          </a:p>
          <a:p>
            <a:pPr marL="0" indent="0">
              <a:buNone/>
            </a:pPr>
            <a:r>
              <a:rPr lang="fr-FR" sz="2000" b="1" dirty="0">
                <a:solidFill>
                  <a:srgbClr val="7AB800"/>
                </a:solidFill>
                <a:latin typeface="+mj-lt"/>
                <a:ea typeface="+mj-ea"/>
                <a:cs typeface="+mj-cs"/>
              </a:rPr>
              <a:t>Les objectifs:</a:t>
            </a:r>
          </a:p>
          <a:p>
            <a:pPr marL="0" indent="0">
              <a:buNone/>
            </a:pPr>
            <a:r>
              <a:rPr lang="fr-FR" sz="1800" dirty="0">
                <a:solidFill>
                  <a:srgbClr val="1A0195"/>
                </a:solidFill>
              </a:rPr>
              <a:t>Maintenir la dynamique avec tous les </a:t>
            </a:r>
            <a:r>
              <a:rPr lang="fr-FR" sz="1800">
                <a:solidFill>
                  <a:srgbClr val="1A0195"/>
                </a:solidFill>
              </a:rPr>
              <a:t>acteurs </a:t>
            </a:r>
            <a:r>
              <a:rPr lang="fr-FR" sz="1800" smtClean="0">
                <a:solidFill>
                  <a:srgbClr val="1A0195"/>
                </a:solidFill>
              </a:rPr>
              <a:t>concernés</a:t>
            </a:r>
          </a:p>
          <a:p>
            <a:pPr marL="0" indent="0">
              <a:buNone/>
            </a:pPr>
            <a:endParaRPr lang="fr-FR" sz="1800" dirty="0">
              <a:solidFill>
                <a:srgbClr val="1A0195"/>
              </a:solidFill>
            </a:endParaRPr>
          </a:p>
          <a:p>
            <a:pPr marL="0" indent="0">
              <a:buNone/>
            </a:pPr>
            <a:r>
              <a:rPr lang="fr-FR" sz="2000" b="1" dirty="0">
                <a:solidFill>
                  <a:srgbClr val="7AB800"/>
                </a:solidFill>
                <a:latin typeface="+mj-lt"/>
                <a:ea typeface="+mj-ea"/>
                <a:cs typeface="+mj-cs"/>
              </a:rPr>
              <a:t>Les perspectives:</a:t>
            </a:r>
          </a:p>
          <a:p>
            <a:pPr>
              <a:buFontTx/>
              <a:buChar char="-"/>
            </a:pPr>
            <a:r>
              <a:rPr lang="fr-FR" sz="1600" dirty="0">
                <a:solidFill>
                  <a:srgbClr val="1A0195"/>
                </a:solidFill>
              </a:rPr>
              <a:t>4ème plan autisme à venir</a:t>
            </a:r>
          </a:p>
          <a:p>
            <a:pPr>
              <a:buFontTx/>
              <a:buChar char="-"/>
            </a:pPr>
            <a:r>
              <a:rPr lang="fr-FR" sz="1600" dirty="0">
                <a:solidFill>
                  <a:srgbClr val="1A0195"/>
                </a:solidFill>
              </a:rPr>
              <a:t>Un accompagnement des adultes plus développé</a:t>
            </a:r>
          </a:p>
          <a:p>
            <a:pPr>
              <a:buFontTx/>
              <a:buChar char="-"/>
            </a:pPr>
            <a:r>
              <a:rPr lang="fr-FR" sz="1600" dirty="0">
                <a:solidFill>
                  <a:srgbClr val="1A0195"/>
                </a:solidFill>
              </a:rPr>
              <a:t>Inclusion en milieu ordinaire à consolider</a:t>
            </a:r>
          </a:p>
          <a:p>
            <a:pPr>
              <a:buFontTx/>
              <a:buChar char="-"/>
            </a:pPr>
            <a:r>
              <a:rPr lang="fr-FR" sz="1600" dirty="0">
                <a:solidFill>
                  <a:srgbClr val="1A0195"/>
                </a:solidFill>
              </a:rPr>
              <a:t>Un parcours encore plus personnalisé</a:t>
            </a:r>
          </a:p>
          <a:p>
            <a:pPr>
              <a:buFontTx/>
              <a:buChar char="-"/>
            </a:pPr>
            <a:r>
              <a:rPr lang="fr-FR" sz="1600" dirty="0">
                <a:solidFill>
                  <a:srgbClr val="1A0195"/>
                </a:solidFill>
              </a:rPr>
              <a:t>Un accès aux soins pour tous</a:t>
            </a:r>
          </a:p>
          <a:p>
            <a:pPr>
              <a:buFontTx/>
              <a:buChar char="-"/>
            </a:pPr>
            <a:endParaRPr lang="fr-FR" dirty="0" smtClean="0"/>
          </a:p>
          <a:p>
            <a:pPr marL="0" indent="0">
              <a:buNone/>
            </a:pPr>
            <a:endParaRPr lang="fr-FR" dirty="0"/>
          </a:p>
          <a:p>
            <a:pPr marL="0" indent="0">
              <a:buNone/>
            </a:pPr>
            <a:endParaRPr lang="fr-FR" b="1"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28189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583"/>
            <a:ext cx="8153400" cy="832073"/>
          </a:xfrm>
        </p:spPr>
        <p:txBody>
          <a:bodyPr/>
          <a:lstStyle/>
          <a:p>
            <a:pPr marL="0" indent="0" algn="ctr">
              <a:buNone/>
            </a:pPr>
            <a:r>
              <a:rPr lang="fr-FR" dirty="0" smtClean="0"/>
              <a:t>Le troisième plan autisme</a:t>
            </a:r>
            <a:r>
              <a:rPr lang="fr-FR" sz="3200" dirty="0">
                <a:solidFill>
                  <a:srgbClr val="1A0195"/>
                </a:solidFill>
              </a:rPr>
              <a:t> </a:t>
            </a:r>
            <a:r>
              <a:rPr lang="fr-FR" dirty="0"/>
              <a:t>2013-2017</a:t>
            </a:r>
          </a:p>
        </p:txBody>
      </p:sp>
      <p:sp>
        <p:nvSpPr>
          <p:cNvPr id="3" name="Espace réservé du contenu 2"/>
          <p:cNvSpPr>
            <a:spLocks noGrp="1"/>
          </p:cNvSpPr>
          <p:nvPr>
            <p:ph idx="1"/>
          </p:nvPr>
        </p:nvSpPr>
        <p:spPr>
          <a:xfrm>
            <a:off x="899592" y="1052736"/>
            <a:ext cx="7848872" cy="5040560"/>
          </a:xfrm>
        </p:spPr>
        <p:txBody>
          <a:bodyPr/>
          <a:lstStyle/>
          <a:p>
            <a:pPr>
              <a:buFont typeface="Wingdings" panose="05000000000000000000" pitchFamily="2" charset="2"/>
              <a:buChar char="ü"/>
            </a:pPr>
            <a:r>
              <a:rPr lang="fr-FR" sz="1800" dirty="0" smtClean="0">
                <a:solidFill>
                  <a:srgbClr val="1A0195"/>
                </a:solidFill>
              </a:rPr>
              <a:t>Publié en mai 2013 </a:t>
            </a:r>
          </a:p>
          <a:p>
            <a:pPr>
              <a:buFont typeface="Wingdings" panose="05000000000000000000" pitchFamily="2" charset="2"/>
              <a:buChar char="ü"/>
            </a:pPr>
            <a:endParaRPr lang="fr-FR" sz="1800" dirty="0" smtClean="0">
              <a:solidFill>
                <a:srgbClr val="1A0195"/>
              </a:solidFill>
            </a:endParaRPr>
          </a:p>
          <a:p>
            <a:pPr>
              <a:buFont typeface="Wingdings" panose="05000000000000000000" pitchFamily="2" charset="2"/>
              <a:buChar char="ü"/>
            </a:pPr>
            <a:r>
              <a:rPr lang="fr-FR" sz="1800" dirty="0" smtClean="0">
                <a:solidFill>
                  <a:srgbClr val="1A0195"/>
                </a:solidFill>
              </a:rPr>
              <a:t>Objectifs nationaux:</a:t>
            </a:r>
          </a:p>
          <a:p>
            <a:pPr marL="0" indent="0">
              <a:buNone/>
            </a:pPr>
            <a:r>
              <a:rPr lang="fr-FR" sz="1800" dirty="0" smtClean="0">
                <a:solidFill>
                  <a:srgbClr val="1A0195"/>
                </a:solidFill>
              </a:rPr>
              <a:t>	o	Diagnostiquer et intervenir précocement </a:t>
            </a:r>
          </a:p>
          <a:p>
            <a:pPr marL="0" indent="0">
              <a:buNone/>
            </a:pPr>
            <a:r>
              <a:rPr lang="fr-FR" sz="1800" dirty="0" smtClean="0">
                <a:solidFill>
                  <a:srgbClr val="1A0195"/>
                </a:solidFill>
              </a:rPr>
              <a:t>	o	Accompagner tout au long de la vie </a:t>
            </a:r>
          </a:p>
          <a:p>
            <a:pPr marL="0" indent="0">
              <a:buNone/>
            </a:pPr>
            <a:r>
              <a:rPr lang="fr-FR" sz="1800" dirty="0" smtClean="0">
                <a:solidFill>
                  <a:srgbClr val="1A0195"/>
                </a:solidFill>
              </a:rPr>
              <a:t>	o	Soutenir les familles</a:t>
            </a:r>
          </a:p>
          <a:p>
            <a:pPr marL="0" indent="0">
              <a:buNone/>
            </a:pPr>
            <a:r>
              <a:rPr lang="fr-FR" sz="1800" dirty="0" smtClean="0">
                <a:solidFill>
                  <a:srgbClr val="1A0195"/>
                </a:solidFill>
              </a:rPr>
              <a:t>	o	Sensibiliser et former l’ensemble des acteurs de l’autisme</a:t>
            </a:r>
          </a:p>
          <a:p>
            <a:pPr marL="0" indent="0">
              <a:buNone/>
            </a:pPr>
            <a:r>
              <a:rPr lang="fr-FR" sz="1800" dirty="0">
                <a:solidFill>
                  <a:srgbClr val="1A0195"/>
                </a:solidFill>
              </a:rPr>
              <a:t>	</a:t>
            </a:r>
            <a:r>
              <a:rPr lang="fr-FR" sz="1800" dirty="0" smtClean="0">
                <a:solidFill>
                  <a:srgbClr val="1A0195"/>
                </a:solidFill>
              </a:rPr>
              <a:t>o             Développer la recherche </a:t>
            </a:r>
          </a:p>
          <a:p>
            <a:pPr marL="0" indent="0">
              <a:buNone/>
            </a:pPr>
            <a:endParaRPr lang="fr-FR" sz="1800" dirty="0">
              <a:solidFill>
                <a:srgbClr val="1A0195"/>
              </a:solidFill>
            </a:endParaRPr>
          </a:p>
          <a:p>
            <a:pPr>
              <a:buFont typeface="Wingdings" panose="05000000000000000000" pitchFamily="2" charset="2"/>
              <a:buChar char="ü"/>
            </a:pPr>
            <a:r>
              <a:rPr lang="fr-FR" sz="1800" dirty="0" smtClean="0">
                <a:solidFill>
                  <a:srgbClr val="1A0195"/>
                </a:solidFill>
              </a:rPr>
              <a:t>Renforcement de </a:t>
            </a:r>
            <a:r>
              <a:rPr lang="fr-FR" sz="1800" dirty="0">
                <a:solidFill>
                  <a:srgbClr val="1A0195"/>
                </a:solidFill>
              </a:rPr>
              <a:t>la politique régionale déjà menée en faveur des enfants et adultes avec autisme et autres TED. </a:t>
            </a:r>
          </a:p>
          <a:p>
            <a:pPr>
              <a:buFont typeface="Wingdings" panose="05000000000000000000" pitchFamily="2" charset="2"/>
              <a:buChar char="ü"/>
            </a:pPr>
            <a:endParaRPr lang="fr-FR" sz="1600" dirty="0">
              <a:solidFill>
                <a:srgbClr val="1A0195"/>
              </a:solidFill>
            </a:endParaRPr>
          </a:p>
        </p:txBody>
      </p:sp>
    </p:spTree>
    <p:extLst>
      <p:ext uri="{BB962C8B-B14F-4D97-AF65-F5344CB8AC3E}">
        <p14:creationId xmlns:p14="http://schemas.microsoft.com/office/powerpoint/2010/main" val="359804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16633"/>
            <a:ext cx="8153400" cy="864096"/>
          </a:xfrm>
        </p:spPr>
        <p:txBody>
          <a:bodyPr/>
          <a:lstStyle/>
          <a:p>
            <a:pPr marL="0" indent="0" algn="ctr">
              <a:buNone/>
            </a:pPr>
            <a:r>
              <a:rPr lang="fr-FR" dirty="0" smtClean="0"/>
              <a:t>Une politique régionale volontariste</a:t>
            </a:r>
            <a:endParaRPr lang="fr-FR" dirty="0"/>
          </a:p>
        </p:txBody>
      </p:sp>
      <p:sp>
        <p:nvSpPr>
          <p:cNvPr id="3" name="Espace réservé du contenu 2"/>
          <p:cNvSpPr>
            <a:spLocks noGrp="1"/>
          </p:cNvSpPr>
          <p:nvPr>
            <p:ph idx="1"/>
          </p:nvPr>
        </p:nvSpPr>
        <p:spPr>
          <a:xfrm>
            <a:off x="467544" y="1196752"/>
            <a:ext cx="7990656" cy="4465861"/>
          </a:xfrm>
        </p:spPr>
        <p:txBody>
          <a:bodyPr/>
          <a:lstStyle/>
          <a:p>
            <a:pPr marL="625475" lvl="1" indent="0" algn="just">
              <a:spcAft>
                <a:spcPts val="10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fr-FR" sz="1800" dirty="0">
                <a:solidFill>
                  <a:srgbClr val="1A0195"/>
                </a:solidFill>
                <a:ea typeface="+mn-ea"/>
                <a:cs typeface="+mn-cs"/>
              </a:rPr>
              <a:t>Avant </a:t>
            </a:r>
            <a:r>
              <a:rPr lang="fr-FR" sz="1800" dirty="0" smtClean="0">
                <a:solidFill>
                  <a:srgbClr val="1A0195"/>
                </a:solidFill>
                <a:ea typeface="+mn-ea"/>
                <a:cs typeface="+mn-cs"/>
              </a:rPr>
              <a:t>même, </a:t>
            </a:r>
            <a:r>
              <a:rPr lang="fr-FR" sz="1800" dirty="0">
                <a:solidFill>
                  <a:srgbClr val="1A0195"/>
                </a:solidFill>
                <a:ea typeface="+mn-ea"/>
                <a:cs typeface="+mn-cs"/>
              </a:rPr>
              <a:t>la parution du troisième plan: </a:t>
            </a:r>
            <a:endParaRPr lang="fr-FR" sz="1800" dirty="0" smtClean="0">
              <a:solidFill>
                <a:srgbClr val="1A0195"/>
              </a:solidFill>
              <a:ea typeface="+mn-ea"/>
              <a:cs typeface="+mn-cs"/>
            </a:endParaRPr>
          </a:p>
          <a:p>
            <a:pPr marL="625475" lvl="1" indent="0" algn="just">
              <a:spcAft>
                <a:spcPts val="10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fr-FR" sz="1800" dirty="0" smtClean="0">
                <a:solidFill>
                  <a:srgbClr val="1A0195"/>
                </a:solidFill>
                <a:ea typeface="+mn-ea"/>
                <a:cs typeface="+mn-cs"/>
              </a:rPr>
              <a:t>-  programmation </a:t>
            </a:r>
            <a:r>
              <a:rPr lang="fr-FR" sz="1800" dirty="0">
                <a:solidFill>
                  <a:srgbClr val="1A0195"/>
                </a:solidFill>
                <a:ea typeface="+mn-ea"/>
                <a:cs typeface="+mn-cs"/>
              </a:rPr>
              <a:t>de 285 places en établissements, dont 175 pour les </a:t>
            </a:r>
            <a:r>
              <a:rPr lang="fr-FR" sz="1800" dirty="0" smtClean="0">
                <a:solidFill>
                  <a:srgbClr val="1A0195"/>
                </a:solidFill>
                <a:ea typeface="+mn-ea"/>
                <a:cs typeface="+mn-cs"/>
              </a:rPr>
              <a:t>enfants </a:t>
            </a:r>
            <a:endParaRPr lang="fr-FR" sz="1800" dirty="0">
              <a:solidFill>
                <a:srgbClr val="1A0195"/>
              </a:solidFill>
              <a:ea typeface="+mn-ea"/>
              <a:cs typeface="+mn-cs"/>
            </a:endParaRPr>
          </a:p>
          <a:p>
            <a:pPr>
              <a:buFont typeface="Wingdings" panose="05000000000000000000" pitchFamily="2" charset="2"/>
              <a:buChar char="ü"/>
            </a:pPr>
            <a:r>
              <a:rPr lang="fr-FR" sz="1800" dirty="0" smtClean="0">
                <a:solidFill>
                  <a:srgbClr val="1A0195"/>
                </a:solidFill>
              </a:rPr>
              <a:t>Une </a:t>
            </a:r>
            <a:r>
              <a:rPr lang="fr-FR" sz="1800" dirty="0">
                <a:solidFill>
                  <a:srgbClr val="1A0195"/>
                </a:solidFill>
              </a:rPr>
              <a:t>politique régionale portée : </a:t>
            </a:r>
          </a:p>
          <a:p>
            <a:pPr lvl="1">
              <a:buFont typeface="Wingdings" panose="05000000000000000000" pitchFamily="2" charset="2"/>
              <a:buChar char="ü"/>
            </a:pPr>
            <a:r>
              <a:rPr lang="fr-FR" sz="1800" dirty="0">
                <a:solidFill>
                  <a:srgbClr val="1A0195"/>
                </a:solidFill>
                <a:ea typeface="+mn-ea"/>
                <a:cs typeface="+mn-cs"/>
              </a:rPr>
              <a:t>Par le Projet régional de santé et le </a:t>
            </a:r>
            <a:r>
              <a:rPr lang="fr-FR" sz="1800" b="1" dirty="0" smtClean="0">
                <a:solidFill>
                  <a:srgbClr val="1A0195"/>
                </a:solidFill>
                <a:ea typeface="+mn-ea"/>
                <a:cs typeface="+mn-cs"/>
              </a:rPr>
              <a:t>SROMS</a:t>
            </a:r>
            <a:r>
              <a:rPr lang="fr-FR" sz="1800" dirty="0" smtClean="0">
                <a:solidFill>
                  <a:srgbClr val="1A0195"/>
                </a:solidFill>
                <a:ea typeface="+mn-ea"/>
                <a:cs typeface="+mn-cs"/>
              </a:rPr>
              <a:t>  </a:t>
            </a:r>
            <a:endParaRPr lang="fr-FR" sz="1800" dirty="0">
              <a:solidFill>
                <a:srgbClr val="1A0195"/>
              </a:solidFill>
              <a:ea typeface="+mn-ea"/>
              <a:cs typeface="+mn-cs"/>
            </a:endParaRPr>
          </a:p>
          <a:p>
            <a:pPr lvl="1">
              <a:buFont typeface="Wingdings" panose="05000000000000000000" pitchFamily="2" charset="2"/>
              <a:buChar char="ü"/>
            </a:pPr>
            <a:r>
              <a:rPr lang="fr-FR" sz="1800" dirty="0">
                <a:solidFill>
                  <a:srgbClr val="1A0195"/>
                </a:solidFill>
                <a:ea typeface="+mn-ea"/>
                <a:cs typeface="+mn-cs"/>
              </a:rPr>
              <a:t>Par </a:t>
            </a:r>
            <a:r>
              <a:rPr lang="fr-FR" sz="1800" dirty="0" smtClean="0">
                <a:solidFill>
                  <a:srgbClr val="1A0195"/>
                </a:solidFill>
                <a:ea typeface="+mn-ea"/>
                <a:cs typeface="+mn-cs"/>
              </a:rPr>
              <a:t>le </a:t>
            </a:r>
            <a:r>
              <a:rPr lang="fr-FR" sz="1800" dirty="0">
                <a:solidFill>
                  <a:srgbClr val="1A0195"/>
                </a:solidFill>
                <a:ea typeface="+mn-ea"/>
                <a:cs typeface="+mn-cs"/>
              </a:rPr>
              <a:t>plan d’action régional autisme </a:t>
            </a:r>
            <a:r>
              <a:rPr lang="fr-FR" sz="1800" dirty="0" smtClean="0">
                <a:solidFill>
                  <a:srgbClr val="1A0195"/>
                </a:solidFill>
                <a:ea typeface="+mn-ea"/>
                <a:cs typeface="+mn-cs"/>
              </a:rPr>
              <a:t>2014-2017</a:t>
            </a:r>
            <a:endParaRPr lang="fr-FR" sz="1800" dirty="0">
              <a:solidFill>
                <a:srgbClr val="1A0195"/>
              </a:solidFill>
              <a:ea typeface="+mn-ea"/>
              <a:cs typeface="+mn-cs"/>
            </a:endParaRPr>
          </a:p>
          <a:p>
            <a:pPr marL="1330325" lvl="1" indent="0">
              <a:buNone/>
            </a:pPr>
            <a:endParaRPr lang="fr-FR" sz="1800" dirty="0">
              <a:solidFill>
                <a:srgbClr val="1A0195"/>
              </a:solidFill>
              <a:ea typeface="+mn-ea"/>
              <a:cs typeface="+mn-cs"/>
            </a:endParaRPr>
          </a:p>
          <a:p>
            <a:pPr lvl="0">
              <a:buFont typeface="Wingdings" panose="05000000000000000000" pitchFamily="2" charset="2"/>
              <a:buChar char="ü"/>
            </a:pPr>
            <a:r>
              <a:rPr lang="fr-FR" sz="1800" b="1" dirty="0">
                <a:solidFill>
                  <a:srgbClr val="1A0195"/>
                </a:solidFill>
              </a:rPr>
              <a:t>P</a:t>
            </a:r>
            <a:r>
              <a:rPr lang="fr-FR" sz="1800" b="1" dirty="0" smtClean="0">
                <a:solidFill>
                  <a:srgbClr val="1A0195"/>
                </a:solidFill>
              </a:rPr>
              <a:t>lan </a:t>
            </a:r>
            <a:r>
              <a:rPr lang="fr-FR" sz="1800" b="1" dirty="0">
                <a:solidFill>
                  <a:srgbClr val="1A0195"/>
                </a:solidFill>
              </a:rPr>
              <a:t>d’action régional autisme</a:t>
            </a:r>
          </a:p>
          <a:p>
            <a:pPr lvl="1">
              <a:buFont typeface="Wingdings" panose="05000000000000000000" pitchFamily="2" charset="2"/>
              <a:buChar char="ü"/>
            </a:pPr>
            <a:r>
              <a:rPr lang="fr-FR" sz="1800" dirty="0" smtClean="0">
                <a:solidFill>
                  <a:srgbClr val="1A0195"/>
                </a:solidFill>
              </a:rPr>
              <a:t> </a:t>
            </a:r>
            <a:r>
              <a:rPr lang="fr-FR" sz="1800" dirty="0">
                <a:solidFill>
                  <a:srgbClr val="1A0195"/>
                </a:solidFill>
              </a:rPr>
              <a:t>élaboré </a:t>
            </a:r>
            <a:r>
              <a:rPr lang="fr-FR" sz="1800" b="1" dirty="0">
                <a:solidFill>
                  <a:srgbClr val="1A0195"/>
                </a:solidFill>
              </a:rPr>
              <a:t>en concertation avec le CTRA</a:t>
            </a:r>
          </a:p>
          <a:p>
            <a:pPr lvl="1">
              <a:buFont typeface="Wingdings" panose="05000000000000000000" pitchFamily="2" charset="2"/>
              <a:buChar char="ü"/>
            </a:pPr>
            <a:r>
              <a:rPr lang="fr-FR" sz="1800" dirty="0" smtClean="0">
                <a:solidFill>
                  <a:srgbClr val="1A0195"/>
                </a:solidFill>
              </a:rPr>
              <a:t> présentation </a:t>
            </a:r>
            <a:r>
              <a:rPr lang="fr-FR" sz="1800" dirty="0">
                <a:solidFill>
                  <a:srgbClr val="1A0195"/>
                </a:solidFill>
              </a:rPr>
              <a:t>au sein des différentes instances </a:t>
            </a:r>
            <a:r>
              <a:rPr lang="fr-FR" sz="1800" dirty="0" smtClean="0">
                <a:solidFill>
                  <a:srgbClr val="1A0195"/>
                </a:solidFill>
              </a:rPr>
              <a:t>régionales</a:t>
            </a:r>
          </a:p>
        </p:txBody>
      </p:sp>
    </p:spTree>
    <p:extLst>
      <p:ext uri="{BB962C8B-B14F-4D97-AF65-F5344CB8AC3E}">
        <p14:creationId xmlns:p14="http://schemas.microsoft.com/office/powerpoint/2010/main" val="324102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0663"/>
            <a:ext cx="8153400" cy="832073"/>
          </a:xfrm>
        </p:spPr>
        <p:txBody>
          <a:bodyPr/>
          <a:lstStyle/>
          <a:p>
            <a:pPr marL="0" indent="0" algn="ctr">
              <a:buNone/>
            </a:pPr>
            <a:r>
              <a:rPr lang="fr-FR" dirty="0" smtClean="0"/>
              <a:t>Pilotage et concertation régionale</a:t>
            </a:r>
            <a:endParaRPr lang="fr-FR" dirty="0"/>
          </a:p>
        </p:txBody>
      </p:sp>
      <p:sp>
        <p:nvSpPr>
          <p:cNvPr id="3" name="Espace réservé du contenu 2"/>
          <p:cNvSpPr>
            <a:spLocks noGrp="1"/>
          </p:cNvSpPr>
          <p:nvPr>
            <p:ph idx="1"/>
          </p:nvPr>
        </p:nvSpPr>
        <p:spPr>
          <a:xfrm>
            <a:off x="107504" y="1412776"/>
            <a:ext cx="8928992" cy="4752528"/>
          </a:xfrm>
        </p:spPr>
        <p:txBody>
          <a:bodyPr/>
          <a:lstStyle/>
          <a:p>
            <a:r>
              <a:rPr lang="fr-FR" sz="1800" dirty="0" smtClean="0">
                <a:solidFill>
                  <a:srgbClr val="1A0195"/>
                </a:solidFill>
              </a:rPr>
              <a:t>Au sein de l’</a:t>
            </a:r>
            <a:r>
              <a:rPr lang="fr-FR" sz="1800" b="1" dirty="0" smtClean="0">
                <a:solidFill>
                  <a:srgbClr val="1A0195"/>
                </a:solidFill>
              </a:rPr>
              <a:t>ARS</a:t>
            </a:r>
            <a:r>
              <a:rPr lang="fr-FR" sz="1800" dirty="0" smtClean="0">
                <a:solidFill>
                  <a:srgbClr val="1A0195"/>
                </a:solidFill>
              </a:rPr>
              <a:t> pilotée </a:t>
            </a:r>
            <a:r>
              <a:rPr lang="fr-FR" sz="1800" dirty="0">
                <a:solidFill>
                  <a:srgbClr val="1A0195"/>
                </a:solidFill>
              </a:rPr>
              <a:t>par la </a:t>
            </a:r>
            <a:r>
              <a:rPr lang="fr-FR" sz="1800" dirty="0" smtClean="0">
                <a:solidFill>
                  <a:srgbClr val="1A0195"/>
                </a:solidFill>
              </a:rPr>
              <a:t>Direction de l’Offre Médico-Sociale , en lien avec les Délégations Départementales</a:t>
            </a:r>
            <a:endParaRPr lang="fr-FR" sz="1800" dirty="0">
              <a:solidFill>
                <a:srgbClr val="1A0195"/>
              </a:solidFill>
            </a:endParaRPr>
          </a:p>
          <a:p>
            <a:pPr marL="1330325" lvl="1" indent="0">
              <a:buNone/>
            </a:pPr>
            <a:r>
              <a:rPr lang="fr-FR" sz="1800" dirty="0">
                <a:solidFill>
                  <a:srgbClr val="1A0195"/>
                </a:solidFill>
                <a:ea typeface="+mn-ea"/>
                <a:cs typeface="+mn-cs"/>
              </a:rPr>
              <a:t>Avec un binôme </a:t>
            </a:r>
            <a:r>
              <a:rPr lang="fr-FR" sz="1800" dirty="0" smtClean="0">
                <a:solidFill>
                  <a:srgbClr val="1A0195"/>
                </a:solidFill>
                <a:ea typeface="+mn-ea"/>
                <a:cs typeface="+mn-cs"/>
              </a:rPr>
              <a:t>référent médico-administratif</a:t>
            </a:r>
          </a:p>
          <a:p>
            <a:pPr marL="1330325" lvl="1" indent="0">
              <a:buNone/>
            </a:pPr>
            <a:endParaRPr lang="fr-FR" sz="1800" dirty="0">
              <a:solidFill>
                <a:srgbClr val="1A0195"/>
              </a:solidFill>
              <a:ea typeface="+mn-ea"/>
              <a:cs typeface="+mn-cs"/>
            </a:endParaRPr>
          </a:p>
          <a:p>
            <a:pPr algn="just"/>
            <a:r>
              <a:rPr lang="fr-FR" sz="1800" dirty="0">
                <a:solidFill>
                  <a:srgbClr val="1A0195"/>
                </a:solidFill>
              </a:rPr>
              <a:t>U</a:t>
            </a:r>
            <a:r>
              <a:rPr lang="fr-FR" sz="1800" dirty="0" smtClean="0">
                <a:solidFill>
                  <a:srgbClr val="1A0195"/>
                </a:solidFill>
              </a:rPr>
              <a:t>ne </a:t>
            </a:r>
            <a:r>
              <a:rPr lang="fr-FR" sz="1800" dirty="0">
                <a:solidFill>
                  <a:srgbClr val="1A0195"/>
                </a:solidFill>
              </a:rPr>
              <a:t>instance spécifique : le </a:t>
            </a:r>
            <a:r>
              <a:rPr lang="fr-FR" sz="1800" b="1" dirty="0">
                <a:solidFill>
                  <a:srgbClr val="1A0195"/>
                </a:solidFill>
              </a:rPr>
              <a:t>comité technique régional autisme (</a:t>
            </a:r>
            <a:r>
              <a:rPr lang="fr-FR" sz="1800" b="1" dirty="0" smtClean="0">
                <a:solidFill>
                  <a:srgbClr val="1A0195"/>
                </a:solidFill>
              </a:rPr>
              <a:t>CTRA)</a:t>
            </a:r>
          </a:p>
          <a:p>
            <a:pPr marL="0" indent="0" algn="just">
              <a:buNone/>
            </a:pPr>
            <a:endParaRPr lang="fr-FR" sz="1800" dirty="0">
              <a:solidFill>
                <a:srgbClr val="1A0195"/>
              </a:solidFill>
            </a:endParaRPr>
          </a:p>
          <a:p>
            <a:pPr lvl="1" algn="just"/>
            <a:r>
              <a:rPr lang="fr-FR" sz="1800" dirty="0">
                <a:solidFill>
                  <a:srgbClr val="1A0195"/>
                </a:solidFill>
                <a:ea typeface="+mn-ea"/>
                <a:cs typeface="+mn-cs"/>
              </a:rPr>
              <a:t>Configuration nouvelle dès </a:t>
            </a:r>
            <a:r>
              <a:rPr lang="fr-FR" sz="1800" dirty="0" smtClean="0">
                <a:solidFill>
                  <a:srgbClr val="1A0195"/>
                </a:solidFill>
                <a:ea typeface="+mn-ea"/>
                <a:cs typeface="+mn-cs"/>
              </a:rPr>
              <a:t>2012</a:t>
            </a:r>
            <a:endParaRPr lang="fr-FR" sz="1800" dirty="0">
              <a:solidFill>
                <a:srgbClr val="1A0195"/>
              </a:solidFill>
              <a:ea typeface="+mn-ea"/>
              <a:cs typeface="+mn-cs"/>
            </a:endParaRPr>
          </a:p>
          <a:p>
            <a:pPr lvl="1" algn="just"/>
            <a:r>
              <a:rPr lang="fr-FR" sz="1800" dirty="0">
                <a:solidFill>
                  <a:srgbClr val="1A0195"/>
                </a:solidFill>
                <a:ea typeface="+mn-ea"/>
                <a:cs typeface="+mn-cs"/>
              </a:rPr>
              <a:t>E</a:t>
            </a:r>
            <a:r>
              <a:rPr lang="fr-FR" sz="1800" dirty="0" smtClean="0">
                <a:solidFill>
                  <a:srgbClr val="1A0195"/>
                </a:solidFill>
                <a:ea typeface="+mn-ea"/>
                <a:cs typeface="+mn-cs"/>
              </a:rPr>
              <a:t>nsemble </a:t>
            </a:r>
            <a:r>
              <a:rPr lang="fr-FR" sz="1800" dirty="0">
                <a:solidFill>
                  <a:srgbClr val="1A0195"/>
                </a:solidFill>
                <a:ea typeface="+mn-ea"/>
                <a:cs typeface="+mn-cs"/>
              </a:rPr>
              <a:t>des partenaires impliqués </a:t>
            </a:r>
            <a:endParaRPr lang="fr-FR" sz="1800" dirty="0" smtClean="0">
              <a:solidFill>
                <a:srgbClr val="1A0195"/>
              </a:solidFill>
              <a:ea typeface="+mn-ea"/>
              <a:cs typeface="+mn-cs"/>
            </a:endParaRPr>
          </a:p>
          <a:p>
            <a:pPr lvl="1" algn="just"/>
            <a:r>
              <a:rPr lang="fr-FR" sz="1800" dirty="0" smtClean="0">
                <a:solidFill>
                  <a:srgbClr val="1A0195"/>
                </a:solidFill>
                <a:ea typeface="+mn-ea"/>
                <a:cs typeface="+mn-cs"/>
              </a:rPr>
              <a:t>Groupes </a:t>
            </a:r>
            <a:r>
              <a:rPr lang="fr-FR" sz="1800" dirty="0">
                <a:solidFill>
                  <a:srgbClr val="1A0195"/>
                </a:solidFill>
                <a:ea typeface="+mn-ea"/>
                <a:cs typeface="+mn-cs"/>
              </a:rPr>
              <a:t>de travail, comités de </a:t>
            </a:r>
            <a:r>
              <a:rPr lang="fr-FR" sz="1800" dirty="0" smtClean="0">
                <a:solidFill>
                  <a:srgbClr val="1A0195"/>
                </a:solidFill>
                <a:ea typeface="+mn-ea"/>
                <a:cs typeface="+mn-cs"/>
              </a:rPr>
              <a:t>suivi</a:t>
            </a:r>
            <a:endParaRPr lang="fr-FR" sz="1800" dirty="0" smtClean="0"/>
          </a:p>
        </p:txBody>
      </p:sp>
    </p:spTree>
    <p:extLst>
      <p:ext uri="{BB962C8B-B14F-4D97-AF65-F5344CB8AC3E}">
        <p14:creationId xmlns:p14="http://schemas.microsoft.com/office/powerpoint/2010/main" val="17706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
            <a:ext cx="8153400" cy="980728"/>
          </a:xfrm>
        </p:spPr>
        <p:txBody>
          <a:bodyPr/>
          <a:lstStyle/>
          <a:p>
            <a:pPr marL="0" indent="0" algn="ctr">
              <a:buNone/>
            </a:pPr>
            <a:r>
              <a:rPr lang="fr-FR" dirty="0" smtClean="0"/>
              <a:t>Les mesures régionales</a:t>
            </a:r>
            <a:endParaRPr lang="fr-FR" dirty="0"/>
          </a:p>
        </p:txBody>
      </p:sp>
      <p:sp>
        <p:nvSpPr>
          <p:cNvPr id="3" name="Espace réservé du contenu 2"/>
          <p:cNvSpPr>
            <a:spLocks noGrp="1"/>
          </p:cNvSpPr>
          <p:nvPr>
            <p:ph idx="1"/>
          </p:nvPr>
        </p:nvSpPr>
        <p:spPr>
          <a:xfrm>
            <a:off x="899592" y="1268760"/>
            <a:ext cx="7558608" cy="4824536"/>
          </a:xfrm>
        </p:spPr>
        <p:txBody>
          <a:bodyPr/>
          <a:lstStyle/>
          <a:p>
            <a:pPr>
              <a:buFont typeface="Wingdings" panose="05000000000000000000" pitchFamily="2" charset="2"/>
              <a:buChar char="ü"/>
            </a:pPr>
            <a:r>
              <a:rPr lang="fr-FR" sz="1600" dirty="0">
                <a:solidFill>
                  <a:srgbClr val="1A0195"/>
                </a:solidFill>
              </a:rPr>
              <a:t>Les crédits pour la région PACA :</a:t>
            </a:r>
            <a:r>
              <a:rPr lang="fr-FR" sz="2000" b="1" dirty="0">
                <a:solidFill>
                  <a:srgbClr val="1A0195"/>
                </a:solidFill>
                <a:effectLst>
                  <a:outerShdw blurRad="38100" dist="38100" dir="2700000" algn="tl">
                    <a:srgbClr val="000000">
                      <a:alpha val="43137"/>
                    </a:srgbClr>
                  </a:outerShdw>
                </a:effectLst>
              </a:rPr>
              <a:t>11 975 598 </a:t>
            </a:r>
            <a:r>
              <a:rPr lang="fr-FR" sz="2000" b="1" dirty="0" smtClean="0">
                <a:solidFill>
                  <a:srgbClr val="1A0195"/>
                </a:solidFill>
                <a:effectLst>
                  <a:outerShdw blurRad="38100" dist="38100" dir="2700000" algn="tl">
                    <a:srgbClr val="000000">
                      <a:alpha val="43137"/>
                    </a:srgbClr>
                  </a:outerShdw>
                </a:effectLst>
              </a:rPr>
              <a:t>€</a:t>
            </a:r>
          </a:p>
          <a:p>
            <a:pPr marL="0" indent="0">
              <a:buNone/>
            </a:pPr>
            <a:endParaRPr lang="fr-FR" sz="1600" dirty="0">
              <a:solidFill>
                <a:srgbClr val="1A0195"/>
              </a:solidFill>
            </a:endParaRPr>
          </a:p>
          <a:p>
            <a:pPr>
              <a:buFont typeface="Wingdings" panose="05000000000000000000" pitchFamily="2" charset="2"/>
              <a:buChar char="ü"/>
            </a:pPr>
            <a:r>
              <a:rPr lang="fr-FR" sz="1600" b="1" dirty="0">
                <a:solidFill>
                  <a:srgbClr val="1A0195"/>
                </a:solidFill>
              </a:rPr>
              <a:t>C</a:t>
            </a:r>
            <a:r>
              <a:rPr lang="fr-FR" sz="1600" b="1" dirty="0" smtClean="0">
                <a:solidFill>
                  <a:srgbClr val="1A0195"/>
                </a:solidFill>
              </a:rPr>
              <a:t>réation et renforcement de places en cours : </a:t>
            </a:r>
          </a:p>
          <a:p>
            <a:pPr>
              <a:buFont typeface="Wingdings" panose="05000000000000000000" pitchFamily="2" charset="2"/>
              <a:buChar char="ü"/>
            </a:pPr>
            <a:endParaRPr lang="fr-FR" sz="1600" dirty="0">
              <a:solidFill>
                <a:srgbClr val="1A0195"/>
              </a:solidFill>
            </a:endParaRPr>
          </a:p>
          <a:p>
            <a:pPr marL="0" indent="0">
              <a:buNone/>
            </a:pPr>
            <a:r>
              <a:rPr lang="fr-FR" sz="1600" dirty="0">
                <a:solidFill>
                  <a:srgbClr val="1A0195"/>
                </a:solidFill>
              </a:rPr>
              <a:t>	- 52 places de </a:t>
            </a:r>
            <a:r>
              <a:rPr lang="fr-FR" sz="1600" b="1" dirty="0">
                <a:solidFill>
                  <a:srgbClr val="1A0195"/>
                </a:solidFill>
              </a:rPr>
              <a:t>SESSAD</a:t>
            </a:r>
            <a:r>
              <a:rPr lang="fr-FR" sz="1600" dirty="0">
                <a:solidFill>
                  <a:srgbClr val="1A0195"/>
                </a:solidFill>
              </a:rPr>
              <a:t> </a:t>
            </a:r>
          </a:p>
          <a:p>
            <a:pPr marL="0" indent="0">
              <a:buNone/>
            </a:pPr>
            <a:r>
              <a:rPr lang="fr-FR" sz="1600" dirty="0">
                <a:solidFill>
                  <a:srgbClr val="1A0195"/>
                </a:solidFill>
              </a:rPr>
              <a:t>	- 41 places de </a:t>
            </a:r>
            <a:r>
              <a:rPr lang="fr-FR" sz="1600" b="1" dirty="0">
                <a:solidFill>
                  <a:srgbClr val="1A0195"/>
                </a:solidFill>
              </a:rPr>
              <a:t>MAS</a:t>
            </a:r>
            <a:r>
              <a:rPr lang="fr-FR" sz="1600" dirty="0">
                <a:solidFill>
                  <a:srgbClr val="1A0195"/>
                </a:solidFill>
              </a:rPr>
              <a:t> </a:t>
            </a:r>
          </a:p>
          <a:p>
            <a:pPr marL="0" indent="0">
              <a:buNone/>
            </a:pPr>
            <a:r>
              <a:rPr lang="fr-FR" sz="1600" dirty="0">
                <a:solidFill>
                  <a:srgbClr val="1A0195"/>
                </a:solidFill>
              </a:rPr>
              <a:t>	- 18 places de </a:t>
            </a:r>
            <a:r>
              <a:rPr lang="fr-FR" sz="1600" b="1" dirty="0">
                <a:solidFill>
                  <a:srgbClr val="1A0195"/>
                </a:solidFill>
              </a:rPr>
              <a:t>FAM</a:t>
            </a:r>
            <a:r>
              <a:rPr lang="fr-FR" sz="1600" dirty="0">
                <a:solidFill>
                  <a:srgbClr val="1A0195"/>
                </a:solidFill>
              </a:rPr>
              <a:t> </a:t>
            </a:r>
          </a:p>
          <a:p>
            <a:pPr marL="0" indent="0">
              <a:buNone/>
            </a:pPr>
            <a:r>
              <a:rPr lang="fr-FR" sz="1600" dirty="0">
                <a:solidFill>
                  <a:srgbClr val="1A0195"/>
                </a:solidFill>
              </a:rPr>
              <a:t>	- 20 places d’</a:t>
            </a:r>
            <a:r>
              <a:rPr lang="fr-FR" sz="1600" b="1" dirty="0">
                <a:solidFill>
                  <a:srgbClr val="1A0195"/>
                </a:solidFill>
              </a:rPr>
              <a:t>accueil </a:t>
            </a:r>
            <a:r>
              <a:rPr lang="fr-FR" sz="1600" b="1" dirty="0" smtClean="0">
                <a:solidFill>
                  <a:srgbClr val="1A0195"/>
                </a:solidFill>
              </a:rPr>
              <a:t>temporaire </a:t>
            </a:r>
            <a:r>
              <a:rPr lang="fr-FR" sz="1600" dirty="0" smtClean="0">
                <a:solidFill>
                  <a:srgbClr val="1A0195"/>
                </a:solidFill>
              </a:rPr>
              <a:t>(dont </a:t>
            </a:r>
            <a:r>
              <a:rPr lang="fr-FR" sz="1600" dirty="0">
                <a:solidFill>
                  <a:srgbClr val="1A0195"/>
                </a:solidFill>
              </a:rPr>
              <a:t>5 adultes) </a:t>
            </a:r>
            <a:endParaRPr lang="fr-FR" sz="1600" dirty="0" smtClean="0">
              <a:solidFill>
                <a:srgbClr val="1A0195"/>
              </a:solidFill>
            </a:endParaRPr>
          </a:p>
          <a:p>
            <a:pPr marL="0" indent="0">
              <a:buNone/>
            </a:pPr>
            <a:endParaRPr lang="fr-FR" sz="1600" dirty="0">
              <a:solidFill>
                <a:srgbClr val="1A0195"/>
              </a:solidFill>
            </a:endParaRPr>
          </a:p>
          <a:p>
            <a:pPr marL="0" indent="0">
              <a:buNone/>
            </a:pPr>
            <a:r>
              <a:rPr lang="fr-FR" sz="1600" dirty="0">
                <a:solidFill>
                  <a:srgbClr val="1A0195"/>
                </a:solidFill>
              </a:rPr>
              <a:t>	- 1 109 865€ au titre du renforcement </a:t>
            </a:r>
            <a:r>
              <a:rPr lang="fr-FR" sz="1600" b="1" dirty="0" smtClean="0">
                <a:solidFill>
                  <a:srgbClr val="1A0195"/>
                </a:solidFill>
              </a:rPr>
              <a:t>CAMSP/CMPP</a:t>
            </a:r>
            <a:endParaRPr lang="fr-FR" sz="1600" dirty="0">
              <a:solidFill>
                <a:srgbClr val="1A0195"/>
              </a:solidFill>
            </a:endParaRPr>
          </a:p>
          <a:p>
            <a:pPr marL="0" indent="0">
              <a:buNone/>
            </a:pPr>
            <a:r>
              <a:rPr lang="fr-FR" sz="1600" dirty="0">
                <a:solidFill>
                  <a:srgbClr val="1A0195"/>
                </a:solidFill>
              </a:rPr>
              <a:t>	- 1 131 149€ au titre du renforcement des </a:t>
            </a:r>
            <a:r>
              <a:rPr lang="fr-FR" sz="1600" b="1" dirty="0">
                <a:solidFill>
                  <a:srgbClr val="1A0195"/>
                </a:solidFill>
              </a:rPr>
              <a:t>ESMS </a:t>
            </a:r>
            <a:r>
              <a:rPr lang="fr-FR" sz="1600" b="1" dirty="0" smtClean="0">
                <a:solidFill>
                  <a:srgbClr val="1A0195"/>
                </a:solidFill>
              </a:rPr>
              <a:t>enfants</a:t>
            </a:r>
            <a:endParaRPr lang="fr-FR" sz="1600" b="1" dirty="0">
              <a:solidFill>
                <a:srgbClr val="1A0195"/>
              </a:solidFill>
            </a:endParaRPr>
          </a:p>
          <a:p>
            <a:pPr marL="0" indent="0">
              <a:buNone/>
            </a:pPr>
            <a:r>
              <a:rPr lang="fr-FR" sz="1600" dirty="0">
                <a:solidFill>
                  <a:srgbClr val="1A0195"/>
                </a:solidFill>
              </a:rPr>
              <a:t>	- 1 356 268€ au titre du renforcement des </a:t>
            </a:r>
            <a:r>
              <a:rPr lang="fr-FR" sz="1600" b="1" dirty="0">
                <a:solidFill>
                  <a:srgbClr val="1A0195"/>
                </a:solidFill>
              </a:rPr>
              <a:t>ESMS </a:t>
            </a:r>
            <a:r>
              <a:rPr lang="fr-FR" sz="1600" b="1" dirty="0" smtClean="0">
                <a:solidFill>
                  <a:srgbClr val="1A0195"/>
                </a:solidFill>
              </a:rPr>
              <a:t>adultes</a:t>
            </a:r>
          </a:p>
          <a:p>
            <a:pPr marL="0" indent="0">
              <a:buNone/>
            </a:pPr>
            <a:r>
              <a:rPr lang="fr-FR" sz="1600" dirty="0">
                <a:solidFill>
                  <a:srgbClr val="1A0195"/>
                </a:solidFill>
                <a:ea typeface="+mn-ea"/>
                <a:cs typeface="+mn-cs"/>
              </a:rPr>
              <a:t>	</a:t>
            </a:r>
            <a:r>
              <a:rPr lang="fr-FR" sz="1600" dirty="0" smtClean="0">
                <a:solidFill>
                  <a:srgbClr val="1A0195"/>
                </a:solidFill>
                <a:ea typeface="+mn-ea"/>
                <a:cs typeface="+mn-cs"/>
              </a:rPr>
              <a:t>- 1 680 000 € </a:t>
            </a:r>
            <a:r>
              <a:rPr lang="fr-FR" sz="1600" dirty="0">
                <a:solidFill>
                  <a:srgbClr val="1A0195"/>
                </a:solidFill>
              </a:rPr>
              <a:t> </a:t>
            </a:r>
            <a:r>
              <a:rPr lang="fr-FR" sz="1600" dirty="0" smtClean="0">
                <a:solidFill>
                  <a:srgbClr val="1A0195"/>
                </a:solidFill>
                <a:ea typeface="+mn-ea"/>
                <a:cs typeface="+mn-cs"/>
              </a:rPr>
              <a:t>financement de 6 unités d’enseignement en maternelle (</a:t>
            </a:r>
            <a:endParaRPr lang="fr-FR" sz="1600" dirty="0"/>
          </a:p>
        </p:txBody>
      </p:sp>
    </p:spTree>
    <p:extLst>
      <p:ext uri="{BB962C8B-B14F-4D97-AF65-F5344CB8AC3E}">
        <p14:creationId xmlns:p14="http://schemas.microsoft.com/office/powerpoint/2010/main" val="232106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20663"/>
            <a:ext cx="7414592" cy="1143000"/>
          </a:xfrm>
        </p:spPr>
        <p:txBody>
          <a:bodyPr/>
          <a:lstStyle/>
          <a:p>
            <a:pPr marL="0" indent="0" algn="ctr">
              <a:buNone/>
            </a:pPr>
            <a:r>
              <a:rPr lang="fr-FR" dirty="0" smtClean="0"/>
              <a:t>Des axes fixant des orientations régionales 2014-2017…</a:t>
            </a:r>
            <a:endParaRPr lang="fr-FR" dirty="0"/>
          </a:p>
        </p:txBody>
      </p:sp>
      <p:sp>
        <p:nvSpPr>
          <p:cNvPr id="3" name="Espace réservé du contenu 2"/>
          <p:cNvSpPr>
            <a:spLocks noGrp="1"/>
          </p:cNvSpPr>
          <p:nvPr>
            <p:ph idx="1"/>
          </p:nvPr>
        </p:nvSpPr>
        <p:spPr>
          <a:xfrm>
            <a:off x="755576" y="1547813"/>
            <a:ext cx="7848872" cy="4114800"/>
          </a:xfrm>
        </p:spPr>
        <p:txBody>
          <a:bodyPr/>
          <a:lstStyle/>
          <a:p>
            <a:endParaRPr lang="fr-FR" b="1" dirty="0" smtClean="0"/>
          </a:p>
          <a:p>
            <a:r>
              <a:rPr lang="fr-FR" sz="1800" dirty="0">
                <a:solidFill>
                  <a:srgbClr val="1A0195"/>
                </a:solidFill>
              </a:rPr>
              <a:t>Développer le diagnostic et l’évaluation en lien avec le centre ressource autisme</a:t>
            </a:r>
          </a:p>
          <a:p>
            <a:pPr marL="0" indent="0">
              <a:buNone/>
            </a:pPr>
            <a:endParaRPr lang="fr-FR" sz="1800" dirty="0">
              <a:solidFill>
                <a:srgbClr val="1A0195"/>
              </a:solidFill>
            </a:endParaRPr>
          </a:p>
          <a:p>
            <a:r>
              <a:rPr lang="fr-FR" sz="1800" dirty="0" smtClean="0">
                <a:solidFill>
                  <a:srgbClr val="1A0195"/>
                </a:solidFill>
              </a:rPr>
              <a:t>Construire </a:t>
            </a:r>
            <a:r>
              <a:rPr lang="fr-FR" sz="1800" dirty="0">
                <a:solidFill>
                  <a:srgbClr val="1A0195"/>
                </a:solidFill>
              </a:rPr>
              <a:t>un parcours individualisé et un accompagnement </a:t>
            </a:r>
            <a:r>
              <a:rPr lang="fr-FR" sz="1800" dirty="0" smtClean="0">
                <a:solidFill>
                  <a:srgbClr val="1A0195"/>
                </a:solidFill>
              </a:rPr>
              <a:t>coordonné</a:t>
            </a:r>
          </a:p>
          <a:p>
            <a:pPr marL="0" indent="0">
              <a:buNone/>
            </a:pPr>
            <a:endParaRPr lang="fr-FR" sz="1800" dirty="0" smtClean="0">
              <a:solidFill>
                <a:srgbClr val="1A0195"/>
              </a:solidFill>
            </a:endParaRPr>
          </a:p>
          <a:p>
            <a:r>
              <a:rPr lang="fr-FR" sz="1800" dirty="0" smtClean="0">
                <a:solidFill>
                  <a:srgbClr val="1A0195"/>
                </a:solidFill>
              </a:rPr>
              <a:t>Structurer </a:t>
            </a:r>
            <a:r>
              <a:rPr lang="fr-FR" sz="1800" dirty="0">
                <a:solidFill>
                  <a:srgbClr val="1A0195"/>
                </a:solidFill>
              </a:rPr>
              <a:t>l’offre et accompagner les démarches d’amélioration de la performance dans les établissements et services médico-sociaux</a:t>
            </a:r>
          </a:p>
          <a:p>
            <a:pPr marL="0" indent="0">
              <a:buNone/>
            </a:pPr>
            <a:endParaRPr lang="fr-FR" sz="1800" dirty="0">
              <a:solidFill>
                <a:srgbClr val="1A0195"/>
              </a:solidFill>
            </a:endParaRPr>
          </a:p>
          <a:p>
            <a:r>
              <a:rPr lang="fr-FR" sz="1800" dirty="0">
                <a:solidFill>
                  <a:srgbClr val="1A0195"/>
                </a:solidFill>
              </a:rPr>
              <a:t>Promouvoir une politique d’accompagnement des professionnels et des aidants</a:t>
            </a:r>
          </a:p>
          <a:p>
            <a:endParaRPr lang="fr-FR" dirty="0"/>
          </a:p>
        </p:txBody>
      </p:sp>
    </p:spTree>
    <p:extLst>
      <p:ext uri="{BB962C8B-B14F-4D97-AF65-F5344CB8AC3E}">
        <p14:creationId xmlns:p14="http://schemas.microsoft.com/office/powerpoint/2010/main" val="410388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 … Au travers de deux enjeux principaux</a:t>
            </a:r>
            <a:endParaRPr lang="fr-FR" dirty="0"/>
          </a:p>
        </p:txBody>
      </p:sp>
      <p:sp>
        <p:nvSpPr>
          <p:cNvPr id="3" name="Espace réservé du contenu 2"/>
          <p:cNvSpPr>
            <a:spLocks noGrp="1"/>
          </p:cNvSpPr>
          <p:nvPr>
            <p:ph idx="1"/>
          </p:nvPr>
        </p:nvSpPr>
        <p:spPr/>
        <p:txBody>
          <a:bodyPr/>
          <a:lstStyle/>
          <a:p>
            <a:pPr lvl="0" algn="just"/>
            <a:r>
              <a:rPr lang="fr-FR" sz="1800" dirty="0">
                <a:solidFill>
                  <a:srgbClr val="1A0195"/>
                </a:solidFill>
              </a:rPr>
              <a:t>Accompagner la diffusion des recommandations de bonnes pratiques de la Haute Autorité de santé (HAS) et de l’agence nationale de l'évaluation et de la qualité des établissements et services sociaux et médico-sociaux (ANESM) auprès des professionnels et des établissements et services </a:t>
            </a:r>
          </a:p>
          <a:p>
            <a:pPr algn="just"/>
            <a:endParaRPr lang="fr-FR" sz="1800" dirty="0">
              <a:solidFill>
                <a:srgbClr val="1A0195"/>
              </a:solidFill>
            </a:endParaRPr>
          </a:p>
          <a:p>
            <a:pPr lvl="0" algn="just"/>
            <a:r>
              <a:rPr lang="fr-FR" sz="1800" dirty="0">
                <a:solidFill>
                  <a:srgbClr val="1A0195"/>
                </a:solidFill>
              </a:rPr>
              <a:t>Construire un parcours individualisé et un accompagnement de vie et de soins coordonnés tout au long de la </a:t>
            </a:r>
            <a:r>
              <a:rPr lang="fr-FR" sz="1800" dirty="0" smtClean="0">
                <a:solidFill>
                  <a:srgbClr val="1A0195"/>
                </a:solidFill>
              </a:rPr>
              <a:t>vie</a:t>
            </a:r>
            <a:endParaRPr lang="fr-FR" sz="1800" dirty="0">
              <a:solidFill>
                <a:srgbClr val="1A0195"/>
              </a:solidFill>
            </a:endParaRPr>
          </a:p>
          <a:p>
            <a:endParaRPr lang="fr-FR" dirty="0"/>
          </a:p>
        </p:txBody>
      </p:sp>
    </p:spTree>
    <p:extLst>
      <p:ext uri="{BB962C8B-B14F-4D97-AF65-F5344CB8AC3E}">
        <p14:creationId xmlns:p14="http://schemas.microsoft.com/office/powerpoint/2010/main" val="51011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
            </a:r>
            <a:br>
              <a:rPr lang="fr-FR" dirty="0" smtClean="0"/>
            </a:br>
            <a:r>
              <a:rPr lang="fr-FR" dirty="0" smtClean="0"/>
              <a:t>Développer </a:t>
            </a:r>
            <a:r>
              <a:rPr lang="fr-FR" dirty="0"/>
              <a:t>le diagnostic et l’évaluation en lien avec le centre ressource autisme</a:t>
            </a:r>
            <a:br>
              <a:rPr lang="fr-FR" dirty="0"/>
            </a:br>
            <a:endParaRPr lang="fr-FR" dirty="0"/>
          </a:p>
        </p:txBody>
      </p:sp>
      <p:sp>
        <p:nvSpPr>
          <p:cNvPr id="3" name="Espace réservé du contenu 2"/>
          <p:cNvSpPr>
            <a:spLocks noGrp="1"/>
          </p:cNvSpPr>
          <p:nvPr>
            <p:ph idx="1"/>
          </p:nvPr>
        </p:nvSpPr>
        <p:spPr>
          <a:xfrm>
            <a:off x="0" y="1547813"/>
            <a:ext cx="9144000" cy="4114800"/>
          </a:xfrm>
        </p:spPr>
        <p:txBody>
          <a:bodyPr/>
          <a:lstStyle/>
          <a:p>
            <a:pPr marL="0" lvl="0" indent="0">
              <a:buNone/>
            </a:pPr>
            <a:r>
              <a:rPr lang="fr-FR" sz="2000" b="1" dirty="0">
                <a:solidFill>
                  <a:srgbClr val="1A0195"/>
                </a:solidFill>
              </a:rPr>
              <a:t>D</a:t>
            </a:r>
            <a:r>
              <a:rPr lang="fr-FR" sz="2000" b="1" dirty="0" smtClean="0">
                <a:solidFill>
                  <a:srgbClr val="1A0195"/>
                </a:solidFill>
              </a:rPr>
              <a:t>éploiement du triptyque </a:t>
            </a:r>
            <a:r>
              <a:rPr lang="fr-FR" sz="2000" b="1" dirty="0">
                <a:solidFill>
                  <a:srgbClr val="1A0195"/>
                </a:solidFill>
              </a:rPr>
              <a:t>dépistage- diagnostic- </a:t>
            </a:r>
            <a:r>
              <a:rPr lang="fr-FR" sz="2000" b="1" dirty="0" smtClean="0">
                <a:solidFill>
                  <a:srgbClr val="1A0195"/>
                </a:solidFill>
              </a:rPr>
              <a:t>interventions précoces </a:t>
            </a:r>
          </a:p>
          <a:p>
            <a:pPr lvl="0"/>
            <a:endParaRPr lang="fr-FR" sz="1800" dirty="0">
              <a:solidFill>
                <a:srgbClr val="1A0195"/>
              </a:solidFill>
            </a:endParaRPr>
          </a:p>
          <a:p>
            <a:pPr marL="0" lvl="0" indent="0">
              <a:buNone/>
            </a:pPr>
            <a:r>
              <a:rPr lang="fr-FR" sz="1800" dirty="0" smtClean="0">
                <a:solidFill>
                  <a:srgbClr val="002395"/>
                </a:solidFill>
              </a:rPr>
              <a:t>	Une </a:t>
            </a:r>
            <a:r>
              <a:rPr lang="fr-FR" sz="1800" dirty="0">
                <a:solidFill>
                  <a:srgbClr val="002395"/>
                </a:solidFill>
              </a:rPr>
              <a:t>organisation effective du maillage territorial en vue de :</a:t>
            </a:r>
          </a:p>
          <a:p>
            <a:pPr>
              <a:buNone/>
            </a:pPr>
            <a:endParaRPr lang="fr-FR" sz="1800" dirty="0">
              <a:solidFill>
                <a:srgbClr val="002395"/>
              </a:solidFill>
            </a:endParaRPr>
          </a:p>
          <a:p>
            <a:pPr lvl="1">
              <a:buFont typeface="Wingdings" pitchFamily="2" charset="2"/>
              <a:buChar char="Ø"/>
            </a:pPr>
            <a:r>
              <a:rPr lang="fr-FR" sz="1800" dirty="0">
                <a:solidFill>
                  <a:srgbClr val="002395"/>
                </a:solidFill>
              </a:rPr>
              <a:t> Repérer les enfants dès le plus jeune âge susceptibles d’être pris en </a:t>
            </a:r>
            <a:r>
              <a:rPr lang="fr-FR" sz="1800" dirty="0" smtClean="0">
                <a:solidFill>
                  <a:srgbClr val="002395"/>
                </a:solidFill>
              </a:rPr>
              <a:t>charge </a:t>
            </a:r>
            <a:endParaRPr lang="fr-FR" sz="1800" dirty="0">
              <a:solidFill>
                <a:srgbClr val="002395"/>
              </a:solidFill>
            </a:endParaRPr>
          </a:p>
          <a:p>
            <a:pPr lvl="1">
              <a:buNone/>
            </a:pPr>
            <a:endParaRPr lang="fr-FR" sz="1800" dirty="0">
              <a:solidFill>
                <a:srgbClr val="002395"/>
              </a:solidFill>
            </a:endParaRPr>
          </a:p>
          <a:p>
            <a:pPr lvl="1">
              <a:buFont typeface="Wingdings" pitchFamily="2" charset="2"/>
              <a:buChar char="Ø"/>
            </a:pPr>
            <a:r>
              <a:rPr lang="fr-FR" sz="1800" dirty="0">
                <a:solidFill>
                  <a:srgbClr val="002395"/>
                </a:solidFill>
              </a:rPr>
              <a:t>Accélérer le </a:t>
            </a:r>
            <a:r>
              <a:rPr lang="fr-FR" sz="1800" dirty="0" smtClean="0">
                <a:solidFill>
                  <a:srgbClr val="002395"/>
                </a:solidFill>
              </a:rPr>
              <a:t>diagnostic</a:t>
            </a:r>
            <a:endParaRPr lang="fr-FR" sz="1800" dirty="0">
              <a:solidFill>
                <a:srgbClr val="002395"/>
              </a:solidFill>
            </a:endParaRPr>
          </a:p>
          <a:p>
            <a:pPr lvl="1">
              <a:buNone/>
            </a:pPr>
            <a:endParaRPr lang="fr-FR" sz="1800" dirty="0">
              <a:solidFill>
                <a:srgbClr val="002395"/>
              </a:solidFill>
            </a:endParaRPr>
          </a:p>
          <a:p>
            <a:pPr lvl="1">
              <a:buFont typeface="Wingdings" pitchFamily="2" charset="2"/>
              <a:buChar char="Ø"/>
            </a:pPr>
            <a:r>
              <a:rPr lang="fr-FR" sz="1800" dirty="0">
                <a:solidFill>
                  <a:srgbClr val="002395"/>
                </a:solidFill>
              </a:rPr>
              <a:t> Mettre en œuvre un accompagnement adapté à leurs besoins ainsi qu’à ceux de leur </a:t>
            </a:r>
            <a:r>
              <a:rPr lang="fr-FR" sz="1800" dirty="0" smtClean="0">
                <a:solidFill>
                  <a:srgbClr val="002395"/>
                </a:solidFill>
              </a:rPr>
              <a:t>famille</a:t>
            </a:r>
            <a:endParaRPr lang="fr-FR" sz="1800" dirty="0"/>
          </a:p>
          <a:p>
            <a:pPr marL="0" lvl="0" indent="0">
              <a:buNone/>
            </a:pPr>
            <a:endParaRPr lang="fr-FR" sz="1800" dirty="0">
              <a:solidFill>
                <a:srgbClr val="1A0195"/>
              </a:solidFill>
            </a:endParaRPr>
          </a:p>
        </p:txBody>
      </p:sp>
      <p:sp>
        <p:nvSpPr>
          <p:cNvPr id="4" name="Flèche droite 3"/>
          <p:cNvSpPr/>
          <p:nvPr/>
        </p:nvSpPr>
        <p:spPr bwMode="auto">
          <a:xfrm>
            <a:off x="107504" y="2155540"/>
            <a:ext cx="720081" cy="504056"/>
          </a:xfrm>
          <a:prstGeom prst="rightArrow">
            <a:avLst/>
          </a:prstGeom>
          <a:solidFill>
            <a:schemeClr val="accent6">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2574912911"/>
      </p:ext>
    </p:extLst>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1514</Words>
  <Application>Microsoft Office PowerPoint</Application>
  <PresentationFormat>Affichage à l'écran (4:3)</PresentationFormat>
  <Paragraphs>351</Paragraphs>
  <Slides>26</Slides>
  <Notes>20</Notes>
  <HiddenSlides>1</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29" baseType="lpstr">
      <vt:lpstr>Modèle par défaut</vt:lpstr>
      <vt:lpstr>1_Modèle par défaut</vt:lpstr>
      <vt:lpstr>Feuille de calcul</vt:lpstr>
      <vt:lpstr>Du diagnostic précoce de l’enfant à l’accompagnement tout au long de la vie   Enjeux de construction d’un parcours individualisé et coordonné pour les personnes avec autisme et autres TED     Dr Elisabeth LAFONT, Marion MONIER-BERTRAND Direction de l’offre médico-sociale</vt:lpstr>
      <vt:lpstr>l’autisme et autres TED </vt:lpstr>
      <vt:lpstr>Le troisième plan autisme 2013-2017</vt:lpstr>
      <vt:lpstr>Une politique régionale volontariste</vt:lpstr>
      <vt:lpstr>Pilotage et concertation régionale</vt:lpstr>
      <vt:lpstr>Les mesures régionales</vt:lpstr>
      <vt:lpstr>Des axes fixant des orientations régionales 2014-2017…</vt:lpstr>
      <vt:lpstr> … Au travers de deux enjeux principaux</vt:lpstr>
      <vt:lpstr> Développer le diagnostic et l’évaluation en lien avec le centre ressource autisme </vt:lpstr>
      <vt:lpstr> Déploiement du triptyque pour les plus jeunes </vt:lpstr>
      <vt:lpstr> Déploiement du triptyque pour les plus jeunes (2) </vt:lpstr>
      <vt:lpstr>Développer le diagnostic et l’évaluation pour les adultes </vt:lpstr>
      <vt:lpstr> Intervention précoce et scolarisation </vt:lpstr>
      <vt:lpstr> Intervention précoce et scolarisation (2) </vt:lpstr>
      <vt:lpstr>Améliorer le parcours et la qualité de vie des adultes  prévenir les situations de rupture</vt:lpstr>
      <vt:lpstr>Objectifs dans les ESMS</vt:lpstr>
      <vt:lpstr>Les actions</vt:lpstr>
      <vt:lpstr>Présentation PowerPoint</vt:lpstr>
      <vt:lpstr>Présentation PowerPoint</vt:lpstr>
      <vt:lpstr>Les actions (2)</vt:lpstr>
      <vt:lpstr> L’outil d’appui à l’évolution de l’offre </vt:lpstr>
      <vt:lpstr>Le plan d’amélioration de la qualité</vt:lpstr>
      <vt:lpstr>Promouvoir une politique d’accompagnement                     des professionnels et des aidants</vt:lpstr>
      <vt:lpstr>Promouvoir une politique d’accompagnement                   des professionnels et des aidants</vt:lpstr>
      <vt:lpstr>La formation des aidants développées par le CRA PACA </vt:lpstr>
      <vt:lpstr>Conclusion</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diagnostic précoce de l’enfant à l’accompagnement tout au long de la vie :  Les enjeux de la construction d’un parcours individualisé et coordonné pour les personnes avec autisme et autres troubles envahissants du développement ( TED)</dc:title>
  <dc:creator>*</dc:creator>
  <cp:lastModifiedBy>*</cp:lastModifiedBy>
  <cp:revision>93</cp:revision>
  <dcterms:created xsi:type="dcterms:W3CDTF">2016-09-06T09:26:32Z</dcterms:created>
  <dcterms:modified xsi:type="dcterms:W3CDTF">2016-10-20T09:10:19Z</dcterms:modified>
</cp:coreProperties>
</file>