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8" r:id="rId2"/>
    <p:sldId id="257" r:id="rId3"/>
    <p:sldId id="259" r:id="rId4"/>
    <p:sldId id="274" r:id="rId5"/>
    <p:sldId id="260" r:id="rId6"/>
    <p:sldId id="261" r:id="rId7"/>
    <p:sldId id="275" r:id="rId8"/>
    <p:sldId id="262" r:id="rId9"/>
    <p:sldId id="276" r:id="rId10"/>
    <p:sldId id="263" r:id="rId11"/>
    <p:sldId id="283" r:id="rId12"/>
    <p:sldId id="264" r:id="rId13"/>
    <p:sldId id="277" r:id="rId14"/>
    <p:sldId id="284" r:id="rId15"/>
    <p:sldId id="282" r:id="rId16"/>
    <p:sldId id="288" r:id="rId17"/>
    <p:sldId id="289" r:id="rId1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392"/>
    <a:srgbClr val="275B7B"/>
    <a:srgbClr val="3378A3"/>
    <a:srgbClr val="338BA3"/>
    <a:srgbClr val="85CA3A"/>
    <a:srgbClr val="000000"/>
    <a:srgbClr val="399AB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5857BF-7D11-422D-BF0A-E74FCB3FE432}" type="datetimeFigureOut">
              <a:rPr lang="fr-FR" smtClean="0"/>
              <a:pPr/>
              <a:t>13/05/2016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49735F-0E51-4348-89C0-07E1AD53F73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532020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3883852" y="8684899"/>
            <a:ext cx="2972547" cy="457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196" tIns="46098" rIns="92196" bIns="46098" anchor="b"/>
          <a:lstStyle>
            <a:lvl1pPr defTabSz="9223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C536041D-1638-400D-A2E5-0566FE9706CE}" type="slidenum">
              <a:rPr lang="fr-FR" altLang="fr-FR" sz="1200"/>
              <a:pPr algn="r" eaLnBrk="1" hangingPunct="1"/>
              <a:t>1</a:t>
            </a:fld>
            <a:endParaRPr lang="fr-FR" altLang="fr-FR" sz="1200" dirty="0"/>
          </a:p>
        </p:txBody>
      </p:sp>
      <p:sp>
        <p:nvSpPr>
          <p:cNvPr id="19459" name="Rectangle 7"/>
          <p:cNvSpPr txBox="1">
            <a:spLocks noGrp="1" noChangeArrowheads="1"/>
          </p:cNvSpPr>
          <p:nvPr/>
        </p:nvSpPr>
        <p:spPr bwMode="auto">
          <a:xfrm>
            <a:off x="3883852" y="8684899"/>
            <a:ext cx="2972547" cy="457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196" tIns="46098" rIns="92196" bIns="46098" anchor="b"/>
          <a:lstStyle>
            <a:lvl1pPr defTabSz="9223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8A9E9CA3-C8B7-4F5B-842F-9C15CC9A7F72}" type="slidenum">
              <a:rPr lang="fr-FR" altLang="fr-FR" sz="1200"/>
              <a:pPr algn="r" eaLnBrk="1" hangingPunct="1"/>
              <a:t>1</a:t>
            </a:fld>
            <a:endParaRPr lang="fr-FR" altLang="fr-FR" sz="1200" dirty="0"/>
          </a:p>
        </p:txBody>
      </p:sp>
      <p:sp>
        <p:nvSpPr>
          <p:cNvPr id="1946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49735F-0E51-4348-89C0-07E1AD53F73D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49735F-0E51-4348-89C0-07E1AD53F73D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49735F-0E51-4348-89C0-07E1AD53F73D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49735F-0E51-4348-89C0-07E1AD53F73D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49735F-0E51-4348-89C0-07E1AD53F73D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49735F-0E51-4348-89C0-07E1AD53F73D}" type="slidenum">
              <a:rPr lang="fr-FR" smtClean="0"/>
              <a:pPr/>
              <a:t>10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49735F-0E51-4348-89C0-07E1AD53F73D}" type="slidenum">
              <a:rPr lang="fr-FR" smtClean="0"/>
              <a:pPr/>
              <a:t>11</a:t>
            </a:fld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49735F-0E51-4348-89C0-07E1AD53F73D}" type="slidenum">
              <a:rPr lang="fr-FR" smtClean="0"/>
              <a:pPr/>
              <a:t>12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467B5-BAEA-4034-A044-CDAA86DD4C91}" type="datetime1">
              <a:rPr lang="fr-FR" smtClean="0"/>
              <a:pPr/>
              <a:t>13/05/2016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5C02E-96AE-479B-BD75-88A7AFCE04B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187502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3AC60-DD12-403C-82E0-DE952323EB91}" type="datetime1">
              <a:rPr lang="fr-FR" smtClean="0"/>
              <a:pPr/>
              <a:t>13/05/2016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5C02E-96AE-479B-BD75-88A7AFCE04B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724993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0CE57-FC1C-4F1E-8897-751C56672295}" type="datetime1">
              <a:rPr lang="fr-FR" smtClean="0"/>
              <a:pPr/>
              <a:t>13/05/2016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5C02E-96AE-479B-BD75-88A7AFCE04B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235598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30220-74EC-4309-ADD5-4680120ED849}" type="datetime1">
              <a:rPr lang="fr-FR" smtClean="0"/>
              <a:pPr/>
              <a:t>13/05/2016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5C02E-96AE-479B-BD75-88A7AFCE04B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49738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6846D-8253-4098-A6C4-E063289FF465}" type="datetime1">
              <a:rPr lang="fr-FR" smtClean="0"/>
              <a:pPr/>
              <a:t>13/05/2016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5C02E-96AE-479B-BD75-88A7AFCE04B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519572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2647C-6175-4DC8-A4A0-719930A77306}" type="datetime1">
              <a:rPr lang="fr-FR" smtClean="0"/>
              <a:pPr/>
              <a:t>13/05/2016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5C02E-96AE-479B-BD75-88A7AFCE04B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951870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BC4FA-D53A-4D39-9F40-F603A4FF8897}" type="datetime1">
              <a:rPr lang="fr-FR" smtClean="0"/>
              <a:pPr/>
              <a:t>13/05/2016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5C02E-96AE-479B-BD75-88A7AFCE04B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794938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2074E-84AE-481D-AB0C-976E33D39157}" type="datetime1">
              <a:rPr lang="fr-FR" smtClean="0"/>
              <a:pPr/>
              <a:t>13/05/2016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5C02E-96AE-479B-BD75-88A7AFCE04B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997723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E8344-1FBA-4541-9489-1039B965A3F3}" type="datetime1">
              <a:rPr lang="fr-FR" smtClean="0"/>
              <a:pPr/>
              <a:t>13/05/2016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121F5-C2E6-48D8-98C9-92082CD3CF2D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343810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FCAC7-52AC-42E6-AA81-F6B9464346A0}" type="datetime1">
              <a:rPr lang="fr-FR" smtClean="0"/>
              <a:pPr/>
              <a:t>13/05/2016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5C02E-96AE-479B-BD75-88A7AFCE04BE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086727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88C1C-6BA1-4578-9F79-9CC628CE2B84}" type="datetime1">
              <a:rPr lang="fr-FR" smtClean="0"/>
              <a:pPr/>
              <a:t>13/05/2016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5C02E-96AE-479B-BD75-88A7AFCE04B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639855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C6B62-33ED-4B72-9786-A4937E914266}" type="datetime1">
              <a:rPr lang="fr-FR" smtClean="0"/>
              <a:pPr/>
              <a:t>13/05/2016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5C02E-96AE-479B-BD75-88A7AFCE04BE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8" name="Picture 26" descr="2010-03-24_ARS_COM_Logos_territoirePaca"/>
          <p:cNvPicPr>
            <a:picLocks noChangeAspect="1" noChangeArrowheads="1"/>
          </p:cNvPicPr>
          <p:nvPr userDrawn="1"/>
        </p:nvPicPr>
        <p:blipFill>
          <a:blip r:embed="rId13" cstate="print"/>
          <a:srcRect l="2492" t="13759" r="831" b="12859"/>
          <a:stretch>
            <a:fillRect/>
          </a:stretch>
        </p:blipFill>
        <p:spPr bwMode="auto">
          <a:xfrm>
            <a:off x="107504" y="260648"/>
            <a:ext cx="9036496" cy="115212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456937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995936" y="4581128"/>
            <a:ext cx="4248472" cy="108012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indent="927100" fontAlgn="base">
              <a:spcBef>
                <a:spcPct val="20000"/>
              </a:spcBef>
              <a:spcAft>
                <a:spcPct val="0"/>
              </a:spcAft>
              <a:buSzPct val="45000"/>
            </a:pPr>
            <a:r>
              <a:rPr lang="fr-FR" altLang="fr-FR" sz="2400" b="1" dirty="0" smtClean="0">
                <a:solidFill>
                  <a:srgbClr val="85CA3A"/>
                </a:solidFill>
                <a:latin typeface="Calibri" pitchFamily="34" charset="0"/>
              </a:rPr>
              <a:t>Dr Védrines Geneviève</a:t>
            </a:r>
            <a:r>
              <a:rPr lang="fr-FR" altLang="fr-FR" sz="2400" b="1" dirty="0" smtClean="0">
                <a:solidFill>
                  <a:srgbClr val="92D050"/>
                </a:solidFill>
                <a:latin typeface="Calibri" pitchFamily="34" charset="0"/>
              </a:rPr>
              <a:t/>
            </a:r>
            <a:br>
              <a:rPr lang="fr-FR" altLang="fr-FR" sz="2400" b="1" dirty="0" smtClean="0">
                <a:solidFill>
                  <a:srgbClr val="92D050"/>
                </a:solidFill>
                <a:latin typeface="Calibri" pitchFamily="34" charset="0"/>
              </a:rPr>
            </a:br>
            <a:r>
              <a:rPr lang="fr-FR" altLang="fr-FR" sz="2400" b="1" dirty="0" smtClean="0">
                <a:solidFill>
                  <a:srgbClr val="92D050"/>
                </a:solidFill>
                <a:latin typeface="Calibri" pitchFamily="34" charset="0"/>
              </a:rPr>
              <a:t>                            </a:t>
            </a:r>
            <a:r>
              <a:rPr lang="fr-FR" altLang="fr-FR" sz="2400" b="1" dirty="0" smtClean="0">
                <a:solidFill>
                  <a:srgbClr val="85CA3A"/>
                </a:solidFill>
                <a:latin typeface="Calibri" pitchFamily="34" charset="0"/>
              </a:rPr>
              <a:t>ARS PACA</a:t>
            </a:r>
            <a:endParaRPr lang="fr-FR" sz="2400" dirty="0">
              <a:solidFill>
                <a:srgbClr val="85CA3A"/>
              </a:solidFill>
              <a:latin typeface="Calibri" pitchFamily="34" charset="0"/>
            </a:endParaRP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>
          <a:xfrm>
            <a:off x="8028384" y="6309320"/>
            <a:ext cx="621432" cy="365125"/>
          </a:xfrm>
        </p:spPr>
        <p:txBody>
          <a:bodyPr/>
          <a:lstStyle/>
          <a:p>
            <a:fld id="{E5B121F5-C2E6-48D8-98C9-92082CD3CF2D}" type="slidenum">
              <a:rPr lang="fr-FR" smtClean="0"/>
              <a:pPr/>
              <a:t>1</a:t>
            </a:fld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179512" y="2564904"/>
            <a:ext cx="896448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rgbClr val="C00000"/>
              </a:buClr>
              <a:buSzPct val="75000"/>
            </a:pPr>
            <a:r>
              <a:rPr lang="fr-FR" altLang="fr-FR" sz="4400" b="1" dirty="0" smtClean="0">
                <a:solidFill>
                  <a:srgbClr val="002392"/>
                </a:solidFill>
                <a:latin typeface="Arial Narrow" pitchFamily="34" charset="0"/>
              </a:rPr>
              <a:t>  </a:t>
            </a:r>
            <a:r>
              <a:rPr lang="fr-FR" altLang="fr-FR" sz="3600" b="1" dirty="0" smtClean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L’activité de cardiologie interventionnelle</a:t>
            </a:r>
            <a:endParaRPr lang="fr-FR" sz="3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58689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5736" y="1124744"/>
            <a:ext cx="5400600" cy="648072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z="3600" b="1" dirty="0" smtClean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L’activité d’angioplastie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628800"/>
            <a:ext cx="9144000" cy="5112568"/>
          </a:xfrm>
        </p:spPr>
        <p:txBody>
          <a:bodyPr>
            <a:normAutofit lnSpcReduction="10000"/>
          </a:bodyPr>
          <a:lstStyle/>
          <a:p>
            <a:pPr marL="0" indent="0">
              <a:buFont typeface="Arial" charset="0"/>
              <a:buNone/>
              <a:tabLst>
                <a:tab pos="381000" algn="l"/>
              </a:tabLst>
            </a:pPr>
            <a:r>
              <a:rPr lang="fr-FR" altLang="fr-FR" sz="2400" b="1" dirty="0" smtClean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Constats:</a:t>
            </a:r>
          </a:p>
          <a:p>
            <a:pPr marL="400050" lvl="1" indent="0">
              <a:tabLst>
                <a:tab pos="381000" algn="l"/>
              </a:tabLst>
            </a:pPr>
            <a:r>
              <a:rPr lang="fr-FR" altLang="fr-FR" sz="2000" b="1" dirty="0" smtClean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altLang="fr-FR" sz="2200" b="1" dirty="0" smtClean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 Un taux d’évolution régional pour les 3 dernières années qui suit la progression du niveau national mais une progression de l’activité importante pour le territoire du Var</a:t>
            </a:r>
          </a:p>
          <a:p>
            <a:pPr marL="400050" lvl="1" indent="0">
              <a:buNone/>
              <a:tabLst>
                <a:tab pos="381000" algn="l"/>
              </a:tabLst>
            </a:pPr>
            <a:endParaRPr lang="fr-FR" altLang="fr-FR" sz="2200" b="1" dirty="0" smtClean="0">
              <a:solidFill>
                <a:srgbClr val="002392"/>
              </a:solidFill>
              <a:latin typeface="Arial" pitchFamily="34" charset="0"/>
              <a:cs typeface="Arial" pitchFamily="34" charset="0"/>
            </a:endParaRPr>
          </a:p>
          <a:p>
            <a:pPr marL="400050" lvl="1" indent="0">
              <a:tabLst>
                <a:tab pos="381000" algn="l"/>
              </a:tabLst>
            </a:pPr>
            <a:r>
              <a:rPr lang="fr-FR" altLang="fr-FR" sz="2200" b="1" dirty="0" smtClean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 L’ICS montre un recours à l’angioplastie plus important dans notre région que sur le territoire national avec des chiffres plus importants pour les territoires du Var et des Bouches du Rhône (Alpes maritimes à analyser avec prudence en raison des fuites vers Monaco)</a:t>
            </a:r>
          </a:p>
          <a:p>
            <a:pPr marL="400050" lvl="1" indent="0">
              <a:tabLst>
                <a:tab pos="381000" algn="l"/>
              </a:tabLst>
            </a:pPr>
            <a:endParaRPr lang="fr-FR" altLang="fr-FR" sz="2200" b="1" dirty="0" smtClean="0">
              <a:solidFill>
                <a:srgbClr val="002392"/>
              </a:solidFill>
              <a:latin typeface="Arial" pitchFamily="34" charset="0"/>
              <a:cs typeface="Arial" pitchFamily="34" charset="0"/>
            </a:endParaRPr>
          </a:p>
          <a:p>
            <a:pPr marL="400050" lvl="1" indent="0">
              <a:tabLst>
                <a:tab pos="381000" algn="l"/>
              </a:tabLst>
            </a:pPr>
            <a:r>
              <a:rPr lang="fr-FR" altLang="fr-FR" sz="2200" b="1" dirty="0" smtClean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 Pour les critères qualitatifs, un nombre de </a:t>
            </a:r>
            <a:r>
              <a:rPr lang="fr-FR" altLang="fr-FR" sz="2200" b="1" dirty="0" err="1" smtClean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stents</a:t>
            </a:r>
            <a:r>
              <a:rPr lang="fr-FR" altLang="fr-FR" sz="2200" b="1" dirty="0" smtClean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 par patient et par an globalement plus important en Paca que sur le territoire national</a:t>
            </a:r>
            <a:endParaRPr lang="fr-FR" altLang="fr-FR" sz="2200" b="1" dirty="0" smtClean="0">
              <a:solidFill>
                <a:srgbClr val="002392"/>
              </a:solidFill>
            </a:endParaRPr>
          </a:p>
          <a:p>
            <a:pPr marL="0" indent="0">
              <a:buFont typeface="Arial" charset="0"/>
              <a:buNone/>
              <a:tabLst>
                <a:tab pos="381000" algn="l"/>
              </a:tabLst>
            </a:pPr>
            <a:endParaRPr lang="fr-FR" altLang="fr-FR" sz="2000" dirty="0" smtClean="0">
              <a:solidFill>
                <a:srgbClr val="002392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5C02E-96AE-479B-BD75-88A7AFCE04BE}" type="slidenum">
              <a:rPr lang="fr-FR" smtClean="0"/>
              <a:pPr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819499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5736" y="1124744"/>
            <a:ext cx="5400600" cy="648072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z="3600" b="1" dirty="0" smtClean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L’activité d’angioplastie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700808"/>
            <a:ext cx="9144000" cy="5040560"/>
          </a:xfrm>
        </p:spPr>
        <p:txBody>
          <a:bodyPr>
            <a:normAutofit fontScale="55000" lnSpcReduction="20000"/>
          </a:bodyPr>
          <a:lstStyle/>
          <a:p>
            <a:pPr marL="0" indent="0">
              <a:buFont typeface="Arial" charset="0"/>
              <a:buNone/>
              <a:tabLst>
                <a:tab pos="381000" algn="l"/>
              </a:tabLst>
            </a:pPr>
            <a:r>
              <a:rPr lang="fr-FR" altLang="fr-FR" sz="4400" b="1" dirty="0" smtClean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recommandations:</a:t>
            </a:r>
          </a:p>
          <a:p>
            <a:pPr marL="0" indent="0">
              <a:buFont typeface="Arial" charset="0"/>
              <a:buNone/>
              <a:tabLst>
                <a:tab pos="381000" algn="l"/>
              </a:tabLst>
            </a:pPr>
            <a:endParaRPr lang="fr-FR" altLang="fr-FR" sz="4400" b="1" dirty="0" smtClean="0">
              <a:solidFill>
                <a:srgbClr val="002392"/>
              </a:solidFill>
              <a:latin typeface="Arial" pitchFamily="34" charset="0"/>
              <a:cs typeface="Arial" pitchFamily="34" charset="0"/>
            </a:endParaRPr>
          </a:p>
          <a:p>
            <a:pPr marL="400050" lvl="1" indent="0">
              <a:lnSpc>
                <a:spcPct val="150000"/>
              </a:lnSpc>
              <a:tabLst>
                <a:tab pos="381000" algn="l"/>
              </a:tabLst>
            </a:pPr>
            <a:r>
              <a:rPr lang="fr-FR" altLang="fr-FR" sz="1600" b="1" dirty="0" smtClean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altLang="fr-FR" sz="3200" b="1" dirty="0" smtClean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Supériorité la chirurgie sur l’angioplastie pour les atteintes </a:t>
            </a:r>
            <a:r>
              <a:rPr lang="fr-FR" altLang="fr-FR" sz="3200" b="1" dirty="0" err="1" smtClean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tritronculaires</a:t>
            </a:r>
            <a:r>
              <a:rPr lang="fr-FR" altLang="fr-FR" sz="3200" b="1" dirty="0" smtClean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 (avec ou non la lésion du TC) quand le </a:t>
            </a:r>
            <a:r>
              <a:rPr lang="fr-FR" altLang="fr-FR" sz="3200" b="1" dirty="0" err="1" smtClean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syntax</a:t>
            </a:r>
            <a:r>
              <a:rPr lang="fr-FR" altLang="fr-FR" sz="3200" b="1" dirty="0" smtClean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 score est &gt; 23</a:t>
            </a:r>
          </a:p>
          <a:p>
            <a:pPr marL="400050" lvl="1" indent="0">
              <a:lnSpc>
                <a:spcPct val="150000"/>
              </a:lnSpc>
              <a:tabLst>
                <a:tab pos="381000" algn="l"/>
              </a:tabLst>
            </a:pPr>
            <a:r>
              <a:rPr lang="fr-FR" altLang="fr-FR" sz="3200" b="1" dirty="0" smtClean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 Revascularisation indiquée quand le nombre de segments myocardiques lésés &gt; 10% de la masse myocardique appréciée par scintigraphie</a:t>
            </a:r>
          </a:p>
          <a:p>
            <a:pPr marL="400050" lvl="1" indent="0">
              <a:lnSpc>
                <a:spcPct val="150000"/>
              </a:lnSpc>
              <a:tabLst>
                <a:tab pos="381000" algn="l"/>
              </a:tabLst>
            </a:pPr>
            <a:r>
              <a:rPr lang="fr-FR" altLang="fr-FR" sz="3200" b="1" dirty="0" smtClean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 Pb des branches diagonales, distales occlusions coronaires quand les patients sont asymptomatiques, test- et territoires atteints modestes.</a:t>
            </a:r>
          </a:p>
          <a:p>
            <a:pPr marL="400050" lvl="1" indent="0">
              <a:lnSpc>
                <a:spcPct val="150000"/>
              </a:lnSpc>
              <a:tabLst>
                <a:tab pos="381000" algn="l"/>
              </a:tabLst>
            </a:pPr>
            <a:r>
              <a:rPr lang="fr-FR" altLang="fr-FR" sz="3200" b="1" dirty="0" smtClean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 Intérêt des examens non invasif affirmant l’ischémie dans l’angor stable</a:t>
            </a:r>
          </a:p>
          <a:p>
            <a:pPr marL="400050" lvl="1" indent="0">
              <a:lnSpc>
                <a:spcPct val="150000"/>
              </a:lnSpc>
              <a:tabLst>
                <a:tab pos="381000" algn="l"/>
              </a:tabLst>
            </a:pPr>
            <a:r>
              <a:rPr lang="fr-FR" altLang="fr-FR" sz="3200" b="1" dirty="0" smtClean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 Place de la FFR actuellement remboursée par l’assurance maladie</a:t>
            </a:r>
          </a:p>
          <a:p>
            <a:pPr marL="400050" lvl="1" indent="0">
              <a:lnSpc>
                <a:spcPct val="150000"/>
              </a:lnSpc>
              <a:tabLst>
                <a:tab pos="381000" algn="l"/>
              </a:tabLst>
            </a:pPr>
            <a:r>
              <a:rPr lang="fr-FR" altLang="fr-FR" sz="3200" b="1" dirty="0" smtClean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 Indications s’élargissant des </a:t>
            </a:r>
            <a:r>
              <a:rPr lang="fr-FR" altLang="fr-FR" sz="3200" b="1" dirty="0" err="1" smtClean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stents</a:t>
            </a:r>
            <a:r>
              <a:rPr lang="fr-FR" altLang="fr-FR" sz="3200" b="1" dirty="0" smtClean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 actifs : attention si risque hémorragique ou non compliance du traitement</a:t>
            </a:r>
          </a:p>
          <a:p>
            <a:pPr marL="400050" lvl="1" indent="0">
              <a:lnSpc>
                <a:spcPct val="150000"/>
              </a:lnSpc>
              <a:tabLst>
                <a:tab pos="381000" algn="l"/>
              </a:tabLst>
            </a:pPr>
            <a:endParaRPr lang="fr-FR" altLang="fr-FR" sz="1600" b="1" dirty="0" smtClean="0">
              <a:solidFill>
                <a:srgbClr val="002392"/>
              </a:solidFill>
            </a:endParaRPr>
          </a:p>
          <a:p>
            <a:pPr marL="0" indent="0">
              <a:buFont typeface="Arial" charset="0"/>
              <a:buNone/>
              <a:tabLst>
                <a:tab pos="381000" algn="l"/>
              </a:tabLst>
            </a:pPr>
            <a:endParaRPr lang="fr-FR" altLang="fr-FR" sz="2000" dirty="0" smtClean="0">
              <a:solidFill>
                <a:srgbClr val="002392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5C02E-96AE-479B-BD75-88A7AFCE04BE}" type="slidenum">
              <a:rPr lang="fr-FR" smtClean="0"/>
              <a:pPr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819499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5736" y="1052736"/>
            <a:ext cx="5554960" cy="648072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z="3600" b="1" dirty="0" smtClean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Les pontages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772816"/>
            <a:ext cx="9144000" cy="3960439"/>
          </a:xfrm>
        </p:spPr>
        <p:txBody>
          <a:bodyPr>
            <a:normAutofit/>
          </a:bodyPr>
          <a:lstStyle/>
          <a:p>
            <a:pPr marL="0" indent="-57150">
              <a:buClr>
                <a:srgbClr val="94021A"/>
              </a:buClr>
              <a:buSzPct val="60000"/>
              <a:buNone/>
              <a:tabLst>
                <a:tab pos="381000" algn="l"/>
              </a:tabLst>
              <a:defRPr/>
            </a:pPr>
            <a:r>
              <a:rPr lang="fr-FR" sz="2400" b="1" dirty="0" smtClean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4 centres réalisent des pontages</a:t>
            </a:r>
          </a:p>
          <a:p>
            <a:pPr marL="0" indent="-57150">
              <a:buClr>
                <a:srgbClr val="94021A"/>
              </a:buClr>
              <a:buSzPct val="60000"/>
              <a:buNone/>
              <a:tabLst>
                <a:tab pos="381000" algn="l"/>
              </a:tabLst>
              <a:defRPr/>
            </a:pPr>
            <a:endParaRPr lang="fr-FR" sz="2400" b="1" dirty="0" smtClean="0">
              <a:solidFill>
                <a:srgbClr val="002392"/>
              </a:solidFill>
              <a:latin typeface="Arial" pitchFamily="34" charset="0"/>
              <a:cs typeface="Arial" pitchFamily="34" charset="0"/>
            </a:endParaRPr>
          </a:p>
          <a:p>
            <a:pPr marL="0" lvl="1" indent="0">
              <a:buClr>
                <a:srgbClr val="94021A"/>
              </a:buClr>
              <a:buNone/>
              <a:tabLst>
                <a:tab pos="381000" algn="l"/>
              </a:tabLst>
              <a:defRPr/>
            </a:pPr>
            <a:r>
              <a:rPr lang="fr-FR" sz="2400" b="1" dirty="0" smtClean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Répartition de l’activité par territoire</a:t>
            </a:r>
          </a:p>
          <a:p>
            <a:pPr marL="0" lvl="1" indent="0">
              <a:buClr>
                <a:srgbClr val="94021A"/>
              </a:buClr>
              <a:buNone/>
              <a:tabLst>
                <a:tab pos="381000" algn="l"/>
              </a:tabLst>
              <a:defRPr/>
            </a:pPr>
            <a:endParaRPr lang="fr-FR" sz="2400" b="1" dirty="0" smtClean="0">
              <a:solidFill>
                <a:srgbClr val="002392"/>
              </a:solidFill>
            </a:endParaRPr>
          </a:p>
          <a:p>
            <a:pPr marL="0" lvl="1" indent="0">
              <a:buClr>
                <a:srgbClr val="94021A"/>
              </a:buClr>
              <a:buNone/>
              <a:tabLst>
                <a:tab pos="381000" algn="l"/>
              </a:tabLst>
              <a:defRPr/>
            </a:pPr>
            <a:endParaRPr lang="fr-FR" sz="2400" b="1" dirty="0" smtClean="0">
              <a:solidFill>
                <a:srgbClr val="002392"/>
              </a:solidFill>
            </a:endParaRPr>
          </a:p>
          <a:p>
            <a:pPr marL="0" lvl="1" indent="0">
              <a:buClr>
                <a:srgbClr val="94021A"/>
              </a:buClr>
              <a:buNone/>
              <a:tabLst>
                <a:tab pos="381000" algn="l"/>
              </a:tabLst>
              <a:defRPr/>
            </a:pPr>
            <a:endParaRPr lang="fr-FR" sz="2400" b="1" dirty="0" smtClean="0">
              <a:solidFill>
                <a:srgbClr val="002392"/>
              </a:solidFill>
            </a:endParaRPr>
          </a:p>
          <a:p>
            <a:pPr marL="0" lvl="1" indent="0">
              <a:buClr>
                <a:srgbClr val="94021A"/>
              </a:buClr>
              <a:buNone/>
              <a:tabLst>
                <a:tab pos="381000" algn="l"/>
              </a:tabLst>
              <a:defRPr/>
            </a:pPr>
            <a:endParaRPr lang="fr-FR" sz="2400" b="1" dirty="0" smtClean="0">
              <a:solidFill>
                <a:srgbClr val="002392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5C02E-96AE-479B-BD75-88A7AFCE04BE}" type="slidenum">
              <a:rPr lang="fr-FR" smtClean="0"/>
              <a:pPr/>
              <a:t>12</a:t>
            </a:fld>
            <a:endParaRPr lang="fr-FR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28678688"/>
              </p:ext>
            </p:extLst>
          </p:nvPr>
        </p:nvGraphicFramePr>
        <p:xfrm>
          <a:off x="683568" y="3140969"/>
          <a:ext cx="7560839" cy="3456381"/>
        </p:xfrm>
        <a:graphic>
          <a:graphicData uri="http://schemas.openxmlformats.org/drawingml/2006/table">
            <a:tbl>
              <a:tblPr/>
              <a:tblGrid>
                <a:gridCol w="2541067"/>
                <a:gridCol w="935361"/>
                <a:gridCol w="935361"/>
                <a:gridCol w="935361"/>
                <a:gridCol w="1278328"/>
                <a:gridCol w="935361"/>
              </a:tblGrid>
              <a:tr h="439903"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58859"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EVOL 2015/2013</a:t>
                      </a:r>
                      <a:br>
                        <a:rPr lang="fr-F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(%)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8955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Alpes </a:t>
                      </a:r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Maritimes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-16,36%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39903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Bouches </a:t>
                      </a:r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du Rhône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777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732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-8,96%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39903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REGIONAL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1 018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972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911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-10,51%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39903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NATIONAL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18 064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18 045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17 877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-1,04%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8955"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89619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864096"/>
          </a:xfrm>
        </p:spPr>
        <p:txBody>
          <a:bodyPr>
            <a:normAutofit/>
          </a:bodyPr>
          <a:lstStyle/>
          <a:p>
            <a:r>
              <a:rPr lang="fr-FR" sz="3600" b="1" dirty="0" smtClean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Les pontages</a:t>
            </a:r>
            <a:endParaRPr lang="fr-FR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844824"/>
            <a:ext cx="9144000" cy="4032447"/>
          </a:xfrm>
        </p:spPr>
        <p:txBody>
          <a:bodyPr/>
          <a:lstStyle/>
          <a:p>
            <a:pPr marL="0" lvl="1" indent="0">
              <a:buClr>
                <a:srgbClr val="94021A"/>
              </a:buClr>
              <a:buNone/>
              <a:tabLst>
                <a:tab pos="381000" algn="l"/>
              </a:tabLst>
              <a:defRPr/>
            </a:pPr>
            <a:r>
              <a:rPr lang="fr-FR" sz="2400" b="1" dirty="0" smtClean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Indice de consommation standardisé</a:t>
            </a:r>
          </a:p>
          <a:p>
            <a:pPr>
              <a:buNone/>
            </a:pP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5C02E-96AE-479B-BD75-88A7AFCE04BE}" type="slidenum">
              <a:rPr lang="fr-FR" smtClean="0"/>
              <a:pPr/>
              <a:t>13</a:t>
            </a:fld>
            <a:endParaRPr lang="fr-FR"/>
          </a:p>
        </p:txBody>
      </p:sp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1619672" y="2924942"/>
          <a:ext cx="5904656" cy="2779392"/>
        </p:xfrm>
        <a:graphic>
          <a:graphicData uri="http://schemas.openxmlformats.org/drawingml/2006/table">
            <a:tbl>
              <a:tblPr/>
              <a:tblGrid>
                <a:gridCol w="3182509"/>
                <a:gridCol w="2722147"/>
              </a:tblGrid>
              <a:tr h="26262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3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ICS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85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Alpes de Hautes-Provence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0,38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1885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Hautes-Alpes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0,59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9792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Alpes Maritimes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0,32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885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Bouches du Rhône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0,64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885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0,71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9792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Vaucluse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0,67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62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REGIONAL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0,53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229792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Auvergne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1,26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29792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Rhône-Alpes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1,08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29792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Languedoc Roussillon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29792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Midi Pyrénées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1,09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864096"/>
          </a:xfrm>
        </p:spPr>
        <p:txBody>
          <a:bodyPr>
            <a:normAutofit/>
          </a:bodyPr>
          <a:lstStyle/>
          <a:p>
            <a:r>
              <a:rPr lang="fr-FR" sz="3600" b="1" dirty="0" smtClean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Les pontages</a:t>
            </a:r>
            <a:endParaRPr lang="fr-FR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988840"/>
            <a:ext cx="9144000" cy="4032447"/>
          </a:xfrm>
        </p:spPr>
        <p:txBody>
          <a:bodyPr>
            <a:normAutofit/>
          </a:bodyPr>
          <a:lstStyle/>
          <a:p>
            <a:pPr marL="0" indent="-57150">
              <a:buClr>
                <a:srgbClr val="94021A"/>
              </a:buClr>
              <a:buSzPct val="60000"/>
              <a:buNone/>
              <a:tabLst>
                <a:tab pos="381000" algn="l"/>
              </a:tabLst>
              <a:defRPr/>
            </a:pPr>
            <a:r>
              <a:rPr lang="fr-FR" sz="2400" b="1" dirty="0" smtClean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Recours au pontage inf</a:t>
            </a:r>
            <a:r>
              <a:rPr lang="fr-FR" sz="2400" b="1" dirty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é</a:t>
            </a:r>
            <a:r>
              <a:rPr lang="fr-FR" sz="2400" b="1" dirty="0" smtClean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rieur à celui du niveau national</a:t>
            </a:r>
          </a:p>
          <a:p>
            <a:pPr marL="0" indent="-57150">
              <a:buClr>
                <a:srgbClr val="94021A"/>
              </a:buClr>
              <a:buSzPct val="60000"/>
              <a:buNone/>
              <a:tabLst>
                <a:tab pos="381000" algn="l"/>
              </a:tabLst>
              <a:defRPr/>
            </a:pPr>
            <a:endParaRPr lang="fr-FR" sz="2400" b="1" dirty="0" smtClean="0">
              <a:solidFill>
                <a:srgbClr val="002392"/>
              </a:solidFill>
              <a:latin typeface="Arial" pitchFamily="34" charset="0"/>
              <a:cs typeface="Arial" pitchFamily="34" charset="0"/>
            </a:endParaRPr>
          </a:p>
          <a:p>
            <a:pPr marL="0" indent="-57150">
              <a:buClr>
                <a:srgbClr val="94021A"/>
              </a:buClr>
              <a:buSzPct val="60000"/>
              <a:buNone/>
              <a:tabLst>
                <a:tab pos="381000" algn="l"/>
              </a:tabLst>
              <a:defRPr/>
            </a:pPr>
            <a:r>
              <a:rPr lang="fr-FR" sz="2400" b="1" dirty="0" smtClean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La région PACA représente 5% des actes de la France (vs 8% de la population)</a:t>
            </a:r>
          </a:p>
          <a:p>
            <a:pPr marL="0" indent="-57150">
              <a:buClr>
                <a:srgbClr val="94021A"/>
              </a:buClr>
              <a:buSzPct val="60000"/>
              <a:buNone/>
              <a:tabLst>
                <a:tab pos="381000" algn="l"/>
              </a:tabLst>
              <a:defRPr/>
            </a:pPr>
            <a:endParaRPr lang="fr-FR" sz="2400" b="1" dirty="0" smtClean="0">
              <a:solidFill>
                <a:srgbClr val="002392"/>
              </a:solidFill>
              <a:latin typeface="Arial" pitchFamily="34" charset="0"/>
              <a:cs typeface="Arial" pitchFamily="34" charset="0"/>
            </a:endParaRPr>
          </a:p>
          <a:p>
            <a:pPr marL="0" indent="-57150">
              <a:buClr>
                <a:srgbClr val="94021A"/>
              </a:buClr>
              <a:buSzPct val="60000"/>
              <a:buNone/>
              <a:tabLst>
                <a:tab pos="381000" algn="l"/>
              </a:tabLst>
              <a:defRPr/>
            </a:pPr>
            <a:r>
              <a:rPr lang="fr-FR" sz="2400" b="1" dirty="0" smtClean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Importance des discussions médico-chirurgicales</a:t>
            </a:r>
          </a:p>
          <a:p>
            <a:pPr marL="0" indent="-57150">
              <a:buClr>
                <a:srgbClr val="94021A"/>
              </a:buClr>
              <a:buSzPct val="60000"/>
              <a:buNone/>
              <a:tabLst>
                <a:tab pos="381000" algn="l"/>
              </a:tabLst>
              <a:defRPr/>
            </a:pPr>
            <a:endParaRPr lang="fr-FR" sz="2400" b="1" dirty="0" smtClean="0">
              <a:solidFill>
                <a:srgbClr val="002392"/>
              </a:solidFill>
              <a:latin typeface="Arial" pitchFamily="34" charset="0"/>
              <a:cs typeface="Arial" pitchFamily="34" charset="0"/>
            </a:endParaRPr>
          </a:p>
          <a:p>
            <a:pPr marL="0" indent="-57150">
              <a:buClr>
                <a:srgbClr val="94021A"/>
              </a:buClr>
              <a:buSzPct val="60000"/>
              <a:buNone/>
              <a:tabLst>
                <a:tab pos="381000" algn="l"/>
              </a:tabLst>
              <a:defRPr/>
            </a:pPr>
            <a:r>
              <a:rPr lang="fr-FR" sz="2400" b="1" dirty="0" smtClean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Extension des indications d’angioplasties (recommandations européennes)</a:t>
            </a:r>
          </a:p>
          <a:p>
            <a:pPr marL="0" indent="-57150">
              <a:buClr>
                <a:srgbClr val="94021A"/>
              </a:buClr>
              <a:buSzPct val="60000"/>
              <a:buNone/>
              <a:tabLst>
                <a:tab pos="381000" algn="l"/>
              </a:tabLst>
              <a:defRPr/>
            </a:pPr>
            <a:endParaRPr lang="fr-FR" sz="2400" b="1" dirty="0" smtClean="0">
              <a:solidFill>
                <a:srgbClr val="002392"/>
              </a:solidFill>
            </a:endParaRPr>
          </a:p>
          <a:p>
            <a:pPr marL="0" indent="-57150">
              <a:buClr>
                <a:srgbClr val="94021A"/>
              </a:buClr>
              <a:buSzPct val="60000"/>
              <a:buNone/>
              <a:tabLst>
                <a:tab pos="381000" algn="l"/>
              </a:tabLst>
              <a:defRPr/>
            </a:pPr>
            <a:endParaRPr lang="fr-FR" sz="2400" b="1" dirty="0">
              <a:solidFill>
                <a:srgbClr val="002392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5C02E-96AE-479B-BD75-88A7AFCE04BE}" type="slidenum">
              <a:rPr lang="fr-FR" smtClean="0"/>
              <a:pPr/>
              <a:t>14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1008112"/>
          </a:xfrm>
        </p:spPr>
        <p:txBody>
          <a:bodyPr>
            <a:normAutofit/>
          </a:bodyPr>
          <a:lstStyle/>
          <a:p>
            <a:r>
              <a:rPr lang="fr-FR" sz="3600" b="1" dirty="0" smtClean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Les TAVI</a:t>
            </a:r>
            <a:endParaRPr lang="fr-FR" sz="3600" b="1" dirty="0">
              <a:solidFill>
                <a:srgbClr val="00239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844824"/>
            <a:ext cx="8686800" cy="4464495"/>
          </a:xfrm>
        </p:spPr>
        <p:txBody>
          <a:bodyPr/>
          <a:lstStyle/>
          <a:p>
            <a:pPr marL="0" lvl="1" indent="0">
              <a:buClr>
                <a:srgbClr val="94021A"/>
              </a:buClr>
              <a:buNone/>
              <a:tabLst>
                <a:tab pos="381000" algn="l"/>
              </a:tabLst>
              <a:defRPr/>
            </a:pPr>
            <a:r>
              <a:rPr lang="fr-FR" sz="2400" b="1" dirty="0" smtClean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Indice de consommation standardisé</a:t>
            </a:r>
          </a:p>
          <a:p>
            <a:pPr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5C02E-96AE-479B-BD75-88A7AFCE04BE}" type="slidenum">
              <a:rPr lang="fr-FR" smtClean="0"/>
              <a:pPr/>
              <a:t>15</a:t>
            </a:fld>
            <a:endParaRPr lang="fr-FR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24014860"/>
              </p:ext>
            </p:extLst>
          </p:nvPr>
        </p:nvGraphicFramePr>
        <p:xfrm>
          <a:off x="1187624" y="2492898"/>
          <a:ext cx="7200800" cy="3888427"/>
        </p:xfrm>
        <a:graphic>
          <a:graphicData uri="http://schemas.openxmlformats.org/drawingml/2006/table">
            <a:tbl>
              <a:tblPr/>
              <a:tblGrid>
                <a:gridCol w="576987"/>
                <a:gridCol w="3854275"/>
                <a:gridCol w="1384769"/>
                <a:gridCol w="1384769"/>
              </a:tblGrid>
              <a:tr h="359722"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02316"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ICS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2593"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Alpes </a:t>
                      </a:r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 Hautes-Provence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1,14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9722"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Hautes-Alpes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0,94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9722"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Alpes </a:t>
                      </a:r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Maritimes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0,43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9722"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Bouches </a:t>
                      </a:r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du Rhône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1,11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2593"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Var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1,01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9722"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Vaucluse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0,89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9722"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REGIONAL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0,89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2593"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96752"/>
            <a:ext cx="8229600" cy="864096"/>
          </a:xfrm>
        </p:spPr>
        <p:txBody>
          <a:bodyPr>
            <a:normAutofit/>
          </a:bodyPr>
          <a:lstStyle/>
          <a:p>
            <a:r>
              <a:rPr lang="fr-FR" sz="4000" b="1" dirty="0" smtClean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Les TAVI</a:t>
            </a:r>
            <a:endParaRPr lang="fr-FR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2420888"/>
            <a:ext cx="9144000" cy="4176463"/>
          </a:xfrm>
        </p:spPr>
        <p:txBody>
          <a:bodyPr>
            <a:normAutofit/>
          </a:bodyPr>
          <a:lstStyle/>
          <a:p>
            <a:pPr marL="0" indent="-57150">
              <a:buClr>
                <a:srgbClr val="94021A"/>
              </a:buClr>
              <a:buSzPct val="60000"/>
              <a:buNone/>
              <a:tabLst>
                <a:tab pos="381000" algn="l"/>
              </a:tabLst>
              <a:defRPr/>
            </a:pPr>
            <a:r>
              <a:rPr lang="fr-FR" sz="2400" b="1" dirty="0" smtClean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Globalement le taux d’évolution de l’activité est inferieur au niveau national</a:t>
            </a:r>
          </a:p>
          <a:p>
            <a:pPr marL="0" indent="-57150">
              <a:buClr>
                <a:srgbClr val="94021A"/>
              </a:buClr>
              <a:buSzPct val="60000"/>
              <a:buNone/>
              <a:tabLst>
                <a:tab pos="381000" algn="l"/>
              </a:tabLst>
              <a:defRPr/>
            </a:pPr>
            <a:endParaRPr lang="fr-FR" sz="2400" b="1" dirty="0" smtClean="0">
              <a:solidFill>
                <a:srgbClr val="002392"/>
              </a:solidFill>
              <a:latin typeface="Arial" pitchFamily="34" charset="0"/>
              <a:cs typeface="Arial" pitchFamily="34" charset="0"/>
            </a:endParaRPr>
          </a:p>
          <a:p>
            <a:pPr marL="0" indent="-57150">
              <a:buClr>
                <a:srgbClr val="94021A"/>
              </a:buClr>
              <a:buSzPct val="60000"/>
              <a:buNone/>
              <a:tabLst>
                <a:tab pos="381000" algn="l"/>
              </a:tabLst>
              <a:defRPr/>
            </a:pPr>
            <a:r>
              <a:rPr lang="fr-FR" sz="2400" b="1" dirty="0" smtClean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Le recours à cette technique est plus important dans les BDR et les Alpes de </a:t>
            </a:r>
            <a:r>
              <a:rPr lang="fr-FR" sz="2400" b="1" dirty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fr-FR" sz="2400" b="1" dirty="0" smtClean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aute Provence</a:t>
            </a:r>
          </a:p>
          <a:p>
            <a:pPr marL="0" indent="-57150">
              <a:buClr>
                <a:srgbClr val="94021A"/>
              </a:buClr>
              <a:buSzPct val="60000"/>
              <a:buNone/>
              <a:tabLst>
                <a:tab pos="381000" algn="l"/>
              </a:tabLst>
              <a:defRPr/>
            </a:pPr>
            <a:endParaRPr lang="fr-FR" sz="2400" b="1" dirty="0">
              <a:solidFill>
                <a:srgbClr val="002392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5C02E-96AE-479B-BD75-88A7AFCE04BE}" type="slidenum">
              <a:rPr lang="fr-FR" smtClean="0"/>
              <a:pPr/>
              <a:t>16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268760"/>
            <a:ext cx="8229600" cy="720080"/>
          </a:xfrm>
        </p:spPr>
        <p:txBody>
          <a:bodyPr>
            <a:normAutofit/>
          </a:bodyPr>
          <a:lstStyle/>
          <a:p>
            <a:r>
              <a:rPr lang="fr-FR" sz="3600" b="1" dirty="0" smtClean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En conclusion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2060848"/>
            <a:ext cx="9252520" cy="4680520"/>
          </a:xfrm>
        </p:spPr>
        <p:txBody>
          <a:bodyPr>
            <a:normAutofit fontScale="92500" lnSpcReduction="10000"/>
          </a:bodyPr>
          <a:lstStyle/>
          <a:p>
            <a:pPr marL="0" indent="-57150">
              <a:buClr>
                <a:srgbClr val="94021A"/>
              </a:buClr>
              <a:buSzPct val="60000"/>
              <a:buNone/>
              <a:tabLst>
                <a:tab pos="381000" algn="l"/>
              </a:tabLst>
              <a:defRPr/>
            </a:pPr>
            <a:r>
              <a:rPr lang="fr-FR" sz="2400" b="1" dirty="0" smtClean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Recours à l’angioplastie plus important en PACA qu’au niveau national</a:t>
            </a:r>
          </a:p>
          <a:p>
            <a:pPr marL="0" indent="-57150">
              <a:buClr>
                <a:srgbClr val="94021A"/>
              </a:buClr>
              <a:buSzPct val="60000"/>
              <a:buNone/>
              <a:tabLst>
                <a:tab pos="381000" algn="l"/>
              </a:tabLst>
              <a:defRPr/>
            </a:pPr>
            <a:endParaRPr lang="fr-FR" sz="2400" b="1" dirty="0" smtClean="0">
              <a:solidFill>
                <a:srgbClr val="002392"/>
              </a:solidFill>
              <a:latin typeface="Arial" pitchFamily="34" charset="0"/>
              <a:cs typeface="Arial" pitchFamily="34" charset="0"/>
            </a:endParaRPr>
          </a:p>
          <a:p>
            <a:pPr marL="0" indent="-57150">
              <a:buClr>
                <a:srgbClr val="94021A"/>
              </a:buClr>
              <a:buSzPct val="60000"/>
              <a:buNone/>
              <a:tabLst>
                <a:tab pos="381000" algn="l"/>
              </a:tabLst>
              <a:defRPr/>
            </a:pPr>
            <a:r>
              <a:rPr lang="fr-FR" sz="2400" b="1" dirty="0" smtClean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Recours inferieur à la moyenne nationale </a:t>
            </a:r>
            <a:r>
              <a:rPr lang="fr-FR" sz="2400" b="1" smtClean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pour les pontages</a:t>
            </a:r>
            <a:endParaRPr lang="fr-FR" sz="2400" b="1" dirty="0" smtClean="0">
              <a:solidFill>
                <a:srgbClr val="002392"/>
              </a:solidFill>
              <a:latin typeface="Arial" pitchFamily="34" charset="0"/>
              <a:cs typeface="Arial" pitchFamily="34" charset="0"/>
            </a:endParaRPr>
          </a:p>
          <a:p>
            <a:pPr marL="0" indent="-57150">
              <a:buClr>
                <a:srgbClr val="94021A"/>
              </a:buClr>
              <a:buSzPct val="60000"/>
              <a:buNone/>
              <a:tabLst>
                <a:tab pos="381000" algn="l"/>
              </a:tabLst>
              <a:defRPr/>
            </a:pPr>
            <a:endParaRPr lang="fr-FR" sz="2400" b="1" dirty="0" smtClean="0">
              <a:solidFill>
                <a:srgbClr val="002392"/>
              </a:solidFill>
              <a:latin typeface="Arial" pitchFamily="34" charset="0"/>
              <a:cs typeface="Arial" pitchFamily="34" charset="0"/>
            </a:endParaRPr>
          </a:p>
          <a:p>
            <a:pPr marL="0" indent="-57150">
              <a:buClr>
                <a:srgbClr val="94021A"/>
              </a:buClr>
              <a:buSzPct val="60000"/>
              <a:buNone/>
              <a:tabLst>
                <a:tab pos="381000" algn="l"/>
              </a:tabLst>
              <a:defRPr/>
            </a:pPr>
            <a:r>
              <a:rPr lang="fr-FR" sz="2400" b="1" dirty="0" smtClean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Importance des discussions médico-chirurgicales</a:t>
            </a:r>
          </a:p>
          <a:p>
            <a:pPr marL="0" indent="-57150">
              <a:buClr>
                <a:srgbClr val="94021A"/>
              </a:buClr>
              <a:buSzPct val="60000"/>
              <a:buNone/>
              <a:tabLst>
                <a:tab pos="381000" algn="l"/>
              </a:tabLst>
              <a:defRPr/>
            </a:pPr>
            <a:endParaRPr lang="fr-FR" sz="2400" b="1" dirty="0" smtClean="0">
              <a:solidFill>
                <a:srgbClr val="002392"/>
              </a:solidFill>
              <a:latin typeface="Arial" pitchFamily="34" charset="0"/>
              <a:cs typeface="Arial" pitchFamily="34" charset="0"/>
            </a:endParaRPr>
          </a:p>
          <a:p>
            <a:pPr marL="0" indent="-57150">
              <a:buClr>
                <a:srgbClr val="94021A"/>
              </a:buClr>
              <a:buSzPct val="60000"/>
              <a:buNone/>
              <a:tabLst>
                <a:tab pos="381000" algn="l"/>
              </a:tabLst>
              <a:defRPr/>
            </a:pPr>
            <a:r>
              <a:rPr lang="fr-FR" sz="2400" b="1" dirty="0" smtClean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Apport des recommandations européennes </a:t>
            </a:r>
          </a:p>
          <a:p>
            <a:pPr marL="0" indent="-57150">
              <a:buClr>
                <a:srgbClr val="94021A"/>
              </a:buClr>
              <a:buSzPct val="60000"/>
              <a:buNone/>
              <a:tabLst>
                <a:tab pos="381000" algn="l"/>
              </a:tabLst>
              <a:defRPr/>
            </a:pPr>
            <a:endParaRPr lang="fr-FR" sz="2400" b="1" dirty="0" smtClean="0">
              <a:solidFill>
                <a:srgbClr val="002392"/>
              </a:solidFill>
              <a:latin typeface="Arial" pitchFamily="34" charset="0"/>
              <a:cs typeface="Arial" pitchFamily="34" charset="0"/>
            </a:endParaRPr>
          </a:p>
          <a:p>
            <a:pPr marL="0" indent="-57150">
              <a:buClr>
                <a:srgbClr val="94021A"/>
              </a:buClr>
              <a:buSzPct val="60000"/>
              <a:buNone/>
              <a:tabLst>
                <a:tab pos="381000" algn="l"/>
              </a:tabLst>
              <a:defRPr/>
            </a:pPr>
            <a:r>
              <a:rPr lang="fr-FR" sz="2400" b="1" dirty="0" smtClean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Hétérogénéité des pratiques persistante</a:t>
            </a:r>
          </a:p>
          <a:p>
            <a:pPr marL="0" indent="-57150">
              <a:buClr>
                <a:srgbClr val="94021A"/>
              </a:buClr>
              <a:buSzPct val="60000"/>
              <a:buNone/>
              <a:tabLst>
                <a:tab pos="381000" algn="l"/>
              </a:tabLst>
              <a:defRPr/>
            </a:pPr>
            <a:endParaRPr lang="fr-FR" sz="2400" b="1" dirty="0" smtClean="0">
              <a:solidFill>
                <a:srgbClr val="002392"/>
              </a:solidFill>
              <a:latin typeface="Arial" pitchFamily="34" charset="0"/>
              <a:cs typeface="Arial" pitchFamily="34" charset="0"/>
            </a:endParaRPr>
          </a:p>
          <a:p>
            <a:pPr marL="0" indent="-57150">
              <a:buClr>
                <a:srgbClr val="94021A"/>
              </a:buClr>
              <a:buSzPct val="60000"/>
              <a:buNone/>
              <a:tabLst>
                <a:tab pos="381000" algn="l"/>
              </a:tabLst>
              <a:defRPr/>
            </a:pPr>
            <a:r>
              <a:rPr lang="fr-FR" sz="2400" b="1" dirty="0" smtClean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                        Importance du registre+++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5C02E-96AE-479B-BD75-88A7AFCE04BE}" type="slidenum">
              <a:rPr lang="fr-FR" smtClean="0"/>
              <a:pPr/>
              <a:t>17</a:t>
            </a:fld>
            <a:endParaRPr lang="fr-FR"/>
          </a:p>
        </p:txBody>
      </p:sp>
      <p:sp>
        <p:nvSpPr>
          <p:cNvPr id="5" name="Flèche droite 4"/>
          <p:cNvSpPr/>
          <p:nvPr/>
        </p:nvSpPr>
        <p:spPr>
          <a:xfrm>
            <a:off x="755576" y="616530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83768" y="1124744"/>
            <a:ext cx="3240360" cy="648072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altLang="fr-FR" sz="3200" b="1" dirty="0" smtClean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CONTEXTE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844824"/>
            <a:ext cx="9144000" cy="5013176"/>
          </a:xfrm>
        </p:spPr>
        <p:txBody>
          <a:bodyPr>
            <a:normAutofit fontScale="40000" lnSpcReduction="20000"/>
          </a:bodyPr>
          <a:lstStyle/>
          <a:p>
            <a:pPr marL="0" indent="0" algn="just">
              <a:buClr>
                <a:srgbClr val="C00000"/>
              </a:buClr>
              <a:buSzPct val="60000"/>
              <a:tabLst>
                <a:tab pos="381000" algn="l"/>
              </a:tabLst>
            </a:pPr>
            <a:r>
              <a:rPr lang="fr-FR" altLang="fr-FR" sz="5600" b="1" dirty="0" smtClean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 La région paca compte 4 916 069 habitants</a:t>
            </a:r>
          </a:p>
          <a:p>
            <a:pPr marL="857250" lvl="1" indent="-457200" algn="just">
              <a:buClr>
                <a:srgbClr val="C00000"/>
              </a:buClr>
              <a:buSzPct val="60000"/>
              <a:tabLst>
                <a:tab pos="381000" algn="l"/>
              </a:tabLst>
            </a:pPr>
            <a:r>
              <a:rPr lang="fr-FR" altLang="fr-FR" sz="5600" b="1" dirty="0" smtClean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La part des plus de 60 ans représente 27% (18% au niveau national</a:t>
            </a:r>
          </a:p>
          <a:p>
            <a:pPr marL="857250" lvl="1" indent="-457200" algn="just">
              <a:buClr>
                <a:srgbClr val="C00000"/>
              </a:buClr>
              <a:buSzPct val="60000"/>
              <a:tabLst>
                <a:tab pos="381000" algn="l"/>
              </a:tabLst>
            </a:pPr>
            <a:r>
              <a:rPr lang="fr-FR" altLang="fr-FR" sz="5600" b="1" dirty="0" smtClean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Le 83 et le 04 sont les deux départements les plus âgés (30% pour une moyenne régionale à 27%)</a:t>
            </a:r>
          </a:p>
          <a:p>
            <a:pPr marL="857250" lvl="1" indent="-457200" algn="just">
              <a:buClr>
                <a:srgbClr val="C00000"/>
              </a:buClr>
              <a:buSzPct val="60000"/>
              <a:tabLst>
                <a:tab pos="381000" algn="l"/>
              </a:tabLst>
            </a:pPr>
            <a:r>
              <a:rPr lang="fr-FR" altLang="fr-FR" sz="5600" b="1" dirty="0" smtClean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Le 13 est le département le plus jeune (24%)</a:t>
            </a:r>
          </a:p>
          <a:p>
            <a:pPr marL="857250" lvl="1" indent="-457200" algn="just">
              <a:buClr>
                <a:srgbClr val="C00000"/>
              </a:buClr>
              <a:buSzPct val="60000"/>
              <a:tabLst>
                <a:tab pos="381000" algn="l"/>
              </a:tabLst>
            </a:pPr>
            <a:endParaRPr lang="fr-FR" altLang="fr-FR" sz="5600" b="1" dirty="0" smtClean="0">
              <a:solidFill>
                <a:srgbClr val="002392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Clr>
                <a:srgbClr val="C00000"/>
              </a:buClr>
              <a:buSzPct val="60000"/>
              <a:tabLst>
                <a:tab pos="381000" algn="l"/>
              </a:tabLst>
            </a:pPr>
            <a:r>
              <a:rPr lang="fr-FR" altLang="fr-FR" sz="5600" b="1" dirty="0" smtClean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 21 centres autorisés à l’angioplastie (dont l’HIA)</a:t>
            </a:r>
          </a:p>
          <a:p>
            <a:pPr marL="857250" lvl="1" indent="-457200" algn="just">
              <a:buClr>
                <a:srgbClr val="C00000"/>
              </a:buClr>
              <a:buSzPct val="60000"/>
              <a:tabLst>
                <a:tab pos="381000" algn="l"/>
              </a:tabLst>
            </a:pPr>
            <a:r>
              <a:rPr lang="fr-FR" altLang="fr-FR" sz="5600" b="1" dirty="0" smtClean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5 centres dans le 06</a:t>
            </a:r>
          </a:p>
          <a:p>
            <a:pPr marL="857250" lvl="1" indent="-457200" algn="just">
              <a:buClr>
                <a:srgbClr val="C00000"/>
              </a:buClr>
              <a:buSzPct val="60000"/>
              <a:tabLst>
                <a:tab pos="381000" algn="l"/>
              </a:tabLst>
            </a:pPr>
            <a:r>
              <a:rPr lang="fr-FR" altLang="fr-FR" sz="5600" b="1" dirty="0" smtClean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10 dans le 13</a:t>
            </a:r>
          </a:p>
          <a:p>
            <a:pPr marL="857250" lvl="1" indent="-457200" algn="just">
              <a:buClr>
                <a:srgbClr val="C00000"/>
              </a:buClr>
              <a:buSzPct val="60000"/>
              <a:tabLst>
                <a:tab pos="381000" algn="l"/>
              </a:tabLst>
            </a:pPr>
            <a:r>
              <a:rPr lang="fr-FR" altLang="fr-FR" sz="5600" b="1" dirty="0" smtClean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4 dans le Var </a:t>
            </a:r>
          </a:p>
          <a:p>
            <a:pPr marL="857250" lvl="1" indent="-457200" algn="just">
              <a:buClr>
                <a:srgbClr val="C00000"/>
              </a:buClr>
              <a:buSzPct val="60000"/>
              <a:tabLst>
                <a:tab pos="381000" algn="l"/>
              </a:tabLst>
            </a:pPr>
            <a:r>
              <a:rPr lang="fr-FR" altLang="fr-FR" sz="5600" b="1" dirty="0" smtClean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2 dans le Vaucluse  </a:t>
            </a:r>
          </a:p>
          <a:p>
            <a:pPr marL="400050" lvl="1" indent="0" algn="just">
              <a:buClr>
                <a:srgbClr val="C00000"/>
              </a:buClr>
              <a:buSzPct val="60000"/>
              <a:tabLst>
                <a:tab pos="381000" algn="l"/>
              </a:tabLst>
            </a:pPr>
            <a:endParaRPr lang="fr-FR" altLang="fr-FR" sz="5600" b="1" dirty="0" smtClean="0">
              <a:solidFill>
                <a:srgbClr val="002392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Clr>
                <a:srgbClr val="C00000"/>
              </a:buClr>
              <a:tabLst>
                <a:tab pos="381000" algn="l"/>
              </a:tabLst>
            </a:pPr>
            <a:r>
              <a:rPr lang="fr-FR" altLang="fr-FR" sz="5600" b="1" dirty="0" smtClean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 4 centres de chirurgie cardiaque :3 dans le 13 et 1 dans le 06</a:t>
            </a:r>
          </a:p>
          <a:p>
            <a:pPr marL="0" indent="0">
              <a:buClr>
                <a:srgbClr val="C00000"/>
              </a:buClr>
              <a:tabLst>
                <a:tab pos="381000" algn="l"/>
              </a:tabLst>
            </a:pPr>
            <a:endParaRPr lang="fr-FR" altLang="fr-FR" sz="2400" b="1" dirty="0" smtClean="0">
              <a:solidFill>
                <a:srgbClr val="002392"/>
              </a:solidFill>
            </a:endParaRPr>
          </a:p>
          <a:p>
            <a:pPr marL="0" indent="0">
              <a:buClr>
                <a:srgbClr val="C00000"/>
              </a:buClr>
              <a:buFont typeface="Courier New" pitchFamily="49" charset="0"/>
              <a:buChar char="o"/>
              <a:tabLst>
                <a:tab pos="381000" algn="l"/>
              </a:tabLst>
            </a:pPr>
            <a:endParaRPr lang="fr-FR" altLang="fr-FR" sz="2400" dirty="0" smtClean="0">
              <a:solidFill>
                <a:srgbClr val="002392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5C02E-96AE-479B-BD75-88A7AFCE04BE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980490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19672" y="1412776"/>
            <a:ext cx="5256584" cy="79208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altLang="fr-FR" sz="2800" b="1" dirty="0" smtClean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L’activité de coronarographie</a:t>
            </a:r>
            <a:endParaRPr lang="fr-FR" sz="2800" b="1" dirty="0" smtClean="0">
              <a:solidFill>
                <a:srgbClr val="00239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2204864"/>
            <a:ext cx="9144000" cy="4176464"/>
          </a:xfrm>
        </p:spPr>
        <p:txBody>
          <a:bodyPr>
            <a:normAutofit/>
          </a:bodyPr>
          <a:lstStyle/>
          <a:p>
            <a:pPr marL="0" indent="-57150">
              <a:buClr>
                <a:srgbClr val="94021A"/>
              </a:buClr>
              <a:buSzPct val="60000"/>
              <a:buNone/>
              <a:tabLst>
                <a:tab pos="381000" algn="l"/>
              </a:tabLst>
              <a:defRPr/>
            </a:pPr>
            <a:r>
              <a:rPr lang="fr-FR" sz="2400" dirty="0" smtClean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400" b="1" dirty="0" smtClean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23 centres réalisent des coronarographies (21  sont autorises à l’angioplastie)</a:t>
            </a:r>
          </a:p>
          <a:p>
            <a:pPr marL="0" indent="-57150">
              <a:buClr>
                <a:srgbClr val="94021A"/>
              </a:buClr>
              <a:buSzPct val="60000"/>
              <a:buNone/>
              <a:tabLst>
                <a:tab pos="381000" algn="l"/>
              </a:tabLst>
              <a:defRPr/>
            </a:pPr>
            <a:endParaRPr lang="fr-FR" sz="2400" b="1" dirty="0" smtClean="0">
              <a:solidFill>
                <a:srgbClr val="002392"/>
              </a:solidFill>
              <a:latin typeface="Arial" pitchFamily="34" charset="0"/>
              <a:cs typeface="Arial" pitchFamily="34" charset="0"/>
            </a:endParaRPr>
          </a:p>
          <a:p>
            <a:pPr marL="0" lvl="1" indent="0">
              <a:buClr>
                <a:srgbClr val="94021A"/>
              </a:buClr>
              <a:buNone/>
              <a:tabLst>
                <a:tab pos="381000" algn="l"/>
              </a:tabLst>
              <a:defRPr/>
            </a:pPr>
            <a:r>
              <a:rPr lang="fr-FR" sz="2400" b="1" dirty="0" smtClean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Répartition de l’activité par territoire</a:t>
            </a:r>
          </a:p>
          <a:p>
            <a:pPr marL="0" lvl="1" indent="0">
              <a:buClr>
                <a:srgbClr val="94021A"/>
              </a:buClr>
              <a:buNone/>
              <a:tabLst>
                <a:tab pos="381000" algn="l"/>
              </a:tabLst>
              <a:defRPr/>
            </a:pPr>
            <a:endParaRPr lang="fr-FR" sz="2400" b="1" dirty="0" smtClean="0">
              <a:solidFill>
                <a:srgbClr val="002392"/>
              </a:solidFill>
            </a:endParaRPr>
          </a:p>
          <a:p>
            <a:pPr marL="0" lvl="1" indent="0">
              <a:buClr>
                <a:srgbClr val="94021A"/>
              </a:buClr>
              <a:buNone/>
              <a:tabLst>
                <a:tab pos="381000" algn="l"/>
              </a:tabLst>
              <a:defRPr/>
            </a:pPr>
            <a:endParaRPr lang="fr-FR" sz="2400" b="1" dirty="0" smtClean="0">
              <a:solidFill>
                <a:srgbClr val="002392"/>
              </a:solidFill>
            </a:endParaRPr>
          </a:p>
          <a:p>
            <a:pPr marL="0" lvl="1" indent="0">
              <a:buClr>
                <a:srgbClr val="94021A"/>
              </a:buClr>
              <a:buNone/>
              <a:tabLst>
                <a:tab pos="381000" algn="l"/>
              </a:tabLst>
              <a:defRPr/>
            </a:pPr>
            <a:endParaRPr lang="fr-FR" sz="2400" b="1" dirty="0" smtClean="0">
              <a:solidFill>
                <a:srgbClr val="002392"/>
              </a:solidFill>
            </a:endParaRPr>
          </a:p>
          <a:p>
            <a:pPr marL="0" lvl="1" indent="0">
              <a:buClr>
                <a:srgbClr val="94021A"/>
              </a:buClr>
              <a:buNone/>
              <a:tabLst>
                <a:tab pos="381000" algn="l"/>
              </a:tabLst>
              <a:defRPr/>
            </a:pPr>
            <a:endParaRPr lang="fr-FR" sz="2400" b="1" dirty="0" smtClean="0">
              <a:solidFill>
                <a:srgbClr val="002392"/>
              </a:solidFill>
            </a:endParaRPr>
          </a:p>
          <a:p>
            <a:pPr marL="0" lvl="1" indent="0">
              <a:buClr>
                <a:srgbClr val="94021A"/>
              </a:buClr>
              <a:buNone/>
              <a:tabLst>
                <a:tab pos="381000" algn="l"/>
              </a:tabLst>
              <a:defRPr/>
            </a:pPr>
            <a:endParaRPr lang="fr-FR" sz="2400" b="1" dirty="0" smtClean="0">
              <a:solidFill>
                <a:srgbClr val="002392"/>
              </a:solidFill>
            </a:endParaRPr>
          </a:p>
          <a:p>
            <a:pPr marL="0" lvl="1" indent="0">
              <a:buClr>
                <a:srgbClr val="94021A"/>
              </a:buClr>
              <a:buNone/>
              <a:tabLst>
                <a:tab pos="381000" algn="l"/>
              </a:tabLst>
              <a:defRPr/>
            </a:pPr>
            <a:endParaRPr lang="fr-FR" sz="2400" b="1" dirty="0" smtClean="0">
              <a:solidFill>
                <a:srgbClr val="002392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5C02E-96AE-479B-BD75-88A7AFCE04BE}" type="slidenum">
              <a:rPr lang="fr-FR" smtClean="0"/>
              <a:pPr/>
              <a:t>3</a:t>
            </a:fld>
            <a:endParaRPr lang="fr-FR"/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1691680" y="4221088"/>
          <a:ext cx="5397500" cy="1562100"/>
        </p:xfrm>
        <a:graphic>
          <a:graphicData uri="http://schemas.openxmlformats.org/drawingml/2006/table">
            <a:tbl>
              <a:tblPr/>
              <a:tblGrid>
                <a:gridCol w="2070100"/>
                <a:gridCol w="762000"/>
                <a:gridCol w="762000"/>
                <a:gridCol w="762000"/>
                <a:gridCol w="1041400"/>
              </a:tblGrid>
              <a:tr h="390525"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EVOL 2015/2013</a:t>
                      </a:r>
                      <a:br>
                        <a:rPr lang="fr-F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(%)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Alpes </a:t>
                      </a:r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Maritimes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5 841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5 878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6 197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6,09%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Bouches </a:t>
                      </a:r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du Rhône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10 662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10 862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11 443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7,33%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Var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4 150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4 204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4 389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5,76%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Vaucluse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2 579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2 902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2 974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15,32%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REGIONAL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23 234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23 848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25 004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7,62%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NATIONAL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238 985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247 786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252 610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5,70%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646554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648072"/>
          </a:xfrm>
        </p:spPr>
        <p:txBody>
          <a:bodyPr>
            <a:normAutofit/>
          </a:bodyPr>
          <a:lstStyle/>
          <a:p>
            <a:r>
              <a:rPr lang="fr-FR" altLang="fr-FR" sz="3200" b="1" dirty="0" smtClean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L’activité de coronarographie</a:t>
            </a:r>
            <a:endParaRPr lang="fr-FR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628800"/>
            <a:ext cx="9144000" cy="5040560"/>
          </a:xfrm>
        </p:spPr>
        <p:txBody>
          <a:bodyPr>
            <a:normAutofit/>
          </a:bodyPr>
          <a:lstStyle/>
          <a:p>
            <a:r>
              <a:rPr lang="fr-FR" sz="2400" b="1" dirty="0" smtClean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Indice de consommation </a:t>
            </a:r>
            <a:r>
              <a:rPr lang="fr-FR" sz="2400" b="1" i="1" dirty="0" smtClean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fr-FR" sz="2400" b="1" dirty="0" smtClean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tandardisé</a:t>
            </a:r>
          </a:p>
          <a:p>
            <a:pPr>
              <a:buNone/>
            </a:pPr>
            <a:r>
              <a:rPr lang="fr-FR" sz="1600" i="1" dirty="0" smtClean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un indice permet de positionner le taux recours standardisé (</a:t>
            </a:r>
            <a:r>
              <a:rPr lang="fr-FR" sz="1600" i="1" dirty="0" err="1" smtClean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TRs</a:t>
            </a:r>
            <a:r>
              <a:rPr lang="fr-FR" sz="1600" i="1" dirty="0" smtClean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) : </a:t>
            </a:r>
          </a:p>
          <a:p>
            <a:pPr>
              <a:buNone/>
            </a:pPr>
            <a:r>
              <a:rPr lang="fr-FR" sz="1600" i="1" dirty="0" smtClean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-       </a:t>
            </a:r>
            <a:r>
              <a:rPr lang="fr-FR" sz="1400" i="1" dirty="0" smtClean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l’</a:t>
            </a:r>
            <a:r>
              <a:rPr lang="fr-FR" sz="1400" b="1" i="1" dirty="0" smtClean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indice national donne le rapport entre le </a:t>
            </a:r>
            <a:r>
              <a:rPr lang="fr-FR" sz="1400" b="1" i="1" dirty="0" err="1" smtClean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TRs</a:t>
            </a:r>
            <a:r>
              <a:rPr lang="fr-FR" sz="1400" b="1" i="1" dirty="0" smtClean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 de la région, du territoire de santé et le taux de recours national : si l’indice est supérieur à 1, le taux de recours à cette activité standardisé de la région ou du territoire de santé considéré est plus important que le taux national. </a:t>
            </a:r>
          </a:p>
          <a:p>
            <a:pPr>
              <a:buNone/>
            </a:pPr>
            <a:r>
              <a:rPr lang="fr-FR" sz="1400" i="1" dirty="0" smtClean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-      l’</a:t>
            </a:r>
            <a:r>
              <a:rPr lang="fr-FR" sz="1400" b="1" i="1" dirty="0" smtClean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indice régional donne le rapport entre le </a:t>
            </a:r>
            <a:r>
              <a:rPr lang="fr-FR" sz="1400" b="1" i="1" dirty="0" err="1" smtClean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TRs</a:t>
            </a:r>
            <a:r>
              <a:rPr lang="fr-FR" sz="1400" b="1" i="1" dirty="0" smtClean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 du territoire de santé et le </a:t>
            </a:r>
            <a:r>
              <a:rPr lang="fr-FR" sz="1400" b="1" i="1" dirty="0" err="1" smtClean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TRs</a:t>
            </a:r>
            <a:r>
              <a:rPr lang="fr-FR" sz="1400" b="1" i="1" dirty="0" smtClean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 de la région : si l’indice est supérieur à 1 le taux standardisé du territoire ou du zonage est plus important que le taux standardisé régional 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5C02E-96AE-479B-BD75-88A7AFCE04BE}" type="slidenum">
              <a:rPr lang="fr-FR" smtClean="0"/>
              <a:pPr/>
              <a:t>4</a:t>
            </a:fld>
            <a:endParaRPr lang="fr-FR"/>
          </a:p>
        </p:txBody>
      </p:sp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2267744" y="4094984"/>
          <a:ext cx="5544616" cy="2502370"/>
        </p:xfrm>
        <a:graphic>
          <a:graphicData uri="http://schemas.openxmlformats.org/drawingml/2006/table">
            <a:tbl>
              <a:tblPr/>
              <a:tblGrid>
                <a:gridCol w="2670318"/>
                <a:gridCol w="2874298"/>
              </a:tblGrid>
              <a:tr h="221128">
                <a:tc>
                  <a:txBody>
                    <a:bodyPr/>
                    <a:lstStyle/>
                    <a:p>
                      <a:pPr algn="ctr" fontAlgn="b"/>
                      <a:r>
                        <a:rPr lang="fr-FR" sz="13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ICS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719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Alpes de Hautes-Provence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1,05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7109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Hautes-Alpes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0,76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109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Alpes Maritimes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1,16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109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Bouches du Rhône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1,20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109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Var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1,20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109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Vaucluse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1,01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109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REGIONAL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1,16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87109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Auvergne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1,02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187109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Rhône-Alpes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0,89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187109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Languedoc Roussillon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1,05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72542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Midi Pyrénées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1,25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79712" y="1556792"/>
            <a:ext cx="6192688" cy="72008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fr-FR" altLang="fr-FR" sz="3600" b="1" dirty="0" smtClean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L’activité de coronarographie</a:t>
            </a:r>
            <a:endParaRPr lang="fr-FR" sz="3600" b="1" dirty="0" smtClean="0">
              <a:solidFill>
                <a:srgbClr val="00239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2564904"/>
            <a:ext cx="9144000" cy="3528392"/>
          </a:xfrm>
        </p:spPr>
        <p:txBody>
          <a:bodyPr>
            <a:normAutofit fontScale="92500"/>
          </a:bodyPr>
          <a:lstStyle/>
          <a:p>
            <a:pPr marL="0" indent="0" algn="just">
              <a:spcBef>
                <a:spcPts val="1800"/>
              </a:spcBef>
              <a:spcAft>
                <a:spcPts val="1200"/>
              </a:spcAft>
              <a:buClr>
                <a:srgbClr val="C00000"/>
              </a:buClr>
              <a:buSzPct val="60000"/>
              <a:buFont typeface="Wingdings" pitchFamily="2" charset="2"/>
              <a:buChar char="q"/>
              <a:tabLst>
                <a:tab pos="381000" algn="l"/>
              </a:tabLst>
            </a:pPr>
            <a:r>
              <a:rPr lang="fr-FR" altLang="fr-FR" sz="2400" b="1" dirty="0" smtClean="0">
                <a:solidFill>
                  <a:srgbClr val="002392"/>
                </a:solidFill>
                <a:latin typeface="Calibri" pitchFamily="34" charset="0"/>
              </a:rPr>
              <a:t>  </a:t>
            </a:r>
            <a:r>
              <a:rPr lang="fr-FR" altLang="fr-FR" sz="2400" b="1" dirty="0" smtClean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Le taux d’évolution des actes de coronarographie de 2013 à 2015 est à 7,62% alors qu’il est de 5,7 % au niveau national</a:t>
            </a:r>
          </a:p>
          <a:p>
            <a:pPr marL="0" indent="0" algn="just">
              <a:spcBef>
                <a:spcPts val="1800"/>
              </a:spcBef>
              <a:spcAft>
                <a:spcPts val="1200"/>
              </a:spcAft>
              <a:buClr>
                <a:srgbClr val="C00000"/>
              </a:buClr>
              <a:buSzPct val="60000"/>
              <a:buFont typeface="Wingdings" pitchFamily="2" charset="2"/>
              <a:buChar char="q"/>
              <a:tabLst>
                <a:tab pos="381000" algn="l"/>
              </a:tabLst>
            </a:pPr>
            <a:r>
              <a:rPr lang="fr-FR" altLang="fr-FR" sz="2400" b="1" dirty="0" smtClean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  2 centres non autorisés à l’angioplastie réalisent des actes dont un de manière habituelle et importante (plus de 500 actes en 2015)</a:t>
            </a:r>
          </a:p>
          <a:p>
            <a:pPr marL="0" indent="0" algn="just">
              <a:spcBef>
                <a:spcPts val="1800"/>
              </a:spcBef>
              <a:spcAft>
                <a:spcPts val="1200"/>
              </a:spcAft>
              <a:buClr>
                <a:srgbClr val="C00000"/>
              </a:buClr>
              <a:buSzPct val="60000"/>
              <a:buFont typeface="Wingdings" pitchFamily="2" charset="2"/>
              <a:buChar char="q"/>
              <a:tabLst>
                <a:tab pos="381000" algn="l"/>
              </a:tabLst>
            </a:pPr>
            <a:r>
              <a:rPr lang="fr-FR" altLang="fr-FR" sz="2400" b="1" dirty="0" smtClean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  le </a:t>
            </a:r>
            <a:r>
              <a:rPr lang="fr-FR" altLang="fr-FR" sz="2400" b="1" dirty="0" err="1" smtClean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sros</a:t>
            </a:r>
            <a:r>
              <a:rPr lang="fr-FR" altLang="fr-FR" sz="2400" b="1" dirty="0" smtClean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 précise « au vu des recommandations professionnelles de bonne pratique la réalisation de coronarographie dans des centres non autorisés à la CI n’est pas souhaitable »</a:t>
            </a:r>
            <a:endParaRPr lang="fr-FR" altLang="fr-FR" sz="2400" b="1" dirty="0">
              <a:solidFill>
                <a:srgbClr val="00239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5C02E-96AE-479B-BD75-88A7AFCE04BE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279129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63688" y="1196752"/>
            <a:ext cx="5760640" cy="86409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z="3600" b="1" dirty="0" smtClean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L’activité d’angioplastie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2952328"/>
          </a:xfrm>
        </p:spPr>
        <p:txBody>
          <a:bodyPr>
            <a:noAutofit/>
          </a:bodyPr>
          <a:lstStyle/>
          <a:p>
            <a:pPr marL="0" lvl="1" indent="0">
              <a:buClr>
                <a:srgbClr val="94021A"/>
              </a:buClr>
              <a:buNone/>
              <a:tabLst>
                <a:tab pos="381000" algn="l"/>
              </a:tabLst>
              <a:defRPr/>
            </a:pPr>
            <a:endParaRPr lang="fr-FR" sz="2400" b="1" dirty="0" smtClean="0">
              <a:solidFill>
                <a:srgbClr val="002392"/>
              </a:solidFill>
            </a:endParaRPr>
          </a:p>
          <a:p>
            <a:pPr marL="0" lvl="1" indent="0">
              <a:buClr>
                <a:srgbClr val="94021A"/>
              </a:buClr>
              <a:buNone/>
              <a:tabLst>
                <a:tab pos="381000" algn="l"/>
              </a:tabLst>
              <a:defRPr/>
            </a:pPr>
            <a:r>
              <a:rPr lang="fr-FR" sz="2400" b="1" dirty="0" smtClean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Répartition de l’activité par territoire</a:t>
            </a:r>
          </a:p>
          <a:p>
            <a:pPr marL="0" lvl="1" indent="0">
              <a:buClr>
                <a:srgbClr val="94021A"/>
              </a:buClr>
              <a:buNone/>
              <a:tabLst>
                <a:tab pos="381000" algn="l"/>
              </a:tabLst>
              <a:defRPr/>
            </a:pPr>
            <a:endParaRPr lang="fr-FR" sz="2400" b="1" dirty="0" smtClean="0">
              <a:solidFill>
                <a:srgbClr val="002392"/>
              </a:solidFill>
            </a:endParaRPr>
          </a:p>
          <a:p>
            <a:pPr marL="0" lvl="1" indent="0">
              <a:buClr>
                <a:srgbClr val="94021A"/>
              </a:buClr>
              <a:buNone/>
              <a:tabLst>
                <a:tab pos="381000" algn="l"/>
              </a:tabLst>
              <a:defRPr/>
            </a:pPr>
            <a:endParaRPr lang="fr-FR" sz="2400" b="1" dirty="0" smtClean="0">
              <a:solidFill>
                <a:srgbClr val="002392"/>
              </a:solidFill>
            </a:endParaRPr>
          </a:p>
          <a:p>
            <a:pPr marL="0" lvl="1" indent="0">
              <a:buClr>
                <a:srgbClr val="94021A"/>
              </a:buClr>
              <a:buNone/>
              <a:tabLst>
                <a:tab pos="381000" algn="l"/>
              </a:tabLst>
              <a:defRPr/>
            </a:pPr>
            <a:endParaRPr lang="fr-FR" sz="2400" b="1" dirty="0" smtClean="0">
              <a:solidFill>
                <a:srgbClr val="002392"/>
              </a:solidFill>
            </a:endParaRPr>
          </a:p>
          <a:p>
            <a:pPr marL="0" lvl="1" indent="0">
              <a:buClr>
                <a:srgbClr val="94021A"/>
              </a:buClr>
              <a:buNone/>
              <a:tabLst>
                <a:tab pos="381000" algn="l"/>
              </a:tabLst>
              <a:defRPr/>
            </a:pPr>
            <a:endParaRPr lang="fr-FR" sz="2400" b="1" dirty="0" smtClean="0">
              <a:solidFill>
                <a:srgbClr val="002392"/>
              </a:solidFill>
            </a:endParaRPr>
          </a:p>
          <a:p>
            <a:pPr marL="0" lvl="1" indent="0">
              <a:buClr>
                <a:srgbClr val="94021A"/>
              </a:buClr>
              <a:buNone/>
              <a:tabLst>
                <a:tab pos="381000" algn="l"/>
              </a:tabLst>
              <a:defRPr/>
            </a:pPr>
            <a:endParaRPr lang="fr-FR" sz="2400" b="1" dirty="0" smtClean="0">
              <a:solidFill>
                <a:srgbClr val="002392"/>
              </a:solidFill>
            </a:endParaRPr>
          </a:p>
          <a:p>
            <a:pPr marL="0" lvl="1" indent="0">
              <a:buClr>
                <a:srgbClr val="94021A"/>
              </a:buClr>
              <a:buNone/>
              <a:tabLst>
                <a:tab pos="381000" algn="l"/>
              </a:tabLst>
              <a:defRPr/>
            </a:pPr>
            <a:endParaRPr lang="fr-FR" sz="2400" b="1" dirty="0" smtClean="0">
              <a:solidFill>
                <a:srgbClr val="002392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5C02E-96AE-479B-BD75-88A7AFCE04BE}" type="slidenum">
              <a:rPr lang="fr-FR" smtClean="0"/>
              <a:pPr/>
              <a:t>6</a:t>
            </a:fld>
            <a:endParaRPr lang="fr-FR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67965954"/>
              </p:ext>
            </p:extLst>
          </p:nvPr>
        </p:nvGraphicFramePr>
        <p:xfrm>
          <a:off x="827584" y="2708920"/>
          <a:ext cx="7416824" cy="3133085"/>
        </p:xfrm>
        <a:graphic>
          <a:graphicData uri="http://schemas.openxmlformats.org/drawingml/2006/table">
            <a:tbl>
              <a:tblPr/>
              <a:tblGrid>
                <a:gridCol w="2492665"/>
                <a:gridCol w="917545"/>
                <a:gridCol w="917545"/>
                <a:gridCol w="917545"/>
                <a:gridCol w="1253979"/>
                <a:gridCol w="917545"/>
              </a:tblGrid>
              <a:tr h="320950"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26617"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EVOL 2015/2013</a:t>
                      </a:r>
                      <a:br>
                        <a:rPr lang="fr-F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(%)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5667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Alpes </a:t>
                      </a:r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Maritimes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3 351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3 431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3 681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9,85%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5667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Bouches </a:t>
                      </a:r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du Rhône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8 127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8 641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8 978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10,47%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5667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Var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3 368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3 774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3 898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15,74%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095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Vaucluse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2 534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2 740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2 741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8,17%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095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REGIONAL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17 380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18 586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19 299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11,04%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095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NATIONAL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149 874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159 542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167 302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11,63%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5667"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76521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396752"/>
          </a:xfrm>
        </p:spPr>
        <p:txBody>
          <a:bodyPr/>
          <a:lstStyle/>
          <a:p>
            <a:pPr marL="0" lvl="1" indent="0">
              <a:buClr>
                <a:srgbClr val="94021A"/>
              </a:buClr>
              <a:buNone/>
              <a:tabLst>
                <a:tab pos="381000" algn="l"/>
              </a:tabLst>
              <a:defRPr/>
            </a:pPr>
            <a:endParaRPr lang="fr-FR" sz="2400" b="1" dirty="0" smtClean="0">
              <a:solidFill>
                <a:srgbClr val="002392"/>
              </a:solidFill>
            </a:endParaRPr>
          </a:p>
          <a:p>
            <a:pPr marL="0" lvl="1" indent="0">
              <a:buClr>
                <a:srgbClr val="94021A"/>
              </a:buClr>
              <a:buNone/>
              <a:tabLst>
                <a:tab pos="381000" algn="l"/>
              </a:tabLst>
              <a:defRPr/>
            </a:pPr>
            <a:r>
              <a:rPr lang="fr-FR" sz="2400" b="1" dirty="0" smtClean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Indice de consommation standardisé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5C02E-96AE-479B-BD75-88A7AFCE04BE}" type="slidenum">
              <a:rPr lang="fr-FR" smtClean="0"/>
              <a:pPr/>
              <a:t>7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457200" y="1196752"/>
            <a:ext cx="8229600" cy="648072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z="3600" b="1" dirty="0" smtClean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L’activité d’angioplastie</a:t>
            </a:r>
          </a:p>
        </p:txBody>
      </p:sp>
      <p:graphicFrame>
        <p:nvGraphicFramePr>
          <p:cNvPr id="10" name="Tableau 9"/>
          <p:cNvGraphicFramePr>
            <a:graphicFrameLocks noGrp="1"/>
          </p:cNvGraphicFramePr>
          <p:nvPr/>
        </p:nvGraphicFramePr>
        <p:xfrm>
          <a:off x="1979712" y="2564906"/>
          <a:ext cx="5616624" cy="3312358"/>
        </p:xfrm>
        <a:graphic>
          <a:graphicData uri="http://schemas.openxmlformats.org/drawingml/2006/table">
            <a:tbl>
              <a:tblPr/>
              <a:tblGrid>
                <a:gridCol w="2704996"/>
                <a:gridCol w="2911628"/>
              </a:tblGrid>
              <a:tr h="303192">
                <a:tc>
                  <a:txBody>
                    <a:bodyPr/>
                    <a:lstStyle/>
                    <a:p>
                      <a:pPr algn="ctr" fontAlgn="b"/>
                      <a:r>
                        <a:rPr lang="fr-FR" sz="13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ICS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681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Alpes de Hautes-Provence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52658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Hautes-Alpes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0,92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658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Alpes Maritimes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1,06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658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Bouches du Rhône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1,54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658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1,41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293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Vaucluse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1,34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293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REGIONAL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1,34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252658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Auvergne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</a:tr>
              <a:tr h="252658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Rhône-Alpes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0,88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</a:tr>
              <a:tr h="252658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Languedoc Roussillon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1,13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</a:tr>
              <a:tr h="265293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Midi Pyrénées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07704" y="1052736"/>
            <a:ext cx="5987008" cy="864096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z="3600" b="1" dirty="0" smtClean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L’activité d’angioplastie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844824"/>
            <a:ext cx="8424936" cy="4464496"/>
          </a:xfrm>
        </p:spPr>
        <p:txBody>
          <a:bodyPr>
            <a:normAutofit/>
          </a:bodyPr>
          <a:lstStyle/>
          <a:p>
            <a:pPr marL="0" indent="0">
              <a:buFont typeface="Arial" charset="0"/>
              <a:buNone/>
              <a:tabLst>
                <a:tab pos="381000" algn="l"/>
              </a:tabLst>
            </a:pPr>
            <a:r>
              <a:rPr lang="fr-FR" altLang="fr-FR" sz="2000" b="1" dirty="0" smtClean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Nombres d’angioplastie par an par séjour, par patient</a:t>
            </a:r>
          </a:p>
          <a:p>
            <a:pPr marL="0" indent="0">
              <a:buFont typeface="Arial" charset="0"/>
              <a:buNone/>
              <a:tabLst>
                <a:tab pos="381000" algn="l"/>
              </a:tabLst>
            </a:pPr>
            <a:endParaRPr lang="fr-FR" altLang="fr-FR" sz="2000" b="1" dirty="0" smtClean="0">
              <a:solidFill>
                <a:srgbClr val="002392"/>
              </a:solidFill>
            </a:endParaRPr>
          </a:p>
          <a:p>
            <a:pPr marL="0" indent="0">
              <a:buFont typeface="Arial" charset="0"/>
              <a:buNone/>
              <a:tabLst>
                <a:tab pos="381000" algn="l"/>
              </a:tabLst>
            </a:pPr>
            <a:endParaRPr lang="fr-FR" altLang="fr-FR" sz="2000" b="1" dirty="0" smtClean="0">
              <a:solidFill>
                <a:srgbClr val="002392"/>
              </a:solidFill>
            </a:endParaRPr>
          </a:p>
          <a:p>
            <a:pPr marL="0" indent="0">
              <a:buFont typeface="Arial" charset="0"/>
              <a:buNone/>
              <a:tabLst>
                <a:tab pos="381000" algn="l"/>
              </a:tabLst>
            </a:pPr>
            <a:endParaRPr lang="fr-FR" altLang="fr-FR" sz="2000" b="1" dirty="0" smtClean="0">
              <a:solidFill>
                <a:srgbClr val="002392"/>
              </a:solidFill>
            </a:endParaRPr>
          </a:p>
          <a:p>
            <a:pPr marL="0" indent="0">
              <a:buFont typeface="Arial" charset="0"/>
              <a:buNone/>
              <a:tabLst>
                <a:tab pos="381000" algn="l"/>
              </a:tabLst>
            </a:pPr>
            <a:endParaRPr lang="fr-FR" altLang="fr-FR" sz="2000" b="1" dirty="0" smtClean="0">
              <a:solidFill>
                <a:srgbClr val="002392"/>
              </a:solidFill>
            </a:endParaRPr>
          </a:p>
          <a:p>
            <a:pPr marL="0" indent="0">
              <a:buFont typeface="Arial" charset="0"/>
              <a:buNone/>
              <a:tabLst>
                <a:tab pos="381000" algn="l"/>
              </a:tabLst>
            </a:pPr>
            <a:endParaRPr lang="fr-FR" altLang="fr-FR" sz="2000" b="1" dirty="0" smtClean="0">
              <a:solidFill>
                <a:srgbClr val="002392"/>
              </a:solidFill>
            </a:endParaRPr>
          </a:p>
          <a:p>
            <a:pPr marL="0" indent="0">
              <a:buFont typeface="Arial" charset="0"/>
              <a:buNone/>
              <a:tabLst>
                <a:tab pos="381000" algn="l"/>
              </a:tabLst>
            </a:pPr>
            <a:endParaRPr lang="fr-FR" altLang="fr-FR" sz="2000" b="1" dirty="0" smtClean="0">
              <a:solidFill>
                <a:srgbClr val="002392"/>
              </a:solidFill>
            </a:endParaRPr>
          </a:p>
          <a:p>
            <a:pPr marL="0" indent="0">
              <a:buFont typeface="Arial" charset="0"/>
              <a:buNone/>
              <a:tabLst>
                <a:tab pos="381000" algn="l"/>
              </a:tabLst>
            </a:pPr>
            <a:endParaRPr lang="fr-FR" altLang="fr-FR" sz="2000" b="1" dirty="0" smtClean="0">
              <a:solidFill>
                <a:srgbClr val="002392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5C02E-96AE-479B-BD75-88A7AFCE04BE}" type="slidenum">
              <a:rPr lang="fr-FR" smtClean="0"/>
              <a:pPr/>
              <a:t>8</a:t>
            </a:fld>
            <a:endParaRPr lang="fr-FR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48452850"/>
              </p:ext>
            </p:extLst>
          </p:nvPr>
        </p:nvGraphicFramePr>
        <p:xfrm>
          <a:off x="611560" y="2348877"/>
          <a:ext cx="8064896" cy="3952413"/>
        </p:xfrm>
        <a:graphic>
          <a:graphicData uri="http://schemas.openxmlformats.org/drawingml/2006/table">
            <a:tbl>
              <a:tblPr/>
              <a:tblGrid>
                <a:gridCol w="2250669"/>
                <a:gridCol w="801963"/>
                <a:gridCol w="801963"/>
                <a:gridCol w="801963"/>
                <a:gridCol w="1096014"/>
                <a:gridCol w="801963"/>
                <a:gridCol w="882158"/>
                <a:gridCol w="628203"/>
              </a:tblGrid>
              <a:tr h="310864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5668"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99045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NB d'actes</a:t>
                      </a:r>
                      <a:br>
                        <a:rPr lang="fr-FR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/séj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NB d'Actes</a:t>
                      </a:r>
                      <a:br>
                        <a:rPr lang="fr-FR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/Patient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NB d'actes</a:t>
                      </a:r>
                      <a:br>
                        <a:rPr lang="fr-FR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/séj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NB d'Actes</a:t>
                      </a:r>
                      <a:br>
                        <a:rPr lang="fr-FR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/Patient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NB d'actes</a:t>
                      </a:r>
                      <a:br>
                        <a:rPr lang="fr-FR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/séj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NB d'Actes</a:t>
                      </a:r>
                      <a:br>
                        <a:rPr lang="fr-FR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/Patient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6061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Alpes </a:t>
                      </a:r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Maritimes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1,03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1,17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1,04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1,16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1,04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1,16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6061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Bouches </a:t>
                      </a:r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du Rhône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1,09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1,20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1,10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1,20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1,10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1,20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6061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Var</a:t>
                      </a:r>
                      <a:endParaRPr lang="fr-FR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1,06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1,17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1,07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1,17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1,07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1,17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0864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Vaucluse</a:t>
                      </a:r>
                      <a:endParaRPr lang="fr-FR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1,07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1,27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1,08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1,27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1,07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1,25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0864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 dirty="0">
                          <a:solidFill>
                            <a:srgbClr val="F2F2F2"/>
                          </a:solidFill>
                          <a:latin typeface="Calibri"/>
                        </a:rPr>
                        <a:t>REGIONAL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 dirty="0">
                          <a:solidFill>
                            <a:srgbClr val="F2F2F2"/>
                          </a:solidFill>
                          <a:latin typeface="Calibri"/>
                        </a:rPr>
                        <a:t>1,07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 dirty="0">
                          <a:solidFill>
                            <a:srgbClr val="F2F2F2"/>
                          </a:solidFill>
                          <a:latin typeface="Calibri"/>
                        </a:rPr>
                        <a:t>1,20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1" i="0" u="none" strike="noStrike" dirty="0">
                          <a:solidFill>
                            <a:srgbClr val="F2F2F2"/>
                          </a:solidFill>
                          <a:latin typeface="Calibri"/>
                        </a:rPr>
                        <a:t>1,08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1" i="0" u="none" strike="noStrike" dirty="0">
                          <a:solidFill>
                            <a:srgbClr val="F2F2F2"/>
                          </a:solidFill>
                          <a:latin typeface="Calibri"/>
                        </a:rPr>
                        <a:t>1,20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1" i="0" u="none" strike="noStrike" dirty="0">
                          <a:solidFill>
                            <a:srgbClr val="F2F2F2"/>
                          </a:solidFill>
                          <a:latin typeface="Calibri"/>
                        </a:rPr>
                        <a:t>1,08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1" i="0" u="none" strike="noStrike" dirty="0">
                          <a:solidFill>
                            <a:srgbClr val="F2F2F2"/>
                          </a:solidFill>
                          <a:latin typeface="Calibri"/>
                        </a:rPr>
                        <a:t>1,19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0864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F2F2F2"/>
                          </a:solidFill>
                          <a:latin typeface="Calibri"/>
                        </a:rPr>
                        <a:t>NATIONAL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>
                          <a:solidFill>
                            <a:srgbClr val="F2F2F2"/>
                          </a:solidFill>
                          <a:latin typeface="Calibri"/>
                        </a:rPr>
                        <a:t>1,06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>
                          <a:solidFill>
                            <a:srgbClr val="F2F2F2"/>
                          </a:solidFill>
                          <a:latin typeface="Calibri"/>
                        </a:rPr>
                        <a:t>1,21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1" i="0" u="none" strike="noStrike">
                          <a:solidFill>
                            <a:srgbClr val="F2F2F2"/>
                          </a:solidFill>
                          <a:latin typeface="Calibri"/>
                        </a:rPr>
                        <a:t>1,06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1" i="0" u="none" strike="noStrike">
                          <a:solidFill>
                            <a:srgbClr val="F2F2F2"/>
                          </a:solidFill>
                          <a:latin typeface="Calibri"/>
                        </a:rPr>
                        <a:t>1,21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1" i="0" u="none" strike="noStrike">
                          <a:solidFill>
                            <a:srgbClr val="F2F2F2"/>
                          </a:solidFill>
                          <a:latin typeface="Calibri"/>
                        </a:rPr>
                        <a:t>1,06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1" i="0" u="none" strike="noStrike">
                          <a:solidFill>
                            <a:srgbClr val="F2F2F2"/>
                          </a:solidFill>
                          <a:latin typeface="Calibri"/>
                        </a:rPr>
                        <a:t>1,22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6061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F2F2F2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>
                          <a:solidFill>
                            <a:srgbClr val="F2F2F2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>
                          <a:solidFill>
                            <a:srgbClr val="F2F2F2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F2F2F2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F2F2F2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F2F2F2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F2F2F2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182583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864096"/>
          </a:xfrm>
        </p:spPr>
        <p:txBody>
          <a:bodyPr/>
          <a:lstStyle/>
          <a:p>
            <a:r>
              <a:rPr lang="fr-FR" sz="3600" b="1" dirty="0" smtClean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L’activité d’angioplasti</a:t>
            </a:r>
            <a:r>
              <a:rPr lang="fr-FR" b="1" dirty="0" smtClean="0">
                <a:solidFill>
                  <a:srgbClr val="002392"/>
                </a:solidFill>
                <a:latin typeface="Arial Narrow" pitchFamily="34" charset="0"/>
              </a:rPr>
              <a:t>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916832"/>
            <a:ext cx="9144000" cy="3960439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381000" algn="l"/>
              </a:tabLst>
            </a:pPr>
            <a:r>
              <a:rPr lang="fr-FR" altLang="fr-FR" sz="2000" dirty="0" smtClean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Nombre de </a:t>
            </a:r>
            <a:r>
              <a:rPr lang="fr-FR" altLang="fr-FR" sz="2000" dirty="0" err="1" smtClean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stents</a:t>
            </a:r>
            <a:r>
              <a:rPr lang="fr-FR" altLang="fr-FR" sz="2000" dirty="0" smtClean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 par patient</a:t>
            </a:r>
          </a:p>
          <a:p>
            <a:pPr marL="0" indent="0">
              <a:buNone/>
              <a:tabLst>
                <a:tab pos="381000" algn="l"/>
              </a:tabLst>
            </a:pPr>
            <a:r>
              <a:rPr lang="fr-FR" altLang="fr-FR" sz="2000" dirty="0" smtClean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Part des </a:t>
            </a:r>
            <a:r>
              <a:rPr lang="fr-FR" altLang="fr-FR" sz="2000" dirty="0" err="1" smtClean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stents</a:t>
            </a:r>
            <a:r>
              <a:rPr lang="fr-FR" altLang="fr-FR" sz="2000" dirty="0" smtClean="0">
                <a:solidFill>
                  <a:srgbClr val="002392"/>
                </a:solidFill>
                <a:latin typeface="Arial" pitchFamily="34" charset="0"/>
                <a:cs typeface="Arial" pitchFamily="34" charset="0"/>
              </a:rPr>
              <a:t> actifs</a:t>
            </a:r>
            <a:endParaRPr lang="fr-FR" altLang="fr-FR" sz="2000" dirty="0">
              <a:solidFill>
                <a:srgbClr val="00239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5C02E-96AE-479B-BD75-88A7AFCE04BE}" type="slidenum">
              <a:rPr lang="fr-FR" smtClean="0"/>
              <a:pPr/>
              <a:t>9</a:t>
            </a:fld>
            <a:endParaRPr lang="fr-FR"/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93182309"/>
              </p:ext>
            </p:extLst>
          </p:nvPr>
        </p:nvGraphicFramePr>
        <p:xfrm>
          <a:off x="683566" y="2564904"/>
          <a:ext cx="7848874" cy="4104458"/>
        </p:xfrm>
        <a:graphic>
          <a:graphicData uri="http://schemas.openxmlformats.org/drawingml/2006/table">
            <a:tbl>
              <a:tblPr/>
              <a:tblGrid>
                <a:gridCol w="321676"/>
                <a:gridCol w="2148790"/>
                <a:gridCol w="772020"/>
                <a:gridCol w="772020"/>
                <a:gridCol w="772020"/>
                <a:gridCol w="772020"/>
                <a:gridCol w="772020"/>
                <a:gridCol w="746288"/>
                <a:gridCol w="772020"/>
              </a:tblGrid>
              <a:tr h="300327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4626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58399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PART DES STENTS </a:t>
                      </a:r>
                      <a:br>
                        <a:rPr lang="fr-FR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ACTIFS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NB DE STENT </a:t>
                      </a:r>
                      <a:br>
                        <a:rPr lang="fr-FR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PAR PATIENT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PART DES STENTS </a:t>
                      </a:r>
                      <a:br>
                        <a:rPr lang="fr-FR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ACTIFS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NB DE STENT </a:t>
                      </a:r>
                      <a:br>
                        <a:rPr lang="fr-FR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PAR PATIENT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PART DES STENTS </a:t>
                      </a:r>
                      <a:br>
                        <a:rPr lang="fr-FR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ACTIFS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NB DE STENT </a:t>
                      </a:r>
                      <a:br>
                        <a:rPr lang="fr-FR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PAR PATIENT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6025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dpt des Hautes-Alpes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6025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dpt des Alpes Maritimes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80,3%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1,63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88,2%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1,62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93,6%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1,77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6025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dpt des Bouches du Rhône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71,7%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1,69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78,0%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1,77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82,8%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1,93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6025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dpt du Var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73,5%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1,59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79,4%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1,73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89,1%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1,89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0327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dpt du Vaucluse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81,2%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2,19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82,5%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2,12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90,7%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2,14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0327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REGIONAL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75,0%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1,75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81,0%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1,8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87,2%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1,92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0327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NATIONAL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67,0%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1,64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75,0%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1,68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83,6%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1,83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6025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861</TotalTime>
  <Words>1159</Words>
  <Application>Microsoft Office PowerPoint</Application>
  <PresentationFormat>Affichage à l'écran (4:3)</PresentationFormat>
  <Paragraphs>435</Paragraphs>
  <Slides>17</Slides>
  <Notes>9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18" baseType="lpstr">
      <vt:lpstr>Thème Office</vt:lpstr>
      <vt:lpstr>Diapositive 1</vt:lpstr>
      <vt:lpstr>CONTEXTE</vt:lpstr>
      <vt:lpstr>L’activité de coronarographie</vt:lpstr>
      <vt:lpstr>L’activité de coronarographie</vt:lpstr>
      <vt:lpstr>L’activité de coronarographie</vt:lpstr>
      <vt:lpstr>L’activité d’angioplastie</vt:lpstr>
      <vt:lpstr>L’activité d’angioplastie</vt:lpstr>
      <vt:lpstr>L’activité d’angioplastie</vt:lpstr>
      <vt:lpstr>L’activité d’angioplastie</vt:lpstr>
      <vt:lpstr>L’activité d’angioplastie</vt:lpstr>
      <vt:lpstr>L’activité d’angioplastie</vt:lpstr>
      <vt:lpstr>Les pontages</vt:lpstr>
      <vt:lpstr>Les pontages</vt:lpstr>
      <vt:lpstr>Les pontages</vt:lpstr>
      <vt:lpstr>Les TAVI</vt:lpstr>
      <vt:lpstr>Les TAVI</vt:lpstr>
      <vt:lpstr>En conclusion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vincent</dc:creator>
  <cp:lastModifiedBy>*</cp:lastModifiedBy>
  <cp:revision>109</cp:revision>
  <dcterms:created xsi:type="dcterms:W3CDTF">2015-05-25T15:56:22Z</dcterms:created>
  <dcterms:modified xsi:type="dcterms:W3CDTF">2016-05-13T06:40:03Z</dcterms:modified>
</cp:coreProperties>
</file>