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5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46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49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0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72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34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06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45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4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1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37414-9D8B-4FB4-9DDB-9CEB41DF6C7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6F64-CAE8-4FDC-B136-95A81CEB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1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0496" y="1151681"/>
            <a:ext cx="9157504" cy="2358282"/>
          </a:xfrm>
        </p:spPr>
        <p:txBody>
          <a:bodyPr anchor="t">
            <a:normAutofit fontScale="90000"/>
          </a:bodyPr>
          <a:lstStyle/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Coopération entre le </a:t>
            </a:r>
            <a:b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Centre Henri Becquerel, Rouen </a:t>
            </a:r>
            <a:b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et le </a:t>
            </a:r>
            <a:b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Centre Anti-Cancer, Batna</a:t>
            </a:r>
            <a:endParaRPr lang="fr-F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3820" y="5069712"/>
            <a:ext cx="9203802" cy="168701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Hervé Tilly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445" y="5715184"/>
            <a:ext cx="1517109" cy="5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589" y="5376444"/>
            <a:ext cx="982463" cy="12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92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171" y="4573570"/>
            <a:ext cx="3218142" cy="24136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2" y="2324065"/>
            <a:ext cx="6004020" cy="326192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093882" y="3061098"/>
            <a:ext cx="462609" cy="3530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780711" y="717630"/>
            <a:ext cx="878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+mj-lt"/>
              </a:rPr>
              <a:t>Situation – Le CAC de Batna</a:t>
            </a:r>
            <a:endParaRPr lang="fr-FR" sz="4800" b="1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07" y="1738456"/>
            <a:ext cx="5958541" cy="26452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502" y="4274740"/>
            <a:ext cx="3039493" cy="22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2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780712" y="717630"/>
            <a:ext cx="634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+mj-lt"/>
              </a:rPr>
              <a:t>Initiation</a:t>
            </a:r>
            <a:endParaRPr lang="fr-FR" sz="48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49506" y="2384612"/>
            <a:ext cx="97775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/>
              <a:t>2013 - Association de coopération médicale Batna-Rouen (ACESCM), orientation cancer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/>
              <a:t>2015 - Convention CHU de Rouen et Université de Rouen et CAC Batna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/>
              <a:t>2016 - Convention Centre Henri Becquerel, Université de Rouen et CAC Batna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Hématologie maligne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Radiothérapie et imagerie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Gestion hospitalière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3187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780712" y="717630"/>
            <a:ext cx="634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+mj-lt"/>
              </a:rPr>
              <a:t>Besoins exprimés</a:t>
            </a:r>
            <a:endParaRPr lang="fr-FR" sz="48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37558" y="2384612"/>
            <a:ext cx="10754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 hématologie: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Aide à la mise en place des greffes de cellules souches</a:t>
            </a:r>
          </a:p>
          <a:p>
            <a:pPr lvl="1"/>
            <a:r>
              <a:rPr lang="fr-FR" sz="2400" dirty="0" smtClean="0"/>
              <a:t>	Formation du personnel</a:t>
            </a:r>
          </a:p>
          <a:p>
            <a:pPr lvl="1"/>
            <a:r>
              <a:rPr lang="fr-FR" sz="2400" dirty="0" smtClean="0"/>
              <a:t>	Télémédecine: réunion de concertation pluridisciplinaire d’hématologie</a:t>
            </a:r>
          </a:p>
          <a:p>
            <a:pPr lvl="1"/>
            <a:r>
              <a:rPr lang="fr-FR" sz="2400" dirty="0" smtClean="0"/>
              <a:t>	Aide à la mise en place de techniques de biologie moléculaire</a:t>
            </a:r>
          </a:p>
          <a:p>
            <a:pPr lvl="1"/>
            <a:endParaRPr lang="fr-FR" sz="2400" dirty="0"/>
          </a:p>
          <a:p>
            <a:r>
              <a:rPr lang="fr-FR" sz="2400" dirty="0" smtClean="0"/>
              <a:t>En radiothérapie:</a:t>
            </a:r>
          </a:p>
          <a:p>
            <a:r>
              <a:rPr lang="fr-FR" sz="2400" dirty="0" smtClean="0"/>
              <a:t>	Aide au développement des techniques complexes</a:t>
            </a:r>
          </a:p>
          <a:p>
            <a:endParaRPr lang="fr-FR" sz="2400" dirty="0"/>
          </a:p>
          <a:p>
            <a:r>
              <a:rPr lang="fr-FR" sz="2400" dirty="0" smtClean="0"/>
              <a:t>En gestion hospitalière …</a:t>
            </a:r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53958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780712" y="717630"/>
            <a:ext cx="634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+mj-lt"/>
              </a:rPr>
              <a:t>Réalisé, en hématologie</a:t>
            </a:r>
            <a:endParaRPr lang="fr-FR" sz="48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38130" y="1931746"/>
            <a:ext cx="107325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Greffes</a:t>
            </a:r>
          </a:p>
          <a:p>
            <a:r>
              <a:rPr lang="fr-FR" sz="2000" dirty="0" smtClean="0"/>
              <a:t>	Mission à Batna en 2017: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Médecin hématologue et qualiticien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Cadre infirmier en hématologie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Médecin de l’EFS: prélèvement et conservation des cellules</a:t>
            </a:r>
            <a:endParaRPr lang="fr-FR" sz="2000" dirty="0"/>
          </a:p>
          <a:p>
            <a:r>
              <a:rPr lang="fr-FR" sz="2000" dirty="0" smtClean="0"/>
              <a:t>	Constat: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Personnel nombreux mais besoin de formation +++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Risque infectieux majeur: locaux, hygiène, maintenance,</a:t>
            </a:r>
          </a:p>
          <a:p>
            <a:r>
              <a:rPr lang="fr-FR" sz="2000" dirty="0" smtClean="0"/>
              <a:t>		Matériel acquis mais non opérationnel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Circuit du médicament …</a:t>
            </a:r>
          </a:p>
          <a:p>
            <a:r>
              <a:rPr lang="fr-FR" sz="2000" dirty="0" smtClean="0"/>
              <a:t>	Propositions en fonction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Suivi avec le chef de service</a:t>
            </a:r>
          </a:p>
          <a:p>
            <a:endParaRPr lang="fr-FR" sz="2000" dirty="0" smtClean="0"/>
          </a:p>
          <a:p>
            <a:r>
              <a:rPr lang="fr-FR" sz="2000" dirty="0" smtClean="0"/>
              <a:t>Depuis 2018: 30 autogreffes réalisées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Aide à la mise en place des greffes de cellules souches</a:t>
            </a:r>
          </a:p>
          <a:p>
            <a:pPr lvl="1"/>
            <a:r>
              <a:rPr lang="fr-FR" sz="2000" dirty="0" smtClean="0"/>
              <a:t>	Formation du personnel</a:t>
            </a:r>
          </a:p>
          <a:p>
            <a:pPr lvl="1"/>
            <a:r>
              <a:rPr lang="fr-FR" sz="2000" dirty="0" smtClean="0"/>
              <a:t>	Télémédecine: réunion de concertation pluridisciplinaire d’hématologie</a:t>
            </a:r>
          </a:p>
          <a:p>
            <a:pPr lvl="1"/>
            <a:r>
              <a:rPr lang="fr-FR" sz="2000" dirty="0" smtClean="0"/>
              <a:t>	Aide à la mise en place de techniques de biologie moléculaire</a:t>
            </a:r>
          </a:p>
        </p:txBody>
      </p:sp>
    </p:spTree>
    <p:extLst>
      <p:ext uri="{BB962C8B-B14F-4D97-AF65-F5344CB8AC3E}">
        <p14:creationId xmlns:p14="http://schemas.microsoft.com/office/powerpoint/2010/main" val="59868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780712" y="717630"/>
            <a:ext cx="813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+mj-lt"/>
              </a:rPr>
              <a:t>Réalisé, formation</a:t>
            </a:r>
            <a:endParaRPr lang="fr-FR" sz="48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98687" y="1931746"/>
            <a:ext cx="1073259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A</a:t>
            </a:r>
            <a:r>
              <a:rPr lang="fr-FR" sz="2000" u="sng" dirty="0" smtClean="0"/>
              <a:t>ccueil à Rouen de personnel de Batna</a:t>
            </a:r>
          </a:p>
          <a:p>
            <a:endParaRPr lang="fr-FR" sz="2000" dirty="0"/>
          </a:p>
          <a:p>
            <a:r>
              <a:rPr lang="fr-FR" sz="2000" dirty="0" smtClean="0"/>
              <a:t>Hématologie: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Cadre infirmier en soins intensif: 1 mois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Médecin hématologue: 3 mois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Médecin biologique: 1 mois, une technique de biologie moléculaire acquise</a:t>
            </a:r>
          </a:p>
          <a:p>
            <a:endParaRPr lang="fr-FR" sz="2000" dirty="0"/>
          </a:p>
          <a:p>
            <a:r>
              <a:rPr lang="fr-FR" sz="2000" dirty="0" smtClean="0"/>
              <a:t>Imagerie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</a:t>
            </a:r>
            <a:r>
              <a:rPr lang="fr-FR" sz="2000" dirty="0"/>
              <a:t>M</a:t>
            </a:r>
            <a:r>
              <a:rPr lang="fr-FR" sz="2000" dirty="0" smtClean="0"/>
              <a:t>édecin radiologue (sénologie, radio interventionnelle): 6 mois</a:t>
            </a:r>
          </a:p>
          <a:p>
            <a:r>
              <a:rPr lang="fr-FR" sz="2000" dirty="0"/>
              <a:t>	</a:t>
            </a:r>
            <a:endParaRPr lang="fr-FR" sz="2000" dirty="0" smtClean="0"/>
          </a:p>
          <a:p>
            <a:r>
              <a:rPr lang="fr-FR" sz="2000" dirty="0" smtClean="0"/>
              <a:t>Radiothérapie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Médecin radiothérapeute: 1 mois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Physiciens (2): 1 mois 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0383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780712" y="717630"/>
            <a:ext cx="813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+mj-lt"/>
              </a:rPr>
              <a:t>P</a:t>
            </a:r>
            <a:r>
              <a:rPr lang="fr-FR" sz="4800" b="1" dirty="0" smtClean="0">
                <a:latin typeface="+mj-lt"/>
              </a:rPr>
              <a:t>rojets</a:t>
            </a:r>
            <a:endParaRPr lang="fr-FR" sz="48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98687" y="1931746"/>
            <a:ext cx="107325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Formation de deux infirmiers en hématologie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Module d’hématologie (Une semaine)</a:t>
            </a:r>
          </a:p>
          <a:p>
            <a:r>
              <a:rPr lang="fr-FR" sz="2000" dirty="0" smtClean="0"/>
              <a:t>	Trois semaines de stages en septembre</a:t>
            </a:r>
          </a:p>
          <a:p>
            <a:endParaRPr lang="fr-FR" sz="2000" dirty="0"/>
          </a:p>
          <a:p>
            <a:r>
              <a:rPr lang="fr-FR" sz="2000" dirty="0" smtClean="0"/>
              <a:t>Médecin hématologue: stage de six mois</a:t>
            </a:r>
          </a:p>
          <a:p>
            <a:endParaRPr lang="fr-FR" sz="2000" dirty="0"/>
          </a:p>
          <a:p>
            <a:r>
              <a:rPr lang="fr-FR" sz="2000" dirty="0" smtClean="0"/>
              <a:t>Visite du chef de service de Batna: organisation de la RCP, </a:t>
            </a:r>
          </a:p>
          <a:p>
            <a:endParaRPr lang="fr-FR" sz="2000" dirty="0" smtClean="0"/>
          </a:p>
          <a:p>
            <a:r>
              <a:rPr lang="fr-FR" sz="2000" dirty="0" smtClean="0"/>
              <a:t>Stage d’un réanimateur, un mois. En coordination avec le CHU de Rouen</a:t>
            </a:r>
          </a:p>
          <a:p>
            <a:endParaRPr lang="fr-FR" sz="2000" dirty="0"/>
          </a:p>
          <a:p>
            <a:r>
              <a:rPr lang="fr-FR" sz="2000" dirty="0" smtClean="0"/>
              <a:t>Stage d’un médecin de cytaphérèse. En coordination avec l’EFS Normandie.</a:t>
            </a:r>
          </a:p>
          <a:p>
            <a:endParaRPr lang="fr-FR" sz="2000" dirty="0"/>
          </a:p>
          <a:p>
            <a:r>
              <a:rPr lang="fr-FR" sz="2000" dirty="0" smtClean="0"/>
              <a:t>Stage d’un physicien: un mois</a:t>
            </a:r>
          </a:p>
          <a:p>
            <a:endParaRPr lang="fr-FR" sz="2000" dirty="0"/>
          </a:p>
          <a:p>
            <a:r>
              <a:rPr lang="fr-FR" sz="2000" dirty="0" smtClean="0"/>
              <a:t>Mission à Batna: chef du département de radiothérapie, cadre des physiciens </a:t>
            </a:r>
            <a:r>
              <a:rPr lang="fr-FR" sz="2000" dirty="0"/>
              <a:t>	</a:t>
            </a: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91393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780712" y="717630"/>
            <a:ext cx="813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+mj-lt"/>
              </a:rPr>
              <a:t>Difficultés</a:t>
            </a:r>
            <a:endParaRPr lang="fr-FR" sz="48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7851" y="2264806"/>
            <a:ext cx="99675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</a:t>
            </a:r>
            <a:r>
              <a:rPr lang="fr-FR" sz="2400" dirty="0" smtClean="0"/>
              <a:t>lanification des actions dans le temps</a:t>
            </a:r>
          </a:p>
          <a:p>
            <a:endParaRPr lang="fr-FR" sz="2400" dirty="0"/>
          </a:p>
          <a:p>
            <a:r>
              <a:rPr lang="fr-FR" sz="2400" dirty="0" smtClean="0"/>
              <a:t>Rendement des actions de formation</a:t>
            </a:r>
          </a:p>
          <a:p>
            <a:endParaRPr lang="fr-FR" sz="2400" dirty="0"/>
          </a:p>
          <a:p>
            <a:r>
              <a:rPr lang="fr-FR" sz="2400" dirty="0" smtClean="0"/>
              <a:t>Utilisation des fonds de </a:t>
            </a:r>
            <a:r>
              <a:rPr lang="fr-FR" sz="2400" smtClean="0"/>
              <a:t>la </a:t>
            </a:r>
            <a:r>
              <a:rPr lang="fr-FR" sz="2400" smtClean="0"/>
              <a:t>DGOS</a:t>
            </a:r>
          </a:p>
          <a:p>
            <a:endParaRPr lang="fr-FR" sz="2400" dirty="0" smtClean="0"/>
          </a:p>
          <a:p>
            <a:r>
              <a:rPr lang="fr-FR" sz="2400" dirty="0"/>
              <a:t>A</a:t>
            </a:r>
            <a:r>
              <a:rPr lang="fr-FR" sz="2400" dirty="0" smtClean="0"/>
              <a:t>ccueil des personnels sur fonds propres du centre 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7815" y="682541"/>
            <a:ext cx="982463" cy="12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892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112</Words>
  <Application>Microsoft Office PowerPoint</Application>
  <PresentationFormat>Grand écran</PresentationFormat>
  <Paragraphs>108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Coopération entre le  Centre Henri Becquerel, Rouen  et le  Centre Anti-Cancer, Batna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Hervé TILLY</dc:creator>
  <cp:lastModifiedBy>SOBAC, Emilie 2 (DGOS/SOUS-DIR STRATEGIE RESSOURCES/SR2)</cp:lastModifiedBy>
  <cp:revision>16</cp:revision>
  <dcterms:created xsi:type="dcterms:W3CDTF">2019-06-23T14:35:08Z</dcterms:created>
  <dcterms:modified xsi:type="dcterms:W3CDTF">2019-06-24T08:51:33Z</dcterms:modified>
</cp:coreProperties>
</file>