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318" r:id="rId4"/>
    <p:sldId id="319" r:id="rId5"/>
    <p:sldId id="321" r:id="rId6"/>
    <p:sldId id="322" r:id="rId7"/>
    <p:sldId id="304" r:id="rId8"/>
    <p:sldId id="306" r:id="rId9"/>
    <p:sldId id="309" r:id="rId10"/>
    <p:sldId id="324" r:id="rId11"/>
    <p:sldId id="311" r:id="rId12"/>
    <p:sldId id="312" r:id="rId13"/>
    <p:sldId id="317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4660"/>
  </p:normalViewPr>
  <p:slideViewPr>
    <p:cSldViewPr>
      <p:cViewPr varScale="1">
        <p:scale>
          <a:sx n="90" d="100"/>
          <a:sy n="90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4CDDAC-8704-48AA-82C0-9CFB5AAEFC67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D20F5F6B-0650-4E66-99D7-3705032C7B3C}">
      <dgm:prSet phldrT="[Texte]" custT="1"/>
      <dgm:spPr/>
      <dgm:t>
        <a:bodyPr/>
        <a:lstStyle/>
        <a:p>
          <a:pPr algn="just"/>
          <a:r>
            <a:rPr lang="fr-FR" sz="1400" b="1" dirty="0" smtClean="0"/>
            <a:t>Niveau 1</a:t>
          </a:r>
          <a:r>
            <a:rPr lang="fr-FR" sz="1400" dirty="0" smtClean="0"/>
            <a:t> : Les objectifs généraux d’accompagnement adaptés au contexte et à la population accueillie ne sont pas formalisés</a:t>
          </a:r>
          <a:endParaRPr lang="fr-FR" sz="1400" dirty="0"/>
        </a:p>
      </dgm:t>
    </dgm:pt>
    <dgm:pt modelId="{8ED58001-5534-4808-BFBB-C02DD0A69439}" type="parTrans" cxnId="{08B22B37-1CDE-4A2A-AFA6-2D0C3527188C}">
      <dgm:prSet/>
      <dgm:spPr/>
      <dgm:t>
        <a:bodyPr/>
        <a:lstStyle/>
        <a:p>
          <a:pPr algn="just"/>
          <a:endParaRPr lang="fr-FR" sz="1400"/>
        </a:p>
      </dgm:t>
    </dgm:pt>
    <dgm:pt modelId="{A92BC52E-8AF1-4869-9CED-1D1D5D0BCD44}" type="sibTrans" cxnId="{08B22B37-1CDE-4A2A-AFA6-2D0C3527188C}">
      <dgm:prSet/>
      <dgm:spPr/>
      <dgm:t>
        <a:bodyPr/>
        <a:lstStyle/>
        <a:p>
          <a:pPr algn="just"/>
          <a:endParaRPr lang="fr-FR" sz="1400"/>
        </a:p>
      </dgm:t>
    </dgm:pt>
    <dgm:pt modelId="{2E751535-4FFC-4AB3-92E6-BB79816C6257}">
      <dgm:prSet phldrT="[Texte]" custT="1"/>
      <dgm:spPr/>
      <dgm:t>
        <a:bodyPr/>
        <a:lstStyle/>
        <a:p>
          <a:pPr algn="just"/>
          <a:r>
            <a:rPr lang="fr-FR" sz="1400" b="1" dirty="0" smtClean="0"/>
            <a:t>Niveau 2</a:t>
          </a:r>
          <a:r>
            <a:rPr lang="fr-FR" sz="1400" dirty="0" smtClean="0"/>
            <a:t> : Les objectifs généraux sont spécifiés et déclinés en objectifs opérationnels  au niveau de la structure</a:t>
          </a:r>
          <a:endParaRPr lang="fr-FR" sz="1400" dirty="0"/>
        </a:p>
      </dgm:t>
    </dgm:pt>
    <dgm:pt modelId="{24524DC1-AF47-4C25-BB32-E1591DC61702}" type="parTrans" cxnId="{45319D6A-843F-44DF-B876-BD0ECAF700B0}">
      <dgm:prSet/>
      <dgm:spPr/>
      <dgm:t>
        <a:bodyPr/>
        <a:lstStyle/>
        <a:p>
          <a:pPr algn="just"/>
          <a:endParaRPr lang="fr-FR" sz="1400"/>
        </a:p>
      </dgm:t>
    </dgm:pt>
    <dgm:pt modelId="{AE140225-8397-4301-9452-218182506BE9}" type="sibTrans" cxnId="{45319D6A-843F-44DF-B876-BD0ECAF700B0}">
      <dgm:prSet/>
      <dgm:spPr/>
      <dgm:t>
        <a:bodyPr/>
        <a:lstStyle/>
        <a:p>
          <a:pPr algn="just"/>
          <a:endParaRPr lang="fr-FR" sz="1400"/>
        </a:p>
      </dgm:t>
    </dgm:pt>
    <dgm:pt modelId="{7BECCDD6-F502-4314-8444-A5728C1D277D}">
      <dgm:prSet phldrT="[Texte]" custT="1"/>
      <dgm:spPr/>
      <dgm:t>
        <a:bodyPr/>
        <a:lstStyle/>
        <a:p>
          <a:pPr algn="just"/>
          <a:r>
            <a:rPr lang="fr-FR" sz="1400" b="1" dirty="0" smtClean="0"/>
            <a:t>Niveau 3 :</a:t>
          </a:r>
          <a:r>
            <a:rPr lang="fr-FR" sz="1400" dirty="0" smtClean="0"/>
            <a:t> Les objectifs opérationnels donnent lieu à un plan d’actions mis en œuvre au niveau de la structure</a:t>
          </a:r>
          <a:endParaRPr lang="fr-FR" sz="1400" dirty="0"/>
        </a:p>
      </dgm:t>
    </dgm:pt>
    <dgm:pt modelId="{74219B51-9DB9-4521-942C-BB5CC7CF8489}" type="parTrans" cxnId="{F482B6F3-EA85-4CA6-A9C5-EAFF4697DF7C}">
      <dgm:prSet/>
      <dgm:spPr/>
      <dgm:t>
        <a:bodyPr/>
        <a:lstStyle/>
        <a:p>
          <a:pPr algn="just"/>
          <a:endParaRPr lang="fr-FR" sz="1400"/>
        </a:p>
      </dgm:t>
    </dgm:pt>
    <dgm:pt modelId="{A0ACACB3-B4B3-482A-BCE0-AB5E57294239}" type="sibTrans" cxnId="{F482B6F3-EA85-4CA6-A9C5-EAFF4697DF7C}">
      <dgm:prSet/>
      <dgm:spPr/>
      <dgm:t>
        <a:bodyPr/>
        <a:lstStyle/>
        <a:p>
          <a:pPr algn="just"/>
          <a:endParaRPr lang="fr-FR" sz="1400"/>
        </a:p>
      </dgm:t>
    </dgm:pt>
    <dgm:pt modelId="{2BB6CC95-5B61-4136-A04A-39E3583E0784}">
      <dgm:prSet phldrT="[Texte]" custT="1"/>
      <dgm:spPr/>
      <dgm:t>
        <a:bodyPr/>
        <a:lstStyle/>
        <a:p>
          <a:pPr algn="just"/>
          <a:r>
            <a:rPr lang="fr-FR" sz="1400" b="1" dirty="0" smtClean="0"/>
            <a:t>Niveau 4 : </a:t>
          </a:r>
          <a:r>
            <a:rPr lang="fr-FR" sz="1400" dirty="0" smtClean="0"/>
            <a:t>Une  politique d’amélioration continue est organisée et mise en œuvre </a:t>
          </a:r>
          <a:r>
            <a:rPr lang="fr-FR" sz="1100" dirty="0" smtClean="0"/>
            <a:t>(analyse pluridisciplinaire des actions mises en place et plan d’amélioration déployé)</a:t>
          </a:r>
          <a:endParaRPr lang="fr-FR" sz="1400" dirty="0"/>
        </a:p>
      </dgm:t>
    </dgm:pt>
    <dgm:pt modelId="{79F500DE-EE53-4F42-ADEE-55793B1F6BF9}" type="parTrans" cxnId="{5E0CD71F-FEF0-458C-95F7-BA12AE2D1B22}">
      <dgm:prSet/>
      <dgm:spPr/>
      <dgm:t>
        <a:bodyPr/>
        <a:lstStyle/>
        <a:p>
          <a:pPr algn="just"/>
          <a:endParaRPr lang="fr-FR" sz="1400"/>
        </a:p>
      </dgm:t>
    </dgm:pt>
    <dgm:pt modelId="{A99BD57D-A2C4-43D1-A48B-36E806C490D7}" type="sibTrans" cxnId="{5E0CD71F-FEF0-458C-95F7-BA12AE2D1B22}">
      <dgm:prSet/>
      <dgm:spPr/>
      <dgm:t>
        <a:bodyPr/>
        <a:lstStyle/>
        <a:p>
          <a:pPr algn="just"/>
          <a:endParaRPr lang="fr-FR" sz="1400"/>
        </a:p>
      </dgm:t>
    </dgm:pt>
    <dgm:pt modelId="{58C36C40-8923-410F-B642-67A4BC464148}">
      <dgm:prSet phldrT="[Texte]" custT="1"/>
      <dgm:spPr/>
      <dgm:t>
        <a:bodyPr/>
        <a:lstStyle/>
        <a:p>
          <a:pPr algn="just"/>
          <a:r>
            <a:rPr lang="fr-FR" sz="1400" b="1" dirty="0" smtClean="0"/>
            <a:t>Niveau 5 : </a:t>
          </a:r>
          <a:r>
            <a:rPr lang="fr-FR" sz="1400" dirty="0" smtClean="0"/>
            <a:t>L’impact de la politique d’amélioration continue des prestations est identifié et mesuré</a:t>
          </a:r>
          <a:endParaRPr lang="fr-FR" sz="1400" dirty="0"/>
        </a:p>
      </dgm:t>
    </dgm:pt>
    <dgm:pt modelId="{510D40A4-1F86-4CAF-BF29-3728A25870AD}" type="parTrans" cxnId="{5D6D9EC3-3C6C-46BE-807D-9AB9EC1D001E}">
      <dgm:prSet/>
      <dgm:spPr/>
      <dgm:t>
        <a:bodyPr/>
        <a:lstStyle/>
        <a:p>
          <a:pPr algn="just"/>
          <a:endParaRPr lang="fr-FR" sz="1400"/>
        </a:p>
      </dgm:t>
    </dgm:pt>
    <dgm:pt modelId="{F78BB0FE-D556-464A-8222-0173EFAF82A4}" type="sibTrans" cxnId="{5D6D9EC3-3C6C-46BE-807D-9AB9EC1D001E}">
      <dgm:prSet/>
      <dgm:spPr/>
      <dgm:t>
        <a:bodyPr/>
        <a:lstStyle/>
        <a:p>
          <a:pPr algn="just"/>
          <a:endParaRPr lang="fr-FR" sz="1400"/>
        </a:p>
      </dgm:t>
    </dgm:pt>
    <dgm:pt modelId="{B8924B72-FF60-482F-A448-DD25E61573F9}" type="pres">
      <dgm:prSet presAssocID="{054CDDAC-8704-48AA-82C0-9CFB5AAEFC6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5DDB16A-E45E-485E-BF37-FCEC732CE232}" type="pres">
      <dgm:prSet presAssocID="{D20F5F6B-0650-4E66-99D7-3705032C7B3C}" presName="parentLin" presStyleCnt="0"/>
      <dgm:spPr/>
      <dgm:t>
        <a:bodyPr/>
        <a:lstStyle/>
        <a:p>
          <a:endParaRPr lang="fr-FR"/>
        </a:p>
      </dgm:t>
    </dgm:pt>
    <dgm:pt modelId="{636B1418-BEF8-47D7-B96D-D86AA855442B}" type="pres">
      <dgm:prSet presAssocID="{D20F5F6B-0650-4E66-99D7-3705032C7B3C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59C2A879-B7F9-4D40-9987-BF13770CF243}" type="pres">
      <dgm:prSet presAssocID="{D20F5F6B-0650-4E66-99D7-3705032C7B3C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ACEA7E-7D32-4D8B-8236-CAB19AC32D54}" type="pres">
      <dgm:prSet presAssocID="{D20F5F6B-0650-4E66-99D7-3705032C7B3C}" presName="negativeSpace" presStyleCnt="0"/>
      <dgm:spPr/>
      <dgm:t>
        <a:bodyPr/>
        <a:lstStyle/>
        <a:p>
          <a:endParaRPr lang="fr-FR"/>
        </a:p>
      </dgm:t>
    </dgm:pt>
    <dgm:pt modelId="{2CC74E23-A138-41AD-ACCF-57060DBB9C3A}" type="pres">
      <dgm:prSet presAssocID="{D20F5F6B-0650-4E66-99D7-3705032C7B3C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5E3EC39-C8F1-48A8-8EF2-B480234CCF2D}" type="pres">
      <dgm:prSet presAssocID="{A92BC52E-8AF1-4869-9CED-1D1D5D0BCD44}" presName="spaceBetweenRectangles" presStyleCnt="0"/>
      <dgm:spPr/>
      <dgm:t>
        <a:bodyPr/>
        <a:lstStyle/>
        <a:p>
          <a:endParaRPr lang="fr-FR"/>
        </a:p>
      </dgm:t>
    </dgm:pt>
    <dgm:pt modelId="{34406130-D926-4291-931C-3F7C43BF110E}" type="pres">
      <dgm:prSet presAssocID="{2E751535-4FFC-4AB3-92E6-BB79816C6257}" presName="parentLin" presStyleCnt="0"/>
      <dgm:spPr/>
      <dgm:t>
        <a:bodyPr/>
        <a:lstStyle/>
        <a:p>
          <a:endParaRPr lang="fr-FR"/>
        </a:p>
      </dgm:t>
    </dgm:pt>
    <dgm:pt modelId="{D61E60DC-05D8-4715-9766-671CB836105A}" type="pres">
      <dgm:prSet presAssocID="{2E751535-4FFC-4AB3-92E6-BB79816C6257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5C792AF1-965F-4936-AD73-4AE16375578B}" type="pres">
      <dgm:prSet presAssocID="{2E751535-4FFC-4AB3-92E6-BB79816C6257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F487C8A-E374-4A19-B902-285D08813F46}" type="pres">
      <dgm:prSet presAssocID="{2E751535-4FFC-4AB3-92E6-BB79816C6257}" presName="negativeSpace" presStyleCnt="0"/>
      <dgm:spPr/>
      <dgm:t>
        <a:bodyPr/>
        <a:lstStyle/>
        <a:p>
          <a:endParaRPr lang="fr-FR"/>
        </a:p>
      </dgm:t>
    </dgm:pt>
    <dgm:pt modelId="{F27E8208-21EC-4586-B45F-F77579E132DA}" type="pres">
      <dgm:prSet presAssocID="{2E751535-4FFC-4AB3-92E6-BB79816C6257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6A9895-2F54-429C-BBBA-A1DA7796D55B}" type="pres">
      <dgm:prSet presAssocID="{AE140225-8397-4301-9452-218182506BE9}" presName="spaceBetweenRectangles" presStyleCnt="0"/>
      <dgm:spPr/>
      <dgm:t>
        <a:bodyPr/>
        <a:lstStyle/>
        <a:p>
          <a:endParaRPr lang="fr-FR"/>
        </a:p>
      </dgm:t>
    </dgm:pt>
    <dgm:pt modelId="{4EBBE975-E100-4EE7-AD71-A75B5C5D3E63}" type="pres">
      <dgm:prSet presAssocID="{7BECCDD6-F502-4314-8444-A5728C1D277D}" presName="parentLin" presStyleCnt="0"/>
      <dgm:spPr/>
      <dgm:t>
        <a:bodyPr/>
        <a:lstStyle/>
        <a:p>
          <a:endParaRPr lang="fr-FR"/>
        </a:p>
      </dgm:t>
    </dgm:pt>
    <dgm:pt modelId="{C0054F70-6139-4230-8359-52C2407BA7C4}" type="pres">
      <dgm:prSet presAssocID="{7BECCDD6-F502-4314-8444-A5728C1D277D}" presName="parentLeftMargin" presStyleLbl="node1" presStyleIdx="1" presStyleCnt="5"/>
      <dgm:spPr/>
      <dgm:t>
        <a:bodyPr/>
        <a:lstStyle/>
        <a:p>
          <a:endParaRPr lang="fr-FR"/>
        </a:p>
      </dgm:t>
    </dgm:pt>
    <dgm:pt modelId="{E71A8126-31B4-42DE-A6C5-6E72FF372606}" type="pres">
      <dgm:prSet presAssocID="{7BECCDD6-F502-4314-8444-A5728C1D277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D1A510D-24AF-4551-A5FF-CB53DCA222BC}" type="pres">
      <dgm:prSet presAssocID="{7BECCDD6-F502-4314-8444-A5728C1D277D}" presName="negativeSpace" presStyleCnt="0"/>
      <dgm:spPr/>
      <dgm:t>
        <a:bodyPr/>
        <a:lstStyle/>
        <a:p>
          <a:endParaRPr lang="fr-FR"/>
        </a:p>
      </dgm:t>
    </dgm:pt>
    <dgm:pt modelId="{647B1C1F-B4FE-41C9-864D-76319B26DAA9}" type="pres">
      <dgm:prSet presAssocID="{7BECCDD6-F502-4314-8444-A5728C1D277D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1D3B00-E514-479A-9DD8-BB422A4C4172}" type="pres">
      <dgm:prSet presAssocID="{A0ACACB3-B4B3-482A-BCE0-AB5E57294239}" presName="spaceBetweenRectangles" presStyleCnt="0"/>
      <dgm:spPr/>
      <dgm:t>
        <a:bodyPr/>
        <a:lstStyle/>
        <a:p>
          <a:endParaRPr lang="fr-FR"/>
        </a:p>
      </dgm:t>
    </dgm:pt>
    <dgm:pt modelId="{9B840D5C-D9E0-4F6B-8798-F652888391EF}" type="pres">
      <dgm:prSet presAssocID="{2BB6CC95-5B61-4136-A04A-39E3583E0784}" presName="parentLin" presStyleCnt="0"/>
      <dgm:spPr/>
      <dgm:t>
        <a:bodyPr/>
        <a:lstStyle/>
        <a:p>
          <a:endParaRPr lang="fr-FR"/>
        </a:p>
      </dgm:t>
    </dgm:pt>
    <dgm:pt modelId="{4E9B2F31-CA18-4331-ACB7-6082DBA825C8}" type="pres">
      <dgm:prSet presAssocID="{2BB6CC95-5B61-4136-A04A-39E3583E0784}" presName="parentLeftMargin" presStyleLbl="node1" presStyleIdx="2" presStyleCnt="5"/>
      <dgm:spPr/>
      <dgm:t>
        <a:bodyPr/>
        <a:lstStyle/>
        <a:p>
          <a:endParaRPr lang="fr-FR"/>
        </a:p>
      </dgm:t>
    </dgm:pt>
    <dgm:pt modelId="{C107DA39-FE10-49A7-ACA3-EDAE523094B3}" type="pres">
      <dgm:prSet presAssocID="{2BB6CC95-5B61-4136-A04A-39E3583E078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DA23C9-6A5D-4BF0-AFDE-9293957CF03B}" type="pres">
      <dgm:prSet presAssocID="{2BB6CC95-5B61-4136-A04A-39E3583E0784}" presName="negativeSpace" presStyleCnt="0"/>
      <dgm:spPr/>
      <dgm:t>
        <a:bodyPr/>
        <a:lstStyle/>
        <a:p>
          <a:endParaRPr lang="fr-FR"/>
        </a:p>
      </dgm:t>
    </dgm:pt>
    <dgm:pt modelId="{9AC0AD0C-3FA5-4D0E-B7B4-466885BC91D3}" type="pres">
      <dgm:prSet presAssocID="{2BB6CC95-5B61-4136-A04A-39E3583E0784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5E72FA-9741-436A-B4CE-E28C88CD645E}" type="pres">
      <dgm:prSet presAssocID="{A99BD57D-A2C4-43D1-A48B-36E806C490D7}" presName="spaceBetweenRectangles" presStyleCnt="0"/>
      <dgm:spPr/>
      <dgm:t>
        <a:bodyPr/>
        <a:lstStyle/>
        <a:p>
          <a:endParaRPr lang="fr-FR"/>
        </a:p>
      </dgm:t>
    </dgm:pt>
    <dgm:pt modelId="{0151DAB6-4205-4F3C-AB5C-A60117A9D1EC}" type="pres">
      <dgm:prSet presAssocID="{58C36C40-8923-410F-B642-67A4BC464148}" presName="parentLin" presStyleCnt="0"/>
      <dgm:spPr/>
      <dgm:t>
        <a:bodyPr/>
        <a:lstStyle/>
        <a:p>
          <a:endParaRPr lang="fr-FR"/>
        </a:p>
      </dgm:t>
    </dgm:pt>
    <dgm:pt modelId="{CB99D086-C568-415A-A9ED-93B5FC80FEF2}" type="pres">
      <dgm:prSet presAssocID="{58C36C40-8923-410F-B642-67A4BC464148}" presName="parentLeftMargin" presStyleLbl="node1" presStyleIdx="3" presStyleCnt="5"/>
      <dgm:spPr/>
      <dgm:t>
        <a:bodyPr/>
        <a:lstStyle/>
        <a:p>
          <a:endParaRPr lang="fr-FR"/>
        </a:p>
      </dgm:t>
    </dgm:pt>
    <dgm:pt modelId="{8D012BE5-FCEF-4ADD-A6BA-4345EBB50F85}" type="pres">
      <dgm:prSet presAssocID="{58C36C40-8923-410F-B642-67A4BC46414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5FE3239-9D8D-406B-A8E0-5FA0F2ACD65D}" type="pres">
      <dgm:prSet presAssocID="{58C36C40-8923-410F-B642-67A4BC464148}" presName="negativeSpace" presStyleCnt="0"/>
      <dgm:spPr/>
      <dgm:t>
        <a:bodyPr/>
        <a:lstStyle/>
        <a:p>
          <a:endParaRPr lang="fr-FR"/>
        </a:p>
      </dgm:t>
    </dgm:pt>
    <dgm:pt modelId="{C4C59CFE-0434-40D1-8B8C-FFCE99BB572F}" type="pres">
      <dgm:prSet presAssocID="{58C36C40-8923-410F-B642-67A4BC464148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D6D9EC3-3C6C-46BE-807D-9AB9EC1D001E}" srcId="{054CDDAC-8704-48AA-82C0-9CFB5AAEFC67}" destId="{58C36C40-8923-410F-B642-67A4BC464148}" srcOrd="4" destOrd="0" parTransId="{510D40A4-1F86-4CAF-BF29-3728A25870AD}" sibTransId="{F78BB0FE-D556-464A-8222-0173EFAF82A4}"/>
    <dgm:cxn modelId="{08B22B37-1CDE-4A2A-AFA6-2D0C3527188C}" srcId="{054CDDAC-8704-48AA-82C0-9CFB5AAEFC67}" destId="{D20F5F6B-0650-4E66-99D7-3705032C7B3C}" srcOrd="0" destOrd="0" parTransId="{8ED58001-5534-4808-BFBB-C02DD0A69439}" sibTransId="{A92BC52E-8AF1-4869-9CED-1D1D5D0BCD44}"/>
    <dgm:cxn modelId="{720BB7A9-7FB4-4048-A246-80629C9A0D3F}" type="presOf" srcId="{7BECCDD6-F502-4314-8444-A5728C1D277D}" destId="{C0054F70-6139-4230-8359-52C2407BA7C4}" srcOrd="0" destOrd="0" presId="urn:microsoft.com/office/officeart/2005/8/layout/list1"/>
    <dgm:cxn modelId="{45319D6A-843F-44DF-B876-BD0ECAF700B0}" srcId="{054CDDAC-8704-48AA-82C0-9CFB5AAEFC67}" destId="{2E751535-4FFC-4AB3-92E6-BB79816C6257}" srcOrd="1" destOrd="0" parTransId="{24524DC1-AF47-4C25-BB32-E1591DC61702}" sibTransId="{AE140225-8397-4301-9452-218182506BE9}"/>
    <dgm:cxn modelId="{766A6DD7-D990-49C9-968A-ED20536057A3}" type="presOf" srcId="{2BB6CC95-5B61-4136-A04A-39E3583E0784}" destId="{C107DA39-FE10-49A7-ACA3-EDAE523094B3}" srcOrd="1" destOrd="0" presId="urn:microsoft.com/office/officeart/2005/8/layout/list1"/>
    <dgm:cxn modelId="{EC985EAE-B582-4903-8B67-753C7D0B8E85}" type="presOf" srcId="{2BB6CC95-5B61-4136-A04A-39E3583E0784}" destId="{4E9B2F31-CA18-4331-ACB7-6082DBA825C8}" srcOrd="0" destOrd="0" presId="urn:microsoft.com/office/officeart/2005/8/layout/list1"/>
    <dgm:cxn modelId="{71251F72-1BCC-416F-97CC-9D9B350EF11A}" type="presOf" srcId="{58C36C40-8923-410F-B642-67A4BC464148}" destId="{8D012BE5-FCEF-4ADD-A6BA-4345EBB50F85}" srcOrd="1" destOrd="0" presId="urn:microsoft.com/office/officeart/2005/8/layout/list1"/>
    <dgm:cxn modelId="{A1A4C75B-5FEA-4EAF-A922-2C31EADDD9CB}" type="presOf" srcId="{2E751535-4FFC-4AB3-92E6-BB79816C6257}" destId="{5C792AF1-965F-4936-AD73-4AE16375578B}" srcOrd="1" destOrd="0" presId="urn:microsoft.com/office/officeart/2005/8/layout/list1"/>
    <dgm:cxn modelId="{5E0CD71F-FEF0-458C-95F7-BA12AE2D1B22}" srcId="{054CDDAC-8704-48AA-82C0-9CFB5AAEFC67}" destId="{2BB6CC95-5B61-4136-A04A-39E3583E0784}" srcOrd="3" destOrd="0" parTransId="{79F500DE-EE53-4F42-ADEE-55793B1F6BF9}" sibTransId="{A99BD57D-A2C4-43D1-A48B-36E806C490D7}"/>
    <dgm:cxn modelId="{23B46632-A538-49BE-A6BF-0F80DEB3D436}" type="presOf" srcId="{D20F5F6B-0650-4E66-99D7-3705032C7B3C}" destId="{59C2A879-B7F9-4D40-9987-BF13770CF243}" srcOrd="1" destOrd="0" presId="urn:microsoft.com/office/officeart/2005/8/layout/list1"/>
    <dgm:cxn modelId="{39815518-FC1B-4A6A-8B3E-AFF08C399B72}" type="presOf" srcId="{054CDDAC-8704-48AA-82C0-9CFB5AAEFC67}" destId="{B8924B72-FF60-482F-A448-DD25E61573F9}" srcOrd="0" destOrd="0" presId="urn:microsoft.com/office/officeart/2005/8/layout/list1"/>
    <dgm:cxn modelId="{FC7A1EA7-4657-43FB-A481-92CB4AFFBDE2}" type="presOf" srcId="{7BECCDD6-F502-4314-8444-A5728C1D277D}" destId="{E71A8126-31B4-42DE-A6C5-6E72FF372606}" srcOrd="1" destOrd="0" presId="urn:microsoft.com/office/officeart/2005/8/layout/list1"/>
    <dgm:cxn modelId="{0A77779B-C141-41C2-9E8E-91BED5D9ECC3}" type="presOf" srcId="{D20F5F6B-0650-4E66-99D7-3705032C7B3C}" destId="{636B1418-BEF8-47D7-B96D-D86AA855442B}" srcOrd="0" destOrd="0" presId="urn:microsoft.com/office/officeart/2005/8/layout/list1"/>
    <dgm:cxn modelId="{12F3E505-E25C-4BFB-BFFF-81C5C3A13AD9}" type="presOf" srcId="{2E751535-4FFC-4AB3-92E6-BB79816C6257}" destId="{D61E60DC-05D8-4715-9766-671CB836105A}" srcOrd="0" destOrd="0" presId="urn:microsoft.com/office/officeart/2005/8/layout/list1"/>
    <dgm:cxn modelId="{F482B6F3-EA85-4CA6-A9C5-EAFF4697DF7C}" srcId="{054CDDAC-8704-48AA-82C0-9CFB5AAEFC67}" destId="{7BECCDD6-F502-4314-8444-A5728C1D277D}" srcOrd="2" destOrd="0" parTransId="{74219B51-9DB9-4521-942C-BB5CC7CF8489}" sibTransId="{A0ACACB3-B4B3-482A-BCE0-AB5E57294239}"/>
    <dgm:cxn modelId="{BFC4F9C9-6366-40C6-831F-4741FFDF9E4F}" type="presOf" srcId="{58C36C40-8923-410F-B642-67A4BC464148}" destId="{CB99D086-C568-415A-A9ED-93B5FC80FEF2}" srcOrd="0" destOrd="0" presId="urn:microsoft.com/office/officeart/2005/8/layout/list1"/>
    <dgm:cxn modelId="{25BE2141-B337-4211-B60F-152D7BB54092}" type="presParOf" srcId="{B8924B72-FF60-482F-A448-DD25E61573F9}" destId="{A5DDB16A-E45E-485E-BF37-FCEC732CE232}" srcOrd="0" destOrd="0" presId="urn:microsoft.com/office/officeart/2005/8/layout/list1"/>
    <dgm:cxn modelId="{7A50625C-AAC2-4DF1-B7EA-822E3A8B4267}" type="presParOf" srcId="{A5DDB16A-E45E-485E-BF37-FCEC732CE232}" destId="{636B1418-BEF8-47D7-B96D-D86AA855442B}" srcOrd="0" destOrd="0" presId="urn:microsoft.com/office/officeart/2005/8/layout/list1"/>
    <dgm:cxn modelId="{8627E3A7-7C65-4293-B4F6-333E43D407B0}" type="presParOf" srcId="{A5DDB16A-E45E-485E-BF37-FCEC732CE232}" destId="{59C2A879-B7F9-4D40-9987-BF13770CF243}" srcOrd="1" destOrd="0" presId="urn:microsoft.com/office/officeart/2005/8/layout/list1"/>
    <dgm:cxn modelId="{00D3A118-3BD0-42D0-9FF1-514FE27099E5}" type="presParOf" srcId="{B8924B72-FF60-482F-A448-DD25E61573F9}" destId="{44ACEA7E-7D32-4D8B-8236-CAB19AC32D54}" srcOrd="1" destOrd="0" presId="urn:microsoft.com/office/officeart/2005/8/layout/list1"/>
    <dgm:cxn modelId="{22207F41-CAE8-4374-8E86-91BB9B7E1138}" type="presParOf" srcId="{B8924B72-FF60-482F-A448-DD25E61573F9}" destId="{2CC74E23-A138-41AD-ACCF-57060DBB9C3A}" srcOrd="2" destOrd="0" presId="urn:microsoft.com/office/officeart/2005/8/layout/list1"/>
    <dgm:cxn modelId="{0D5D24DC-0A29-4E07-8D7A-7AD65E9DA277}" type="presParOf" srcId="{B8924B72-FF60-482F-A448-DD25E61573F9}" destId="{25E3EC39-C8F1-48A8-8EF2-B480234CCF2D}" srcOrd="3" destOrd="0" presId="urn:microsoft.com/office/officeart/2005/8/layout/list1"/>
    <dgm:cxn modelId="{7CC177E4-1653-4103-95D3-EF2B602D0F6B}" type="presParOf" srcId="{B8924B72-FF60-482F-A448-DD25E61573F9}" destId="{34406130-D926-4291-931C-3F7C43BF110E}" srcOrd="4" destOrd="0" presId="urn:microsoft.com/office/officeart/2005/8/layout/list1"/>
    <dgm:cxn modelId="{E2CE20B9-ECBF-4FBB-B628-073123DD2769}" type="presParOf" srcId="{34406130-D926-4291-931C-3F7C43BF110E}" destId="{D61E60DC-05D8-4715-9766-671CB836105A}" srcOrd="0" destOrd="0" presId="urn:microsoft.com/office/officeart/2005/8/layout/list1"/>
    <dgm:cxn modelId="{183CC4CE-7B01-4EBA-9AFA-C6733A40146F}" type="presParOf" srcId="{34406130-D926-4291-931C-3F7C43BF110E}" destId="{5C792AF1-965F-4936-AD73-4AE16375578B}" srcOrd="1" destOrd="0" presId="urn:microsoft.com/office/officeart/2005/8/layout/list1"/>
    <dgm:cxn modelId="{54B652CC-E6DB-438C-AD1B-ED071A1DF027}" type="presParOf" srcId="{B8924B72-FF60-482F-A448-DD25E61573F9}" destId="{1F487C8A-E374-4A19-B902-285D08813F46}" srcOrd="5" destOrd="0" presId="urn:microsoft.com/office/officeart/2005/8/layout/list1"/>
    <dgm:cxn modelId="{894C2200-EAF2-450A-97DA-E3A1F5631ADE}" type="presParOf" srcId="{B8924B72-FF60-482F-A448-DD25E61573F9}" destId="{F27E8208-21EC-4586-B45F-F77579E132DA}" srcOrd="6" destOrd="0" presId="urn:microsoft.com/office/officeart/2005/8/layout/list1"/>
    <dgm:cxn modelId="{C4FFF0AB-8460-4082-9F9C-813A993EF9C3}" type="presParOf" srcId="{B8924B72-FF60-482F-A448-DD25E61573F9}" destId="{616A9895-2F54-429C-BBBA-A1DA7796D55B}" srcOrd="7" destOrd="0" presId="urn:microsoft.com/office/officeart/2005/8/layout/list1"/>
    <dgm:cxn modelId="{3D132804-3A15-4CAD-9E47-862338F6D9FD}" type="presParOf" srcId="{B8924B72-FF60-482F-A448-DD25E61573F9}" destId="{4EBBE975-E100-4EE7-AD71-A75B5C5D3E63}" srcOrd="8" destOrd="0" presId="urn:microsoft.com/office/officeart/2005/8/layout/list1"/>
    <dgm:cxn modelId="{048E5B6F-9FAF-4ECA-8250-680BE6AEE864}" type="presParOf" srcId="{4EBBE975-E100-4EE7-AD71-A75B5C5D3E63}" destId="{C0054F70-6139-4230-8359-52C2407BA7C4}" srcOrd="0" destOrd="0" presId="urn:microsoft.com/office/officeart/2005/8/layout/list1"/>
    <dgm:cxn modelId="{5E76DC80-355E-4669-947B-AED27766F77C}" type="presParOf" srcId="{4EBBE975-E100-4EE7-AD71-A75B5C5D3E63}" destId="{E71A8126-31B4-42DE-A6C5-6E72FF372606}" srcOrd="1" destOrd="0" presId="urn:microsoft.com/office/officeart/2005/8/layout/list1"/>
    <dgm:cxn modelId="{83A6AFDF-3E74-4ED8-879A-19F0AE8026C4}" type="presParOf" srcId="{B8924B72-FF60-482F-A448-DD25E61573F9}" destId="{3D1A510D-24AF-4551-A5FF-CB53DCA222BC}" srcOrd="9" destOrd="0" presId="urn:microsoft.com/office/officeart/2005/8/layout/list1"/>
    <dgm:cxn modelId="{5F1CD2D4-A9E3-4650-8CEC-68DD481654CC}" type="presParOf" srcId="{B8924B72-FF60-482F-A448-DD25E61573F9}" destId="{647B1C1F-B4FE-41C9-864D-76319B26DAA9}" srcOrd="10" destOrd="0" presId="urn:microsoft.com/office/officeart/2005/8/layout/list1"/>
    <dgm:cxn modelId="{D8A5C9DF-E083-4358-AD85-5D9647E37D75}" type="presParOf" srcId="{B8924B72-FF60-482F-A448-DD25E61573F9}" destId="{711D3B00-E514-479A-9DD8-BB422A4C4172}" srcOrd="11" destOrd="0" presId="urn:microsoft.com/office/officeart/2005/8/layout/list1"/>
    <dgm:cxn modelId="{73039932-2227-4541-A1D6-90E5A47BDD95}" type="presParOf" srcId="{B8924B72-FF60-482F-A448-DD25E61573F9}" destId="{9B840D5C-D9E0-4F6B-8798-F652888391EF}" srcOrd="12" destOrd="0" presId="urn:microsoft.com/office/officeart/2005/8/layout/list1"/>
    <dgm:cxn modelId="{48348DFA-39D9-48AB-8CD1-094CE737CFFE}" type="presParOf" srcId="{9B840D5C-D9E0-4F6B-8798-F652888391EF}" destId="{4E9B2F31-CA18-4331-ACB7-6082DBA825C8}" srcOrd="0" destOrd="0" presId="urn:microsoft.com/office/officeart/2005/8/layout/list1"/>
    <dgm:cxn modelId="{15C0D34B-916C-44E6-9081-AADC8A3F938F}" type="presParOf" srcId="{9B840D5C-D9E0-4F6B-8798-F652888391EF}" destId="{C107DA39-FE10-49A7-ACA3-EDAE523094B3}" srcOrd="1" destOrd="0" presId="urn:microsoft.com/office/officeart/2005/8/layout/list1"/>
    <dgm:cxn modelId="{4BFF1378-59F1-4FD3-B93D-4F28BED57FBF}" type="presParOf" srcId="{B8924B72-FF60-482F-A448-DD25E61573F9}" destId="{20DA23C9-6A5D-4BF0-AFDE-9293957CF03B}" srcOrd="13" destOrd="0" presId="urn:microsoft.com/office/officeart/2005/8/layout/list1"/>
    <dgm:cxn modelId="{A69D1B88-6C4C-4E16-A0C1-88ED78F57447}" type="presParOf" srcId="{B8924B72-FF60-482F-A448-DD25E61573F9}" destId="{9AC0AD0C-3FA5-4D0E-B7B4-466885BC91D3}" srcOrd="14" destOrd="0" presId="urn:microsoft.com/office/officeart/2005/8/layout/list1"/>
    <dgm:cxn modelId="{5F90A746-0B3A-4B27-A805-0C01D26D39DF}" type="presParOf" srcId="{B8924B72-FF60-482F-A448-DD25E61573F9}" destId="{5E5E72FA-9741-436A-B4CE-E28C88CD645E}" srcOrd="15" destOrd="0" presId="urn:microsoft.com/office/officeart/2005/8/layout/list1"/>
    <dgm:cxn modelId="{FC643BF9-2AF8-4603-A1F1-87AD91BD7604}" type="presParOf" srcId="{B8924B72-FF60-482F-A448-DD25E61573F9}" destId="{0151DAB6-4205-4F3C-AB5C-A60117A9D1EC}" srcOrd="16" destOrd="0" presId="urn:microsoft.com/office/officeart/2005/8/layout/list1"/>
    <dgm:cxn modelId="{136FFB27-890A-4C81-B4CA-F98CAB778073}" type="presParOf" srcId="{0151DAB6-4205-4F3C-AB5C-A60117A9D1EC}" destId="{CB99D086-C568-415A-A9ED-93B5FC80FEF2}" srcOrd="0" destOrd="0" presId="urn:microsoft.com/office/officeart/2005/8/layout/list1"/>
    <dgm:cxn modelId="{20D82E49-98EF-4F25-8EC8-C2EE0FDEC6A3}" type="presParOf" srcId="{0151DAB6-4205-4F3C-AB5C-A60117A9D1EC}" destId="{8D012BE5-FCEF-4ADD-A6BA-4345EBB50F85}" srcOrd="1" destOrd="0" presId="urn:microsoft.com/office/officeart/2005/8/layout/list1"/>
    <dgm:cxn modelId="{26B69F06-0239-4FC5-891A-83461415E90B}" type="presParOf" srcId="{B8924B72-FF60-482F-A448-DD25E61573F9}" destId="{25FE3239-9D8D-406B-A8E0-5FA0F2ACD65D}" srcOrd="17" destOrd="0" presId="urn:microsoft.com/office/officeart/2005/8/layout/list1"/>
    <dgm:cxn modelId="{3E5F36A0-311A-42C5-ABDE-6A82432F6BC5}" type="presParOf" srcId="{B8924B72-FF60-482F-A448-DD25E61573F9}" destId="{C4C59CFE-0434-40D1-8B8C-FFCE99BB572F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C74E23-A138-41AD-ACCF-57060DBB9C3A}">
      <dsp:nvSpPr>
        <dsp:cNvPr id="0" name=""/>
        <dsp:cNvSpPr/>
      </dsp:nvSpPr>
      <dsp:spPr>
        <a:xfrm>
          <a:off x="0" y="342697"/>
          <a:ext cx="8731250" cy="5292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C2A879-B7F9-4D40-9987-BF13770CF243}">
      <dsp:nvSpPr>
        <dsp:cNvPr id="0" name=""/>
        <dsp:cNvSpPr/>
      </dsp:nvSpPr>
      <dsp:spPr>
        <a:xfrm>
          <a:off x="436562" y="32737"/>
          <a:ext cx="6111875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014" tIns="0" rIns="231014" bIns="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Niveau 1</a:t>
          </a:r>
          <a:r>
            <a:rPr lang="fr-FR" sz="1400" kern="1200" dirty="0" smtClean="0"/>
            <a:t> : Les objectifs généraux d’accompagnement adaptés au contexte et à la population accueillie ne sont pas formalisés</a:t>
          </a:r>
          <a:endParaRPr lang="fr-FR" sz="1400" kern="1200" dirty="0"/>
        </a:p>
      </dsp:txBody>
      <dsp:txXfrm>
        <a:off x="436562" y="32737"/>
        <a:ext cx="6111875" cy="619920"/>
      </dsp:txXfrm>
    </dsp:sp>
    <dsp:sp modelId="{F27E8208-21EC-4586-B45F-F77579E132DA}">
      <dsp:nvSpPr>
        <dsp:cNvPr id="0" name=""/>
        <dsp:cNvSpPr/>
      </dsp:nvSpPr>
      <dsp:spPr>
        <a:xfrm>
          <a:off x="0" y="1295257"/>
          <a:ext cx="8731250" cy="5292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792AF1-965F-4936-AD73-4AE16375578B}">
      <dsp:nvSpPr>
        <dsp:cNvPr id="0" name=""/>
        <dsp:cNvSpPr/>
      </dsp:nvSpPr>
      <dsp:spPr>
        <a:xfrm>
          <a:off x="436562" y="985297"/>
          <a:ext cx="6111875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014" tIns="0" rIns="231014" bIns="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Niveau 2</a:t>
          </a:r>
          <a:r>
            <a:rPr lang="fr-FR" sz="1400" kern="1200" dirty="0" smtClean="0"/>
            <a:t> : Les objectifs généraux sont spécifiés et déclinés en objectifs opérationnels  au niveau de la structure</a:t>
          </a:r>
          <a:endParaRPr lang="fr-FR" sz="1400" kern="1200" dirty="0"/>
        </a:p>
      </dsp:txBody>
      <dsp:txXfrm>
        <a:off x="436562" y="985297"/>
        <a:ext cx="6111875" cy="619920"/>
      </dsp:txXfrm>
    </dsp:sp>
    <dsp:sp modelId="{647B1C1F-B4FE-41C9-864D-76319B26DAA9}">
      <dsp:nvSpPr>
        <dsp:cNvPr id="0" name=""/>
        <dsp:cNvSpPr/>
      </dsp:nvSpPr>
      <dsp:spPr>
        <a:xfrm>
          <a:off x="0" y="2247817"/>
          <a:ext cx="8731250" cy="5292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1A8126-31B4-42DE-A6C5-6E72FF372606}">
      <dsp:nvSpPr>
        <dsp:cNvPr id="0" name=""/>
        <dsp:cNvSpPr/>
      </dsp:nvSpPr>
      <dsp:spPr>
        <a:xfrm>
          <a:off x="436562" y="1937857"/>
          <a:ext cx="6111875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014" tIns="0" rIns="231014" bIns="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Niveau 3 :</a:t>
          </a:r>
          <a:r>
            <a:rPr lang="fr-FR" sz="1400" kern="1200" dirty="0" smtClean="0"/>
            <a:t> Les objectifs opérationnels donnent lieu à un plan d’actions mis en œuvre au niveau de la structure</a:t>
          </a:r>
          <a:endParaRPr lang="fr-FR" sz="1400" kern="1200" dirty="0"/>
        </a:p>
      </dsp:txBody>
      <dsp:txXfrm>
        <a:off x="436562" y="1937857"/>
        <a:ext cx="6111875" cy="619920"/>
      </dsp:txXfrm>
    </dsp:sp>
    <dsp:sp modelId="{9AC0AD0C-3FA5-4D0E-B7B4-466885BC91D3}">
      <dsp:nvSpPr>
        <dsp:cNvPr id="0" name=""/>
        <dsp:cNvSpPr/>
      </dsp:nvSpPr>
      <dsp:spPr>
        <a:xfrm>
          <a:off x="0" y="3200377"/>
          <a:ext cx="8731250" cy="5292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07DA39-FE10-49A7-ACA3-EDAE523094B3}">
      <dsp:nvSpPr>
        <dsp:cNvPr id="0" name=""/>
        <dsp:cNvSpPr/>
      </dsp:nvSpPr>
      <dsp:spPr>
        <a:xfrm>
          <a:off x="436562" y="2890417"/>
          <a:ext cx="6111875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014" tIns="0" rIns="231014" bIns="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Niveau 4 : </a:t>
          </a:r>
          <a:r>
            <a:rPr lang="fr-FR" sz="1400" kern="1200" dirty="0" smtClean="0"/>
            <a:t>Une  politique d’amélioration continue est organisée et mise en œuvre </a:t>
          </a:r>
          <a:r>
            <a:rPr lang="fr-FR" sz="1100" kern="1200" dirty="0" smtClean="0"/>
            <a:t>(analyse pluridisciplinaire des actions mises en place et plan d’amélioration déployé)</a:t>
          </a:r>
          <a:endParaRPr lang="fr-FR" sz="1400" kern="1200" dirty="0"/>
        </a:p>
      </dsp:txBody>
      <dsp:txXfrm>
        <a:off x="436562" y="2890417"/>
        <a:ext cx="6111875" cy="619920"/>
      </dsp:txXfrm>
    </dsp:sp>
    <dsp:sp modelId="{C4C59CFE-0434-40D1-8B8C-FFCE99BB572F}">
      <dsp:nvSpPr>
        <dsp:cNvPr id="0" name=""/>
        <dsp:cNvSpPr/>
      </dsp:nvSpPr>
      <dsp:spPr>
        <a:xfrm>
          <a:off x="0" y="4152937"/>
          <a:ext cx="8731250" cy="5292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012BE5-FCEF-4ADD-A6BA-4345EBB50F85}">
      <dsp:nvSpPr>
        <dsp:cNvPr id="0" name=""/>
        <dsp:cNvSpPr/>
      </dsp:nvSpPr>
      <dsp:spPr>
        <a:xfrm>
          <a:off x="436562" y="3842977"/>
          <a:ext cx="6111875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014" tIns="0" rIns="231014" bIns="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Niveau 5 : </a:t>
          </a:r>
          <a:r>
            <a:rPr lang="fr-FR" sz="1400" kern="1200" dirty="0" smtClean="0"/>
            <a:t>L’impact de la politique d’amélioration continue des prestations est identifié et mesuré</a:t>
          </a:r>
          <a:endParaRPr lang="fr-FR" sz="1400" kern="1200" dirty="0"/>
        </a:p>
      </dsp:txBody>
      <dsp:txXfrm>
        <a:off x="436562" y="3842977"/>
        <a:ext cx="6111875" cy="619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6CC22-46E1-4274-B7F4-9AF4BDF554F9}" type="datetimeFigureOut">
              <a:rPr lang="fr-FR" smtClean="0"/>
              <a:pPr/>
              <a:t>16/05/2012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79214-FD7E-4DE4-AA31-2F440298B2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3884064" y="8685046"/>
            <a:ext cx="2972335" cy="457493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2BC00C3-0983-4D74-BA34-64F112A7C0CB}" type="slidenum">
              <a:rPr lang="fr-FR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fr-FR" sz="1200" dirty="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3884064" y="8685046"/>
            <a:ext cx="2972335" cy="457493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2BC00C3-0983-4D74-BA34-64F112A7C0CB}" type="slidenum">
              <a:rPr lang="fr-FR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fr-FR" sz="1200" dirty="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pour%20masque%20PPT/COUV_PPT_01_OK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pour%20masque%20PPT/marianne-cartouche.wmf" TargetMode="External"/><Relationship Id="rId4" Type="http://schemas.openxmlformats.org/officeDocument/2006/relationships/image" Target="../media/image2.w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pour%20masque%20PPT/SLIDE_PPT_v2_OK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sitive de titre AN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UV_PPT_01_OK.png" descr="/Users/pixelis/Desktop/pour masque PPT/COUV_PPT_01_OK.png"/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8"/>
          <p:cNvSpPr txBox="1"/>
          <p:nvPr/>
        </p:nvSpPr>
        <p:spPr>
          <a:xfrm>
            <a:off x="184150" y="6176963"/>
            <a:ext cx="25146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dirty="0">
                <a:solidFill>
                  <a:srgbClr val="FFFFFF"/>
                </a:solidFill>
                <a:latin typeface="Arial"/>
                <a:cs typeface="Arial"/>
              </a:rPr>
              <a:t>Agence Nationale d’Appui à la Performance </a:t>
            </a:r>
            <a:br>
              <a:rPr lang="fr-FR" sz="800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fr-FR" sz="800" dirty="0">
                <a:solidFill>
                  <a:srgbClr val="FFFFFF"/>
                </a:solidFill>
                <a:latin typeface="Arial"/>
                <a:cs typeface="Arial"/>
              </a:rPr>
              <a:t>des établissements de santé et médico-sociaux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8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6" name="marianne-cartouche.wmf" descr="/Users/pixelis/Desktop/pour masque PPT/marianne-cartouche.wmf"/>
          <p:cNvPicPr>
            <a:picLocks noChangeAspect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8167688" y="6084888"/>
            <a:ext cx="581025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l">
              <a:spcAft>
                <a:spcPts val="3600"/>
              </a:spcAft>
              <a:defRPr b="1" i="0" cap="all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2400" cy="457200"/>
          </a:xfrm>
          <a:prstGeom prst="rect">
            <a:avLst/>
          </a:prstGeom>
        </p:spPr>
        <p:txBody>
          <a:bodyPr wrap="none">
            <a:normAutofit/>
          </a:bodyPr>
          <a:lstStyle>
            <a:lvl1pPr marL="0" indent="0" algn="l">
              <a:buNone/>
              <a:defRPr sz="24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 smtClean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85800" y="3962400"/>
            <a:ext cx="7772400" cy="365125"/>
          </a:xfrm>
        </p:spPr>
        <p:txBody>
          <a:bodyPr/>
          <a:lstStyle>
            <a:lvl1pPr algn="l">
              <a:defRPr sz="1400" smtClean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E27E7C40-402F-45BC-9BDD-3D39B370533F}" type="datetimeFigureOut">
              <a:rPr lang="fr-FR" smtClean="0"/>
              <a:pPr/>
              <a:t>16/05/2012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courante ANAP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_PPT_v2_OK.png" descr="/Users/pixelis/Desktop/pour masque PPT/SLIDE_PPT_v2_OK.png"/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184194" y="838200"/>
            <a:ext cx="8731205" cy="1143000"/>
          </a:xfrm>
          <a:prstGeom prst="rect">
            <a:avLst/>
          </a:prstGeom>
        </p:spPr>
        <p:txBody>
          <a:bodyPr wrap="none">
            <a:noAutofit/>
          </a:bodyPr>
          <a:lstStyle>
            <a:lvl1pPr algn="l">
              <a:defRPr sz="3800" b="1" i="0">
                <a:latin typeface="Arial"/>
                <a:cs typeface="Arial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1" name="Espace réservé du contenu 7"/>
          <p:cNvSpPr>
            <a:spLocks noGrp="1"/>
          </p:cNvSpPr>
          <p:nvPr>
            <p:ph sz="quarter" idx="13"/>
          </p:nvPr>
        </p:nvSpPr>
        <p:spPr>
          <a:xfrm>
            <a:off x="184194" y="2057400"/>
            <a:ext cx="8731205" cy="1371600"/>
          </a:xfrm>
          <a:prstGeom prst="rect">
            <a:avLst/>
          </a:prstGeom>
        </p:spPr>
        <p:txBody>
          <a:bodyPr>
            <a:noAutofit/>
          </a:bodyPr>
          <a:lstStyle>
            <a:lvl1pPr marL="177800" indent="-177800">
              <a:buSzPct val="100000"/>
              <a:defRPr sz="1600" b="1" i="0">
                <a:solidFill>
                  <a:srgbClr val="D1003B"/>
                </a:solidFill>
                <a:latin typeface="Arial"/>
                <a:cs typeface="Arial"/>
              </a:defRPr>
            </a:lvl1pPr>
            <a:lvl2pPr marL="541338" indent="-185738">
              <a:buSzPct val="100000"/>
              <a:buFont typeface="Arial"/>
              <a:buChar char="•"/>
              <a:tabLst>
                <a:tab pos="541338" algn="l"/>
              </a:tabLst>
              <a:defRPr sz="1400">
                <a:latin typeface="Arial"/>
                <a:cs typeface="Arial"/>
              </a:defRPr>
            </a:lvl2pPr>
            <a:lvl3pPr marL="715963" indent="-174625">
              <a:buSzPct val="100000"/>
              <a:buFont typeface="Arial"/>
              <a:buChar char="•"/>
              <a:defRPr sz="1400">
                <a:latin typeface="Arial"/>
                <a:cs typeface="Arial"/>
              </a:defRPr>
            </a:lvl3pPr>
            <a:lvl4pPr marL="896938" indent="-177800">
              <a:buSzPct val="100000"/>
              <a:buFont typeface="Arial"/>
              <a:buChar char="•"/>
              <a:defRPr sz="1400">
                <a:latin typeface="Arial"/>
                <a:cs typeface="Arial"/>
              </a:defRPr>
            </a:lvl4pPr>
            <a:lvl5pPr marL="1074738" indent="-177800">
              <a:buSzPct val="100000"/>
              <a:buFont typeface="Arial"/>
              <a:buChar char="•"/>
              <a:defRPr sz="1400">
                <a:latin typeface="Arial"/>
                <a:cs typeface="Arial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2"/>
          <p:cNvSpPr>
            <a:spLocks noGrp="1"/>
          </p:cNvSpPr>
          <p:nvPr>
            <p:ph type="dt" sz="half" idx="14"/>
          </p:nvPr>
        </p:nvSpPr>
        <p:spPr>
          <a:xfrm>
            <a:off x="184150" y="6299200"/>
            <a:ext cx="1416050" cy="365125"/>
          </a:xfrm>
        </p:spPr>
        <p:txBody>
          <a:bodyPr/>
          <a:lstStyle>
            <a:lvl1pPr>
              <a:defRPr sz="800" smtClean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E27E7C40-402F-45BC-9BDD-3D39B370533F}" type="datetimeFigureOut">
              <a:rPr lang="fr-FR" smtClean="0"/>
              <a:pPr/>
              <a:t>16/05/2012</a:t>
            </a:fld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5"/>
          </p:nvPr>
        </p:nvSpPr>
        <p:spPr>
          <a:xfrm>
            <a:off x="7848600" y="6299200"/>
            <a:ext cx="1066800" cy="365125"/>
          </a:xfrm>
        </p:spPr>
        <p:txBody>
          <a:bodyPr/>
          <a:lstStyle>
            <a:lvl1pPr>
              <a:defRPr sz="800" smtClean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B2FABD2A-B114-488E-B2D3-13AA9068C09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u pied de page 12"/>
          <p:cNvSpPr>
            <a:spLocks noGrp="1"/>
          </p:cNvSpPr>
          <p:nvPr>
            <p:ph type="ftr" sz="quarter" idx="16"/>
          </p:nvPr>
        </p:nvSpPr>
        <p:spPr>
          <a:xfrm>
            <a:off x="2209800" y="6299200"/>
            <a:ext cx="5486400" cy="365125"/>
          </a:xfrm>
        </p:spPr>
        <p:txBody>
          <a:bodyPr/>
          <a:lstStyle>
            <a:lvl1pPr algn="l">
              <a:defRPr sz="800" dirty="0" smtClean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7C40-402F-45BC-9BDD-3D39B370533F}" type="datetimeFigureOut">
              <a:rPr lang="fr-FR" smtClean="0"/>
              <a:pPr/>
              <a:t>16/05/2012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BD2A-B114-488E-B2D3-13AA9068C0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E27E7C40-402F-45BC-9BDD-3D39B370533F}" type="datetimeFigureOut">
              <a:rPr lang="fr-FR" smtClean="0"/>
              <a:pPr/>
              <a:t>16/05/2012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B2FABD2A-B114-488E-B2D3-13AA9068C0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fr-FR" sz="2400" dirty="0" smtClean="0"/>
              <a:t>les nouveaux modes de tarification dans les EHPAD : pourquoi et comment ?</a:t>
            </a:r>
            <a:br>
              <a:rPr lang="fr-FR" sz="2400" dirty="0" smtClean="0"/>
            </a:br>
            <a:r>
              <a:rPr lang="fr-FR" sz="2400" dirty="0" smtClean="0"/>
              <a:t>HEIM _ 23 mai 2012</a:t>
            </a:r>
            <a:endParaRPr lang="fr-FR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4429132"/>
            <a:ext cx="7772400" cy="1143008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fr-FR" dirty="0" smtClean="0"/>
              <a:t>Retour d’expérience sur le projet </a:t>
            </a:r>
          </a:p>
          <a:p>
            <a:pPr algn="r"/>
            <a:r>
              <a:rPr lang="fr-FR" dirty="0" smtClean="0"/>
              <a:t>« tableau de bord de pilotage » ESMS</a:t>
            </a:r>
          </a:p>
          <a:p>
            <a:pPr algn="r"/>
            <a:r>
              <a:rPr lang="fr-FR" dirty="0" smtClean="0"/>
              <a:t>Anap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3"/>
          </p:nvPr>
        </p:nvSpPr>
        <p:spPr>
          <a:xfrm>
            <a:off x="214282" y="2000240"/>
            <a:ext cx="8731205" cy="457203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endParaRPr lang="fr-FR" u="sng" dirty="0" smtClean="0"/>
          </a:p>
          <a:p>
            <a:pPr lvl="0">
              <a:buNone/>
            </a:pPr>
            <a:endParaRPr lang="fr-FR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Les limites décrites plus avant impliquent que la politique d’amélioration continue de la qualité dans ce secteur et ce contexte soit traitée au 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niveau de chaque établissement ou service</a:t>
            </a:r>
          </a:p>
          <a:p>
            <a:pPr>
              <a:buNone/>
            </a:pPr>
            <a:endParaRPr lang="fr-FR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Dans le cadre du projet « tableau de bord », l’ANAP et l’ANESM ont proposé un outil simple « échelle de maturité de la politique d’amélioration de la qualité » (la lecture des résultats sur le territoire permet de repérer les structures ayant besoin d’un appui, celles qui sont « les plus avancées »)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14282" y="857232"/>
            <a:ext cx="8715436" cy="11079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Objectiver et formaliser les éléments tenant à la qualité du service rendu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Définir le niveau de qualité attendu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Évaluer le niveau de qualité du service rendu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Objectiver les écarts entre le requis et l’existant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627313" y="44450"/>
            <a:ext cx="6337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lvl="1" algn="r"/>
            <a:r>
              <a:rPr lang="fr-FR" sz="1600" b="1" dirty="0" smtClean="0">
                <a:solidFill>
                  <a:schemeClr val="bg1"/>
                </a:solidFill>
              </a:rPr>
              <a:t>Quelques exemples tirés de notre projet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3"/>
          </p:nvPr>
        </p:nvGraphicFramePr>
        <p:xfrm>
          <a:off x="214282" y="1214422"/>
          <a:ext cx="8731250" cy="4714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 bwMode="auto">
          <a:xfrm>
            <a:off x="2627313" y="44450"/>
            <a:ext cx="6337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lvl="1" algn="r"/>
            <a:r>
              <a:rPr lang="fr-FR" sz="1600" b="1" dirty="0" smtClean="0">
                <a:solidFill>
                  <a:schemeClr val="bg1"/>
                </a:solidFill>
              </a:rPr>
              <a:t>Quelques exemples tirés de notre projet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3"/>
          </p:nvPr>
        </p:nvSpPr>
        <p:spPr>
          <a:xfrm>
            <a:off x="184194" y="1857364"/>
            <a:ext cx="8731205" cy="47149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endParaRPr lang="fr-FR" u="sng" dirty="0" smtClean="0"/>
          </a:p>
          <a:p>
            <a:pPr lvl="0">
              <a:buNone/>
            </a:pPr>
            <a:endParaRPr lang="fr-FR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Sur le domaine « finances et budget », les éléments demandés aux ESMS sont principalement inscrites dans les 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cadres normalisés existants </a:t>
            </a: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(bilan financier et compte administratif)</a:t>
            </a:r>
          </a:p>
          <a:p>
            <a:pPr lvl="0">
              <a:buNone/>
            </a:pP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</a:t>
            </a:r>
          </a:p>
          <a:p>
            <a:pPr lvl="0">
              <a:buFont typeface="Wingdings" pitchFamily="2" charset="2"/>
              <a:buChar char="Ø"/>
            </a:pP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La priorité pour la poursuite de l’expérimentation est portée sur la 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fiabilisation de données</a:t>
            </a:r>
            <a:endParaRPr lang="fr-FR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4282" y="857232"/>
            <a:ext cx="8715436" cy="8617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Mieux connaitre les caractéristiques de 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 ressource allouée à la réponse aux besoins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 ressource utilisée (structure des coûts)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627313" y="44450"/>
            <a:ext cx="6337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lvl="1" algn="r"/>
            <a:r>
              <a:rPr lang="fr-FR" sz="1600" b="1" dirty="0" smtClean="0">
                <a:solidFill>
                  <a:schemeClr val="bg1"/>
                </a:solidFill>
              </a:rPr>
              <a:t>Quelques exemples tirés de notre projet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u numéro de diapositive 3"/>
          <p:cNvSpPr txBox="1">
            <a:spLocks noGrp="1"/>
          </p:cNvSpPr>
          <p:nvPr/>
        </p:nvSpPr>
        <p:spPr bwMode="auto">
          <a:xfrm>
            <a:off x="7848600" y="6299200"/>
            <a:ext cx="1066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E868A05-43BD-4EC9-9FB0-82DF92D067C0}" type="slidenum">
              <a:rPr lang="fr-FR" sz="800">
                <a:solidFill>
                  <a:srgbClr val="000000"/>
                </a:solidFill>
              </a:rPr>
              <a:pPr algn="r"/>
              <a:t>13</a:t>
            </a:fld>
            <a:endParaRPr lang="fr-FR" sz="800">
              <a:solidFill>
                <a:srgbClr val="000000"/>
              </a:solidFill>
            </a:endParaRPr>
          </a:p>
        </p:txBody>
      </p:sp>
      <p:sp>
        <p:nvSpPr>
          <p:cNvPr id="37891" name="Title 1"/>
          <p:cNvSpPr txBox="1">
            <a:spLocks/>
          </p:cNvSpPr>
          <p:nvPr/>
        </p:nvSpPr>
        <p:spPr bwMode="auto">
          <a:xfrm>
            <a:off x="2674938" y="44450"/>
            <a:ext cx="6337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lvl="1" algn="r"/>
            <a:r>
              <a:rPr lang="fr-FR" sz="1600" b="1" dirty="0" smtClean="0">
                <a:solidFill>
                  <a:schemeClr val="bg1"/>
                </a:solidFill>
              </a:rPr>
              <a:t>En perspective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95288" y="1000108"/>
            <a:ext cx="8353425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Poursuivre l’expérimentation auprès d’un panel plus large d’ESMS et d’organismes gestionnaires mais aussi … Faire le lien avec les autres travaux en cours ou envisagés</a:t>
            </a:r>
            <a:endParaRPr lang="fr-FR" sz="16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eaLnBrk="0" hangingPunct="0"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 startAt="2"/>
              <a:defRPr/>
            </a:pPr>
            <a:endParaRPr lang="fr-FR" sz="16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49263" lvl="1" indent="-274638" algn="just" eaLnBrk="0" hangingPunct="0">
              <a:spcBef>
                <a:spcPts val="1200"/>
              </a:spcBef>
              <a:spcAft>
                <a:spcPts val="0"/>
              </a:spcAft>
              <a:buSzPct val="100000"/>
              <a:buFont typeface="Arial" pitchFamily="34" charset="0"/>
              <a:buChar char="–"/>
              <a:tabLst>
                <a:tab pos="449263" algn="l"/>
              </a:tabLst>
              <a:defRPr/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La mise en œuvre de l’article 67 LFSS 2012</a:t>
            </a:r>
          </a:p>
          <a:p>
            <a:pPr marL="449263" lvl="1" indent="-274638" algn="just" eaLnBrk="0" hangingPunct="0">
              <a:spcBef>
                <a:spcPts val="1200"/>
              </a:spcBef>
              <a:spcAft>
                <a:spcPts val="0"/>
              </a:spcAft>
              <a:buSzPct val="100000"/>
              <a:tabLst>
                <a:tab pos="449263" algn="l"/>
              </a:tabLst>
              <a:defRPr/>
            </a:pPr>
            <a:endParaRPr lang="fr-FR" sz="1600" b="1" dirty="0">
              <a:latin typeface="Arial" pitchFamily="34" charset="0"/>
              <a:cs typeface="Arial" pitchFamily="34" charset="0"/>
            </a:endParaRPr>
          </a:p>
          <a:p>
            <a:pPr marL="449263" lvl="1" indent="-274638" algn="just" eaLnBrk="0" hangingPunct="0">
              <a:spcBef>
                <a:spcPts val="1200"/>
              </a:spcBef>
              <a:spcAft>
                <a:spcPts val="0"/>
              </a:spcAft>
              <a:buSzPct val="100000"/>
              <a:buFont typeface="Arial" pitchFamily="34" charset="0"/>
              <a:buChar char="–"/>
              <a:tabLst>
                <a:tab pos="449263" algn="l"/>
              </a:tabLst>
              <a:defRPr/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L’enquête nationale des coûts ou échelle des coûts (ENC) dans le secteur médico-social (ATIH)</a:t>
            </a:r>
          </a:p>
          <a:p>
            <a:pPr marL="449263" lvl="1" indent="-274638" algn="just" eaLnBrk="0" hangingPunct="0">
              <a:spcBef>
                <a:spcPts val="1200"/>
              </a:spcBef>
              <a:spcAft>
                <a:spcPts val="0"/>
              </a:spcAft>
              <a:buSzPct val="100000"/>
              <a:tabLst>
                <a:tab pos="449263" algn="l"/>
              </a:tabLst>
              <a:defRPr/>
            </a:pPr>
            <a:endParaRPr lang="fr-FR" sz="1600" dirty="0" smtClean="0">
              <a:latin typeface="Arial" pitchFamily="34" charset="0"/>
              <a:cs typeface="Arial" pitchFamily="34" charset="0"/>
            </a:endParaRPr>
          </a:p>
          <a:p>
            <a:pPr marL="449263" lvl="1" indent="-274638" algn="just" eaLnBrk="0" hangingPunct="0">
              <a:spcBef>
                <a:spcPts val="1200"/>
              </a:spcBef>
              <a:spcAft>
                <a:spcPts val="0"/>
              </a:spcAft>
              <a:buSzPct val="100000"/>
              <a:buFont typeface="Arial" pitchFamily="34" charset="0"/>
              <a:buChar char="–"/>
              <a:tabLst>
                <a:tab pos="449263" algn="l"/>
              </a:tabLst>
              <a:defRPr/>
            </a:pPr>
            <a:r>
              <a:rPr lang="fr-FR" sz="1600" dirty="0">
                <a:latin typeface="Arial" pitchFamily="34" charset="0"/>
                <a:cs typeface="Arial" pitchFamily="34" charset="0"/>
              </a:rPr>
              <a:t>La mise en œuvre du programme de gestion du risque en EHPAD (DSS-DGCS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449263" lvl="1" indent="-274638" algn="just" eaLnBrk="0" hangingPunct="0">
              <a:spcBef>
                <a:spcPts val="1200"/>
              </a:spcBef>
              <a:spcAft>
                <a:spcPts val="0"/>
              </a:spcAft>
              <a:buSzPct val="100000"/>
              <a:buFont typeface="Arial" pitchFamily="34" charset="0"/>
              <a:buChar char="–"/>
              <a:tabLst>
                <a:tab pos="449263" algn="l"/>
              </a:tabLst>
              <a:defRPr/>
            </a:pP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marL="449263" lvl="1" indent="-274638" algn="just" eaLnBrk="0" hangingPunct="0">
              <a:spcBef>
                <a:spcPts val="1200"/>
              </a:spcBef>
              <a:spcAft>
                <a:spcPts val="0"/>
              </a:spcAft>
              <a:buSzPct val="100000"/>
              <a:buFont typeface="Arial" pitchFamily="34" charset="0"/>
              <a:buChar char="–"/>
              <a:tabLst>
                <a:tab pos="449263" algn="l"/>
              </a:tabLst>
              <a:defRPr/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Travaux sur les systèmes d’informations (DSSIS, SG par exemple)</a:t>
            </a:r>
          </a:p>
          <a:p>
            <a:pPr marL="449263" lvl="1" indent="-274638" algn="just" eaLnBrk="0" hangingPunct="0">
              <a:spcBef>
                <a:spcPts val="1200"/>
              </a:spcBef>
              <a:spcAft>
                <a:spcPts val="0"/>
              </a:spcAft>
              <a:buSzPct val="100000"/>
              <a:buFont typeface="Arial" pitchFamily="34" charset="0"/>
              <a:buChar char="–"/>
              <a:tabLst>
                <a:tab pos="449263" algn="l"/>
              </a:tabLst>
              <a:defRPr/>
            </a:pP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marL="449263" lvl="1" indent="-274638" algn="just" eaLnBrk="0" hangingPunct="0">
              <a:spcBef>
                <a:spcPts val="1200"/>
              </a:spcBef>
              <a:spcAft>
                <a:spcPts val="0"/>
              </a:spcAft>
              <a:buSzPct val="100000"/>
              <a:buFont typeface="Arial" pitchFamily="34" charset="0"/>
              <a:buChar char="–"/>
              <a:tabLst>
                <a:tab pos="449263" algn="l"/>
              </a:tabLst>
              <a:defRPr/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Mission IGAS - IGF ( notamment sur les caractéristiques de l’offre médico-sociale, l’adéquation de l’offre et de la demande, le financement et régulation du secteur)</a:t>
            </a: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marL="1363663" lvl="3" indent="-274638" algn="just" eaLnBrk="0" hangingPunct="0">
              <a:spcBef>
                <a:spcPts val="1200"/>
              </a:spcBef>
              <a:spcAft>
                <a:spcPts val="0"/>
              </a:spcAft>
              <a:buSzPct val="100000"/>
              <a:tabLst>
                <a:tab pos="449263" algn="l"/>
              </a:tabLst>
              <a:defRPr/>
            </a:pPr>
            <a:endParaRPr lang="fr-FR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3"/>
          </p:nvPr>
        </p:nvSpPr>
        <p:spPr>
          <a:xfrm>
            <a:off x="184194" y="1357298"/>
            <a:ext cx="8731205" cy="307183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just">
              <a:buNone/>
              <a:defRPr/>
            </a:pPr>
            <a:endParaRPr lang="fr-FR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La problématique traitée : pré-requis, conditions de réalisation, modalités de mise en œuvre pour 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améliorer l’adéquation entre la réponse aux besoins des personnes et les ressources mobilisées </a:t>
            </a: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pour ce faire</a:t>
            </a:r>
          </a:p>
          <a:p>
            <a:pPr algn="just">
              <a:buNone/>
              <a:defRPr/>
            </a:pPr>
            <a:endParaRPr lang="fr-FR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>
              <a:defRPr/>
            </a:pPr>
            <a:endParaRPr lang="fr-FR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Notre contribution: un 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retour d’expérience </a:t>
            </a: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sur la conduite d’un projet relatif au pilotage par « tableaux de bord » en ESMS</a:t>
            </a:r>
          </a:p>
          <a:p>
            <a:pPr algn="just">
              <a:defRPr/>
            </a:pPr>
            <a:endParaRPr lang="fr-FR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395288" y="1409700"/>
            <a:ext cx="8353425" cy="1371600"/>
          </a:xfrm>
        </p:spPr>
        <p:txBody>
          <a:bodyPr/>
          <a:lstStyle/>
          <a:p>
            <a:pPr marL="273050" indent="-273050" algn="just">
              <a:defRPr/>
            </a:pP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La possibilité de proposer un 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outil de pilotage commun </a:t>
            </a: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pour le secteur de l’accompagnement des personnes handicapées et des personnes âgées en cohérence avec les exigences posées par l’obligation d’évaluation interne et externe</a:t>
            </a:r>
          </a:p>
          <a:p>
            <a:pPr marL="273050" indent="-273050" algn="just">
              <a:buFont typeface="Arial" charset="0"/>
              <a:buNone/>
              <a:defRPr/>
            </a:pPr>
            <a:endParaRPr lang="fr-FR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273050" indent="-273050" algn="just">
              <a:defRPr/>
            </a:pP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La nécessité d’un appui à la mise en œuvre et à l’appropriation du tableau de bord pour les établissements et services expérimentateurs</a:t>
            </a:r>
          </a:p>
          <a:p>
            <a:pPr marL="273050" indent="-273050" algn="just">
              <a:defRPr/>
            </a:pPr>
            <a:endParaRPr lang="fr-FR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273050" indent="-273050" algn="just">
              <a:defRPr/>
            </a:pP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Le 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passage nécessaire par une expérimentation </a:t>
            </a: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permettant d’objectiver pour chaque donnée et indicateur les éléments de :</a:t>
            </a:r>
          </a:p>
          <a:p>
            <a:pPr lvl="1" algn="just">
              <a:buFontTx/>
              <a:buChar char="-"/>
              <a:defRPr/>
            </a:pPr>
            <a:r>
              <a:rPr lang="fr-FR" sz="1600" dirty="0" smtClean="0">
                <a:latin typeface="Arial" charset="0"/>
                <a:cs typeface="Arial" charset="0"/>
              </a:rPr>
              <a:t>Pertinence</a:t>
            </a:r>
          </a:p>
          <a:p>
            <a:pPr lvl="1" algn="just">
              <a:buFontTx/>
              <a:buChar char="-"/>
              <a:defRPr/>
            </a:pPr>
            <a:r>
              <a:rPr lang="fr-FR" sz="1600" dirty="0" smtClean="0">
                <a:latin typeface="Arial" charset="0"/>
                <a:cs typeface="Arial" charset="0"/>
              </a:rPr>
              <a:t>Robustesse</a:t>
            </a:r>
          </a:p>
          <a:p>
            <a:pPr lvl="1" algn="just">
              <a:buFontTx/>
              <a:buChar char="-"/>
              <a:defRPr/>
            </a:pPr>
            <a:r>
              <a:rPr lang="fr-FR" sz="1600" dirty="0" smtClean="0">
                <a:latin typeface="Arial" charset="0"/>
                <a:cs typeface="Arial" charset="0"/>
              </a:rPr>
              <a:t>Productibilité</a:t>
            </a:r>
          </a:p>
          <a:p>
            <a:pPr algn="just">
              <a:buFont typeface="Arial" charset="0"/>
              <a:buNone/>
              <a:defRPr/>
            </a:pPr>
            <a:endParaRPr lang="fr-FR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La possibilité de proposer une interface utile aux ESMS mais également aux ARS et CG pour faciliter 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le dialogue</a:t>
            </a:r>
          </a:p>
          <a:p>
            <a:pPr algn="just">
              <a:defRPr/>
            </a:pPr>
            <a:endParaRPr lang="fr-FR" dirty="0" smtClean="0">
              <a:solidFill>
                <a:schemeClr val="accent5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algn="just">
              <a:buFont typeface="Arial" charset="0"/>
              <a:buNone/>
              <a:defRPr/>
            </a:pPr>
            <a:endParaRPr lang="fr-FR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9219" name="Espace réservé du numéro de diapositive 3"/>
          <p:cNvSpPr txBox="1">
            <a:spLocks noGrp="1"/>
          </p:cNvSpPr>
          <p:nvPr/>
        </p:nvSpPr>
        <p:spPr bwMode="auto">
          <a:xfrm>
            <a:off x="7848600" y="6299200"/>
            <a:ext cx="1066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8D575F1F-297C-4BC2-9985-D6F44B9B7276}" type="slidenum">
              <a:rPr lang="fr-FR" sz="800">
                <a:solidFill>
                  <a:srgbClr val="000000"/>
                </a:solidFill>
              </a:rPr>
              <a:pPr algn="r"/>
              <a:t>3</a:t>
            </a:fld>
            <a:endParaRPr lang="fr-FR" sz="800">
              <a:solidFill>
                <a:srgbClr val="000000"/>
              </a:solidFill>
            </a:endParaRPr>
          </a:p>
        </p:txBody>
      </p:sp>
      <p:sp>
        <p:nvSpPr>
          <p:cNvPr id="9220" name="Title 1"/>
          <p:cNvSpPr txBox="1">
            <a:spLocks/>
          </p:cNvSpPr>
          <p:nvPr/>
        </p:nvSpPr>
        <p:spPr bwMode="auto">
          <a:xfrm>
            <a:off x="2674938" y="44450"/>
            <a:ext cx="6337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lvl="1" algn="r"/>
            <a:r>
              <a:rPr lang="fr-FR" sz="1600" b="1" dirty="0">
                <a:solidFill>
                  <a:schemeClr val="bg1"/>
                </a:solidFill>
              </a:rPr>
              <a:t>Postulats de </a:t>
            </a:r>
            <a:r>
              <a:rPr lang="fr-FR" sz="1600" b="1" dirty="0" smtClean="0">
                <a:solidFill>
                  <a:schemeClr val="bg1"/>
                </a:solidFill>
              </a:rPr>
              <a:t>départ – projet « tableau de bord de pilotage » ESMS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396875" y="1411288"/>
            <a:ext cx="8351838" cy="1371600"/>
          </a:xfrm>
        </p:spPr>
        <p:txBody>
          <a:bodyPr/>
          <a:lstStyle/>
          <a:p>
            <a:pPr algn="just">
              <a:defRPr/>
            </a:pPr>
            <a:r>
              <a:rPr lang="fr-FR" dirty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En amont de 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l’expérimentation : </a:t>
            </a:r>
            <a:r>
              <a:rPr lang="fr-FR" dirty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une démarche participative (2009 et 2010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)</a:t>
            </a:r>
            <a:endParaRPr lang="fr-FR" dirty="0">
              <a:solidFill>
                <a:schemeClr val="accent5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534988" indent="-179388" algn="just">
              <a:spcBef>
                <a:spcPts val="1200"/>
              </a:spcBef>
              <a:buFont typeface="Arial" pitchFamily="34" charset="0"/>
              <a:buChar char="–"/>
              <a:defRPr/>
            </a:pPr>
            <a:r>
              <a:rPr lang="fr-FR" b="0" dirty="0">
                <a:solidFill>
                  <a:schemeClr val="tx1"/>
                </a:solidFill>
                <a:latin typeface="Arial" charset="0"/>
                <a:cs typeface="Arial" charset="0"/>
              </a:rPr>
              <a:t>Une phase de définition des principes et des indicateurs à intégrer à un tableau de bord </a:t>
            </a: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partagé</a:t>
            </a:r>
            <a:endParaRPr lang="fr-FR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534988" indent="-179388" algn="just">
              <a:spcBef>
                <a:spcPts val="1200"/>
              </a:spcBef>
              <a:buFont typeface="Arial" pitchFamily="34" charset="0"/>
              <a:buChar char="–"/>
              <a:defRPr/>
            </a:pPr>
            <a:r>
              <a:rPr lang="fr-FR" b="0" dirty="0">
                <a:solidFill>
                  <a:schemeClr val="tx1"/>
                </a:solidFill>
                <a:latin typeface="Arial" charset="0"/>
                <a:cs typeface="Arial" charset="0"/>
              </a:rPr>
              <a:t>Une phase de </a:t>
            </a: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pré-expérimentation</a:t>
            </a:r>
          </a:p>
          <a:p>
            <a:pPr marL="534988" indent="-179388" algn="just">
              <a:spcBef>
                <a:spcPts val="1200"/>
              </a:spcBef>
              <a:buNone/>
              <a:defRPr/>
            </a:pPr>
            <a:endParaRPr lang="fr-FR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fr-FR" dirty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Les objectifs de l’expérimentation menée en 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2011 :</a:t>
            </a:r>
            <a:endParaRPr lang="fr-FR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534988" indent="-179388" algn="just">
              <a:spcBef>
                <a:spcPts val="1200"/>
              </a:spcBef>
              <a:buFont typeface="Arial" pitchFamily="34" charset="0"/>
              <a:buChar char="–"/>
              <a:defRPr/>
            </a:pPr>
            <a:r>
              <a:rPr lang="fr-FR" b="0" dirty="0">
                <a:solidFill>
                  <a:schemeClr val="tx1"/>
                </a:solidFill>
                <a:latin typeface="Arial" charset="0"/>
                <a:cs typeface="Arial" charset="0"/>
              </a:rPr>
              <a:t>Mettre à disposition des acteurs un outil en ligne permettant de collecter et de restituer les informations et données </a:t>
            </a: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(</a:t>
            </a:r>
            <a:r>
              <a:rPr lang="fr-FR" b="0" dirty="0">
                <a:solidFill>
                  <a:schemeClr val="tx1"/>
                </a:solidFill>
                <a:latin typeface="Arial" charset="0"/>
                <a:cs typeface="Arial" charset="0"/>
              </a:rPr>
              <a:t>plateforme</a:t>
            </a: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)</a:t>
            </a:r>
            <a:endParaRPr lang="fr-FR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534988" indent="-179388" algn="just">
              <a:spcBef>
                <a:spcPts val="1200"/>
              </a:spcBef>
              <a:buFont typeface="Arial" pitchFamily="34" charset="0"/>
              <a:buChar char="–"/>
              <a:defRPr/>
            </a:pPr>
            <a:r>
              <a:rPr lang="fr-FR" b="0" dirty="0">
                <a:solidFill>
                  <a:schemeClr val="tx1"/>
                </a:solidFill>
                <a:latin typeface="Arial" charset="0"/>
                <a:cs typeface="Arial" charset="0"/>
              </a:rPr>
              <a:t>Définir les conditions d’appropriation d’un outil pilotage </a:t>
            </a: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(</a:t>
            </a:r>
            <a:r>
              <a:rPr lang="fr-FR" b="0" dirty="0">
                <a:solidFill>
                  <a:schemeClr val="tx1"/>
                </a:solidFill>
                <a:latin typeface="Arial" charset="0"/>
                <a:cs typeface="Arial" charset="0"/>
              </a:rPr>
              <a:t>pilotage interne et dialogue) </a:t>
            </a:r>
          </a:p>
          <a:p>
            <a:pPr marL="534988" indent="-179388" algn="just">
              <a:spcBef>
                <a:spcPts val="1200"/>
              </a:spcBef>
              <a:buFont typeface="Arial" pitchFamily="34" charset="0"/>
              <a:buChar char="–"/>
              <a:defRPr/>
            </a:pPr>
            <a:r>
              <a:rPr lang="fr-FR" b="0" dirty="0">
                <a:solidFill>
                  <a:schemeClr val="tx1"/>
                </a:solidFill>
                <a:latin typeface="Arial" charset="0"/>
                <a:cs typeface="Arial" charset="0"/>
              </a:rPr>
              <a:t>Tester après de 500 structures le recueil des données et calcul d’indicateurs 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174 EHPAD en 2011)</a:t>
            </a:r>
            <a:endParaRPr lang="fr-FR" dirty="0">
              <a:solidFill>
                <a:schemeClr val="accent5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534988" indent="-179388" algn="just">
              <a:spcBef>
                <a:spcPts val="1200"/>
              </a:spcBef>
              <a:buFont typeface="Arial" pitchFamily="34" charset="0"/>
              <a:buChar char="–"/>
              <a:defRPr/>
            </a:pPr>
            <a:r>
              <a:rPr lang="fr-FR" b="0" dirty="0">
                <a:solidFill>
                  <a:schemeClr val="tx1"/>
                </a:solidFill>
                <a:latin typeface="Arial" charset="0"/>
                <a:cs typeface="Arial" charset="0"/>
              </a:rPr>
              <a:t>Impliquer les ESMS, ARS et CG dans une démarche de retour </a:t>
            </a: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d’expérience</a:t>
            </a:r>
            <a:endParaRPr lang="fr-FR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>
              <a:defRPr/>
            </a:pPr>
            <a:endParaRPr lang="fr-FR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>
              <a:defRPr/>
            </a:pPr>
            <a:endParaRPr lang="fr-FR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0243" name="Espace réservé du numéro de diapositive 3"/>
          <p:cNvSpPr txBox="1">
            <a:spLocks noGrp="1"/>
          </p:cNvSpPr>
          <p:nvPr/>
        </p:nvSpPr>
        <p:spPr bwMode="auto">
          <a:xfrm>
            <a:off x="7848600" y="6299200"/>
            <a:ext cx="1066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2D0928FF-319B-49C1-9109-6C1D4EABC94A}" type="slidenum">
              <a:rPr lang="fr-FR" sz="800">
                <a:solidFill>
                  <a:srgbClr val="000000"/>
                </a:solidFill>
              </a:rPr>
              <a:pPr algn="r"/>
              <a:t>4</a:t>
            </a:fld>
            <a:endParaRPr lang="fr-FR" sz="800">
              <a:solidFill>
                <a:srgbClr val="000000"/>
              </a:solidFill>
            </a:endParaRPr>
          </a:p>
        </p:txBody>
      </p:sp>
      <p:sp>
        <p:nvSpPr>
          <p:cNvPr id="10244" name="Title 1"/>
          <p:cNvSpPr txBox="1">
            <a:spLocks/>
          </p:cNvSpPr>
          <p:nvPr/>
        </p:nvSpPr>
        <p:spPr bwMode="auto">
          <a:xfrm>
            <a:off x="2674938" y="44450"/>
            <a:ext cx="6337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lvl="1" algn="r"/>
            <a:r>
              <a:rPr lang="fr-FR" sz="1600" b="1">
                <a:solidFill>
                  <a:schemeClr val="bg1"/>
                </a:solidFill>
              </a:rPr>
              <a:t>Les objectifs de l’expérimentation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numéro de diapositive 4"/>
          <p:cNvSpPr txBox="1">
            <a:spLocks noGrp="1"/>
          </p:cNvSpPr>
          <p:nvPr/>
        </p:nvSpPr>
        <p:spPr bwMode="auto">
          <a:xfrm>
            <a:off x="8675688" y="6597650"/>
            <a:ext cx="4683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1163548-9009-4873-A38D-10B35CCE83CB}" type="slidenum">
              <a:rPr lang="fr-FR" sz="1000">
                <a:solidFill>
                  <a:srgbClr val="000000"/>
                </a:solidFill>
                <a:latin typeface="Calibri" pitchFamily="34" charset="0"/>
              </a:rPr>
              <a:pPr algn="r"/>
              <a:t>5</a:t>
            </a:fld>
            <a:endParaRPr lang="fr-FR" sz="1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3315" name="Rectangle à coins arrondis 8"/>
          <p:cNvSpPr>
            <a:spLocks noChangeArrowheads="1"/>
          </p:cNvSpPr>
          <p:nvPr/>
        </p:nvSpPr>
        <p:spPr bwMode="auto">
          <a:xfrm>
            <a:off x="395288" y="1411288"/>
            <a:ext cx="8351837" cy="446405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9050" algn="ctr">
            <a:noFill/>
            <a:round/>
            <a:headEnd/>
            <a:tailEnd/>
          </a:ln>
        </p:spPr>
        <p:txBody>
          <a:bodyPr lIns="72000" tIns="44450" rIns="72000" bIns="44450"/>
          <a:lstStyle/>
          <a:p>
            <a:pPr algn="just" defTabSz="912813">
              <a:spcAft>
                <a:spcPts val="0"/>
              </a:spcAft>
              <a:defRPr/>
            </a:pPr>
            <a:r>
              <a:rPr lang="fr-FR" sz="1600" dirty="0">
                <a:latin typeface="Arial" pitchFamily="34" charset="0"/>
                <a:cs typeface="Arial" pitchFamily="34" charset="0"/>
              </a:rPr>
              <a:t>Au terme de la phase d’expérimentation </a:t>
            </a:r>
            <a:r>
              <a:rPr lang="fr-FR" sz="16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une démarche de capitalisation a été conduite.</a:t>
            </a:r>
          </a:p>
          <a:p>
            <a:pPr marL="228600" indent="-228600" algn="just" defTabSz="912813">
              <a:spcBef>
                <a:spcPts val="384"/>
              </a:spcBef>
              <a:spcAft>
                <a:spcPts val="0"/>
              </a:spcAft>
              <a:defRPr/>
            </a:pP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marL="177800" indent="-177800" algn="just" eaLnBrk="0" hangingPunct="0">
              <a:spcBef>
                <a:spcPts val="384"/>
              </a:spcBef>
              <a:buSzPct val="100000"/>
              <a:buFont typeface="Arial" charset="0"/>
              <a:buChar char="•"/>
              <a:defRPr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Objectif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fr-FR" sz="1600" dirty="0">
                <a:latin typeface="Arial" pitchFamily="34" charset="0"/>
                <a:cs typeface="Arial" pitchFamily="34" charset="0"/>
              </a:rPr>
              <a:t>analyse des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commentaires et propositions </a:t>
            </a:r>
            <a:r>
              <a:rPr lang="fr-FR" sz="1600" dirty="0">
                <a:latin typeface="Arial" pitchFamily="34" charset="0"/>
                <a:cs typeface="Arial" pitchFamily="34" charset="0"/>
              </a:rPr>
              <a:t>formulés sur la plateforme et des échanges avec les établissements ayant participé à l’atelier « retour d’expériences »</a:t>
            </a:r>
          </a:p>
          <a:p>
            <a:pPr marL="228600" indent="-228600" algn="just" defTabSz="912813">
              <a:spcBef>
                <a:spcPts val="384"/>
              </a:spcBef>
              <a:spcAft>
                <a:spcPts val="600"/>
              </a:spcAft>
              <a:defRPr/>
            </a:pP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marL="228600" indent="-228600" algn="just" defTabSz="912813">
              <a:spcBef>
                <a:spcPts val="384"/>
              </a:spcBef>
              <a:spcAft>
                <a:spcPts val="0"/>
              </a:spcAft>
              <a:buFontTx/>
              <a:buChar char="•"/>
              <a:defRPr/>
            </a:pPr>
            <a:r>
              <a:rPr lang="fr-FR" sz="1600" dirty="0">
                <a:latin typeface="Arial" pitchFamily="34" charset="0"/>
                <a:cs typeface="Arial" pitchFamily="34" charset="0"/>
              </a:rPr>
              <a:t>Elle interroge plusieurs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dimensions</a:t>
            </a: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marL="536575" indent="-274638" algn="just" defTabSz="912813">
              <a:spcBef>
                <a:spcPts val="1200"/>
              </a:spcBef>
              <a:spcAft>
                <a:spcPts val="0"/>
              </a:spcAft>
              <a:buFontTx/>
              <a:buChar char="-"/>
              <a:defRPr/>
            </a:pPr>
            <a:r>
              <a:rPr lang="fr-FR" sz="1600" dirty="0">
                <a:latin typeface="Arial" pitchFamily="34" charset="0"/>
                <a:cs typeface="Arial" pitchFamily="34" charset="0"/>
              </a:rPr>
              <a:t>La conduite du projet et la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communication</a:t>
            </a: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marL="536575" indent="-274638" algn="just" defTabSz="912813">
              <a:spcBef>
                <a:spcPts val="1200"/>
              </a:spcBef>
              <a:spcAft>
                <a:spcPts val="0"/>
              </a:spcAft>
              <a:buFontTx/>
              <a:buChar char="-"/>
              <a:defRPr/>
            </a:pPr>
            <a:r>
              <a:rPr lang="fr-FR" sz="1600" dirty="0">
                <a:latin typeface="Arial" pitchFamily="34" charset="0"/>
                <a:cs typeface="Arial" pitchFamily="34" charset="0"/>
              </a:rPr>
              <a:t>Le contenu du tableau de bord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pertinence</a:t>
            </a:r>
            <a:r>
              <a:rPr lang="fr-FR" sz="1600" dirty="0">
                <a:latin typeface="Arial" pitchFamily="34" charset="0"/>
                <a:cs typeface="Arial" pitchFamily="34" charset="0"/>
              </a:rPr>
              <a:t>, robustesse et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productibilité)</a:t>
            </a: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marL="228600" indent="-228600" algn="just" defTabSz="912813">
              <a:spcAft>
                <a:spcPts val="600"/>
              </a:spcAft>
              <a:defRPr/>
            </a:pPr>
            <a:endParaRPr lang="fr-FR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Title 1"/>
          <p:cNvSpPr txBox="1">
            <a:spLocks/>
          </p:cNvSpPr>
          <p:nvPr/>
        </p:nvSpPr>
        <p:spPr bwMode="auto">
          <a:xfrm>
            <a:off x="2627313" y="44450"/>
            <a:ext cx="6337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lvl="1" algn="r"/>
            <a:r>
              <a:rPr lang="fr-FR" sz="1600" b="1" dirty="0" smtClean="0">
                <a:solidFill>
                  <a:schemeClr val="bg1"/>
                </a:solidFill>
              </a:rPr>
              <a:t>Capitalisation sur le projet « tableau </a:t>
            </a:r>
            <a:r>
              <a:rPr lang="fr-FR" sz="1600" b="1" dirty="0">
                <a:solidFill>
                  <a:schemeClr val="bg1"/>
                </a:solidFill>
              </a:rPr>
              <a:t>de </a:t>
            </a:r>
            <a:r>
              <a:rPr lang="fr-FR" sz="1600" b="1" dirty="0" smtClean="0">
                <a:solidFill>
                  <a:schemeClr val="bg1"/>
                </a:solidFill>
              </a:rPr>
              <a:t>bord de pilotage » ESMS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numéro de diapositive 4"/>
          <p:cNvSpPr txBox="1">
            <a:spLocks noGrp="1"/>
          </p:cNvSpPr>
          <p:nvPr/>
        </p:nvSpPr>
        <p:spPr bwMode="auto">
          <a:xfrm>
            <a:off x="8675688" y="6597650"/>
            <a:ext cx="4683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1163548-9009-4873-A38D-10B35CCE83CB}" type="slidenum">
              <a:rPr lang="fr-FR" sz="1000">
                <a:solidFill>
                  <a:srgbClr val="000000"/>
                </a:solidFill>
                <a:latin typeface="Calibri" pitchFamily="34" charset="0"/>
              </a:rPr>
              <a:pPr algn="r"/>
              <a:t>6</a:t>
            </a:fld>
            <a:endParaRPr lang="fr-FR" sz="1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3315" name="Rectangle à coins arrondis 8"/>
          <p:cNvSpPr>
            <a:spLocks noChangeArrowheads="1"/>
          </p:cNvSpPr>
          <p:nvPr/>
        </p:nvSpPr>
        <p:spPr bwMode="auto">
          <a:xfrm>
            <a:off x="395288" y="1411288"/>
            <a:ext cx="8351837" cy="446405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9050" algn="ctr">
            <a:noFill/>
            <a:round/>
            <a:headEnd/>
            <a:tailEnd/>
          </a:ln>
        </p:spPr>
        <p:txBody>
          <a:bodyPr lIns="72000" tIns="44450" rIns="72000" bIns="44450"/>
          <a:lstStyle/>
          <a:p>
            <a:pPr lvl="0" algn="just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fr-FR" sz="16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 La </a:t>
            </a:r>
            <a:r>
              <a:rPr lang="fr-FR" sz="16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constitution d’une base de données partagée </a:t>
            </a:r>
            <a:r>
              <a:rPr lang="fr-FR" sz="1600" dirty="0">
                <a:latin typeface="Arial" pitchFamily="34" charset="0"/>
                <a:cs typeface="Arial" pitchFamily="34" charset="0"/>
              </a:rPr>
              <a:t>entre les acteurs et les partenaires institutionnels venant renforcer l’analyse qualitative des prises en charge, primordiale pour la nouvelle ère de contractualisation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CPOM</a:t>
            </a:r>
          </a:p>
          <a:p>
            <a:pPr lvl="0" algn="just">
              <a:spcBef>
                <a:spcPts val="1200"/>
              </a:spcBef>
              <a:spcAft>
                <a:spcPts val="600"/>
              </a:spcAft>
              <a:defRPr/>
            </a:pP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 L’occasion </a:t>
            </a:r>
            <a:r>
              <a:rPr lang="fr-FR" sz="1600" dirty="0">
                <a:latin typeface="Arial" pitchFamily="34" charset="0"/>
                <a:cs typeface="Arial" pitchFamily="34" charset="0"/>
              </a:rPr>
              <a:t>d’un </a:t>
            </a:r>
            <a:r>
              <a:rPr lang="fr-FR" sz="16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dialogue renforcé avec les partenaires Conseils généraux et l’élaboration de référentiels communs CG, ARS et ESMS </a:t>
            </a:r>
            <a:r>
              <a:rPr lang="fr-FR" sz="1600" dirty="0">
                <a:latin typeface="Arial" pitchFamily="34" charset="0"/>
                <a:cs typeface="Arial" pitchFamily="34" charset="0"/>
              </a:rPr>
              <a:t>(indicateurs calculés avec les mêmes modalités et les mêmes définitions)</a:t>
            </a:r>
          </a:p>
          <a:p>
            <a:pPr lvl="0" algn="just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marL="228600" indent="-228600" algn="just" defTabSz="912813">
              <a:spcAft>
                <a:spcPts val="600"/>
              </a:spcAft>
              <a:buFontTx/>
              <a:buAutoNum type="arabicPeriod"/>
              <a:defRPr/>
            </a:pP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Title 1"/>
          <p:cNvSpPr txBox="1">
            <a:spLocks/>
          </p:cNvSpPr>
          <p:nvPr/>
        </p:nvSpPr>
        <p:spPr bwMode="auto">
          <a:xfrm>
            <a:off x="2627313" y="44450"/>
            <a:ext cx="6337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lvl="1" algn="r"/>
            <a:r>
              <a:rPr lang="fr-FR" sz="1600" b="1" dirty="0" smtClean="0">
                <a:solidFill>
                  <a:schemeClr val="bg1"/>
                </a:solidFill>
              </a:rPr>
              <a:t>Les points forts de cette démarche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3"/>
          </p:nvPr>
        </p:nvSpPr>
        <p:spPr>
          <a:xfrm>
            <a:off x="428596" y="1000108"/>
            <a:ext cx="8486803" cy="557216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Evaluer les besoins des personnes </a:t>
            </a:r>
            <a: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(pour chacun et pour une population ou un groupe)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Formaliser et 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partager l’information</a:t>
            </a:r>
            <a:endParaRPr lang="fr-FR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Mieux connaitre les caractéristiques de l’offre </a:t>
            </a:r>
            <a: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(quelles prestations? Combien? Qui les met en œuvre?)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Objectiver et formaliser les éléments tenant à la 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qualité du service rendu </a:t>
            </a:r>
            <a: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(Définir le niveau de qualité attendu, </a:t>
            </a:r>
            <a: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évaluer </a:t>
            </a:r>
            <a: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 niveau de qualité du service rendu, </a:t>
            </a:r>
            <a: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objectiver </a:t>
            </a:r>
            <a: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les écarts)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Mieux 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connaitre les caractéristiques de la ressource et de la dépense </a:t>
            </a:r>
            <a: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(allouée/utilisée/structure des coûts)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Analyser les liens </a:t>
            </a:r>
            <a: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entre qualité des prestations et niveau/dynamique d’utilisation des ressources mobilisées (efficience de la dépense)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Tirer les 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enseignements utiles pour adapter l’allocation budgétaire, </a:t>
            </a:r>
            <a: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améliorer la planification et la programmation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defRPr/>
            </a:pPr>
            <a:endParaRPr lang="fr-FR" sz="1400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  <a:defRPr/>
            </a:pPr>
            <a:endParaRPr lang="fr-FR" sz="1400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  <a:defRPr/>
            </a:pPr>
            <a:endParaRPr lang="fr-FR" sz="1400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  <a:defRPr/>
            </a:pPr>
            <a:endParaRPr lang="fr-FR" sz="1400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627313" y="44450"/>
            <a:ext cx="6337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lvl="1" algn="r"/>
            <a:r>
              <a:rPr lang="fr-FR" sz="1600" b="1" dirty="0" smtClean="0">
                <a:solidFill>
                  <a:schemeClr val="bg1"/>
                </a:solidFill>
              </a:rPr>
              <a:t>Pour s’engager dans une réforme en matière d’allocation budgétaire ..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3"/>
          </p:nvPr>
        </p:nvSpPr>
        <p:spPr>
          <a:xfrm>
            <a:off x="184194" y="2071678"/>
            <a:ext cx="8731205" cy="450059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just">
              <a:buFont typeface="Wingdings" pitchFamily="2" charset="2"/>
              <a:buChar char="Ø"/>
              <a:defRPr/>
            </a:pP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Utilisation des scores GMP, %age des personnes par niveau de GIR, PMP, GPP</a:t>
            </a:r>
          </a:p>
          <a:p>
            <a:pPr>
              <a:buNone/>
            </a:pPr>
            <a:endParaRPr lang="fr-FR" u="sng" dirty="0" smtClean="0"/>
          </a:p>
          <a:p>
            <a:pPr>
              <a:buFont typeface="Wingdings" pitchFamily="2" charset="2"/>
              <a:buChar char="Ø"/>
            </a:pPr>
            <a:r>
              <a:rPr lang="fr-FR" b="0" dirty="0" smtClean="0">
                <a:solidFill>
                  <a:schemeClr val="tx1"/>
                </a:solidFill>
              </a:rPr>
              <a:t>Enseignements</a:t>
            </a:r>
          </a:p>
          <a:p>
            <a:pPr>
              <a:buNone/>
            </a:pPr>
            <a:endParaRPr lang="fr-FR" b="0" dirty="0" smtClean="0">
              <a:solidFill>
                <a:schemeClr val="tx1"/>
              </a:solidFill>
            </a:endParaRPr>
          </a:p>
          <a:p>
            <a:pPr lvl="0"/>
            <a:r>
              <a:rPr lang="fr-FR" b="0" dirty="0" smtClean="0">
                <a:solidFill>
                  <a:schemeClr val="tx1"/>
                </a:solidFill>
              </a:rPr>
              <a:t>Harmonisation à trouver sur l’utilisation des outils et leur gouvernance</a:t>
            </a:r>
          </a:p>
          <a:p>
            <a:pPr lvl="0"/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Une utilisation des indicateurs à renforcer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14282" y="857232"/>
            <a:ext cx="8715436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Evaluer les besoins des personnes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De manière individuelle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Pour un groupe (approche populationnelle) et sur un territoire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627313" y="44450"/>
            <a:ext cx="6337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lvl="1" algn="r"/>
            <a:r>
              <a:rPr lang="fr-FR" sz="1600" b="1" dirty="0" smtClean="0">
                <a:solidFill>
                  <a:schemeClr val="bg1"/>
                </a:solidFill>
              </a:rPr>
              <a:t>Quelques exemples tirés de notre projet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3"/>
          </p:nvPr>
        </p:nvSpPr>
        <p:spPr>
          <a:xfrm>
            <a:off x="184194" y="1857364"/>
            <a:ext cx="8731205" cy="47149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endParaRPr lang="fr-FR" u="sng" dirty="0" smtClean="0"/>
          </a:p>
          <a:p>
            <a:pPr lvl="0">
              <a:buNone/>
            </a:pPr>
            <a:endParaRPr lang="fr-FR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L’absence d’objectivation de l’activité du secteur et les limites de l’évaluation tiennent au fait qu’il n’existe 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aucune base commune de description des prestations attendues/servies</a:t>
            </a:r>
          </a:p>
          <a:p>
            <a:pPr lvl="0">
              <a:buNone/>
            </a:pPr>
            <a:endParaRPr lang="fr-FR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La définition des missions reste trop large et la qualification des ESMS par « catégorie » ou « type » de structure ne permet pas de repérer sur un territoire quelle offre est réellement mise en œuvre.</a:t>
            </a:r>
          </a:p>
          <a:p>
            <a:pPr lvl="0">
              <a:buNone/>
            </a:pPr>
            <a:endParaRPr lang="fr-FR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4282" y="857232"/>
            <a:ext cx="8715436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Mieux connaitre les caractéristiques de l’offre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Liste des prestations attendues pour répondre aux besoins de la population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Objectivation du niveau des prestations servies (approche quantitative)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627313" y="44450"/>
            <a:ext cx="6337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lvl="1" algn="r"/>
            <a:r>
              <a:rPr lang="fr-FR" sz="1600" b="1" dirty="0" smtClean="0">
                <a:solidFill>
                  <a:schemeClr val="bg1"/>
                </a:solidFill>
              </a:rPr>
              <a:t>Quelques exemples tirés de notre projet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1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Thème1</Template>
  <TotalTime>762</TotalTime>
  <Words>886</Words>
  <Application>Microsoft Office PowerPoint</Application>
  <PresentationFormat>Affichage à l'écran (4:3)</PresentationFormat>
  <Paragraphs>116</Paragraphs>
  <Slides>13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Thème1</vt:lpstr>
      <vt:lpstr>les nouveaux modes de tarification dans les EHPAD : pourquoi et comment ? HEIM _ 23 mai 2012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Company>ANAP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Retour d’expérience Anap « tableau de bord de pilotage ESMS »</dc:title>
  <dc:creator>virginie.hoareau</dc:creator>
  <cp:lastModifiedBy>virginie.hoareau</cp:lastModifiedBy>
  <cp:revision>15</cp:revision>
  <dcterms:created xsi:type="dcterms:W3CDTF">2012-04-23T10:47:22Z</dcterms:created>
  <dcterms:modified xsi:type="dcterms:W3CDTF">2012-05-16T13:45:13Z</dcterms:modified>
</cp:coreProperties>
</file>