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50D5-38EA-4343-9D64-75B515395DE0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96F6-7C96-42D4-9576-CED8BE725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4DADF-6B56-44CE-8D0E-68CF6F827CE5}" type="slidenum">
              <a:rPr lang="fr-FR"/>
              <a:pPr/>
              <a:t>4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93738"/>
            <a:ext cx="5886450" cy="44148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7163" y="8869363"/>
            <a:ext cx="6858001" cy="217487"/>
          </a:xfrm>
          <a:noFill/>
          <a:ln/>
        </p:spPr>
        <p:txBody>
          <a:bodyPr lIns="84408" tIns="42204" rIns="84408" bIns="42204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F6F3A-B022-405B-8DA0-44EFC9EE51B5}" type="slidenum">
              <a:rPr lang="fr-FR"/>
              <a:pPr/>
              <a:t>9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6213" y="1206500"/>
            <a:ext cx="3857625" cy="28940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27525"/>
            <a:ext cx="5014913" cy="4116388"/>
          </a:xfrm>
          <a:noFill/>
          <a:ln/>
        </p:spPr>
        <p:txBody>
          <a:bodyPr lIns="87466" tIns="43733" rIns="87466" bIns="4373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918F0-0145-424C-91A7-40534AA55AB0}" type="slidenum">
              <a:rPr lang="fr-FR"/>
              <a:pPr/>
              <a:t>11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6213" y="1206500"/>
            <a:ext cx="3857625" cy="28940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27525"/>
            <a:ext cx="5014913" cy="4116388"/>
          </a:xfrm>
          <a:noFill/>
          <a:ln/>
        </p:spPr>
        <p:txBody>
          <a:bodyPr lIns="87466" tIns="43733" rIns="87466" bIns="4373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98C6D-CB1D-4EE6-A484-1B856523A521}" type="slidenum">
              <a:rPr lang="fr-FR">
                <a:latin typeface="Calibri" pitchFamily="34" charset="0"/>
              </a:rPr>
              <a:pPr/>
              <a:t>12</a:t>
            </a:fld>
            <a:endParaRPr lang="fr-FR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2470150"/>
            <a:ext cx="5286375" cy="3965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063CF-8291-4D5E-8767-6C4D54F3D23D}" type="slidenum">
              <a:rPr lang="fr-FR"/>
              <a:pPr/>
              <a:t>13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E116-55E7-4740-973D-227C3E13E49C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F1C2-C24F-415B-A0F1-82D3F5412A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76250"/>
            <a:ext cx="8640960" cy="42488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conférence n°6 :</a:t>
            </a:r>
            <a:r>
              <a:rPr lang="fr-FR" b="1" dirty="0"/>
              <a:t> «Médico-social : les nouveaux modes de tarification dans les EHPAD : pourquoi et comment </a:t>
            </a:r>
            <a:r>
              <a:rPr lang="fr-FR" b="1" dirty="0" smtClean="0"/>
              <a:t>? »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850" y="5229200"/>
            <a:ext cx="8820150" cy="1152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i="1" dirty="0" smtClean="0"/>
              <a:t>Jean-Pierre HARDY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2056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smtClean="0"/>
              <a:t>Vers une logique inversée…</a:t>
            </a:r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789238" y="2060575"/>
            <a:ext cx="1871662" cy="2592388"/>
            <a:chOff x="384" y="968"/>
            <a:chExt cx="1473" cy="2680"/>
          </a:xfrm>
        </p:grpSpPr>
        <p:sp>
          <p:nvSpPr>
            <p:cNvPr id="46107" name="Rectangle 2075"/>
            <p:cNvSpPr>
              <a:spLocks noChangeArrowheads="1"/>
            </p:cNvSpPr>
            <p:nvPr/>
          </p:nvSpPr>
          <p:spPr bwMode="auto">
            <a:xfrm>
              <a:off x="384" y="968"/>
              <a:ext cx="1473" cy="268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5" name="Rectangle 2076"/>
            <p:cNvSpPr>
              <a:spLocks noChangeArrowheads="1"/>
            </p:cNvSpPr>
            <p:nvPr/>
          </p:nvSpPr>
          <p:spPr bwMode="auto">
            <a:xfrm>
              <a:off x="431" y="1492"/>
              <a:ext cx="1357" cy="1191"/>
            </a:xfrm>
            <a:prstGeom prst="rect">
              <a:avLst/>
            </a:prstGeom>
            <a:solidFill>
              <a:srgbClr val="00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 b="1">
                  <a:latin typeface="Arial" charset="0"/>
                </a:rPr>
                <a:t>CHARGES </a:t>
              </a:r>
            </a:p>
            <a:p>
              <a:pPr algn="ctr"/>
              <a:r>
                <a:rPr lang="fr-FR" sz="1400" b="1">
                  <a:latin typeface="Arial" charset="0"/>
                </a:rPr>
                <a:t>D'EXPLOITATION</a:t>
              </a:r>
            </a:p>
            <a:p>
              <a:pPr algn="ctr"/>
              <a:endParaRPr lang="fr-FR" sz="1400" b="1">
                <a:latin typeface="Arial" charset="0"/>
              </a:endParaRPr>
            </a:p>
            <a:p>
              <a:pPr algn="ctr"/>
              <a:r>
                <a:rPr lang="fr-FR" sz="1400" b="1">
                  <a:latin typeface="Arial" charset="0"/>
                </a:rPr>
                <a:t>C/6</a:t>
              </a:r>
            </a:p>
            <a:p>
              <a:pPr algn="ctr"/>
              <a:endParaRPr lang="fr-FR" sz="1400" b="1">
                <a:latin typeface="Arial" charset="0"/>
              </a:endParaRPr>
            </a:p>
          </p:txBody>
        </p:sp>
      </p:grpSp>
      <p:grpSp>
        <p:nvGrpSpPr>
          <p:cNvPr id="3" name="Group 2077"/>
          <p:cNvGrpSpPr>
            <a:grpSpLocks/>
          </p:cNvGrpSpPr>
          <p:nvPr/>
        </p:nvGrpSpPr>
        <p:grpSpPr bwMode="auto">
          <a:xfrm>
            <a:off x="5221288" y="2060575"/>
            <a:ext cx="1817687" cy="2447925"/>
            <a:chOff x="3991" y="1016"/>
            <a:chExt cx="1322" cy="1768"/>
          </a:xfrm>
        </p:grpSpPr>
        <p:sp>
          <p:nvSpPr>
            <p:cNvPr id="46110" name="Rectangle 2078"/>
            <p:cNvSpPr>
              <a:spLocks noChangeArrowheads="1"/>
            </p:cNvSpPr>
            <p:nvPr/>
          </p:nvSpPr>
          <p:spPr bwMode="auto">
            <a:xfrm>
              <a:off x="3991" y="1016"/>
              <a:ext cx="1322" cy="176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3" name="Rectangle 2079"/>
            <p:cNvSpPr>
              <a:spLocks noChangeArrowheads="1"/>
            </p:cNvSpPr>
            <p:nvPr/>
          </p:nvSpPr>
          <p:spPr bwMode="auto">
            <a:xfrm>
              <a:off x="4029" y="1444"/>
              <a:ext cx="1215" cy="1139"/>
            </a:xfrm>
            <a:prstGeom prst="rect">
              <a:avLst/>
            </a:prstGeom>
            <a:solidFill>
              <a:srgbClr val="00FF00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 b="1">
                  <a:latin typeface="Arial" charset="0"/>
                </a:rPr>
                <a:t>PRODUITS DE LA  TARIFICATION</a:t>
              </a:r>
            </a:p>
            <a:p>
              <a:pPr algn="ctr"/>
              <a:r>
                <a:rPr lang="fr-FR" sz="1400" b="1">
                  <a:solidFill>
                    <a:srgbClr val="FF3300"/>
                  </a:solidFill>
                  <a:latin typeface="Arial" charset="0"/>
                </a:rPr>
                <a:t>PLAFONNES</a:t>
              </a:r>
            </a:p>
            <a:p>
              <a:pPr algn="ctr"/>
              <a:r>
                <a:rPr lang="fr-FR" sz="1400" b="1">
                  <a:latin typeface="Arial" charset="0"/>
                </a:rPr>
                <a:t>C/73</a:t>
              </a:r>
              <a:endParaRPr lang="fr-FR" sz="1400" b="1">
                <a:solidFill>
                  <a:schemeClr val="accent2"/>
                </a:solidFill>
                <a:latin typeface="Arial" charset="0"/>
              </a:endParaRPr>
            </a:p>
            <a:p>
              <a:pPr algn="ctr"/>
              <a:endParaRPr lang="fr-FR" sz="1400" b="1">
                <a:solidFill>
                  <a:schemeClr val="accent2"/>
                </a:solidFill>
                <a:latin typeface="Arial" charset="0"/>
              </a:endParaRPr>
            </a:p>
            <a:p>
              <a:pPr algn="ctr"/>
              <a:endParaRPr lang="fr-FR" sz="1400">
                <a:latin typeface="Arial" charset="0"/>
              </a:endParaRPr>
            </a:p>
          </p:txBody>
        </p:sp>
      </p:grpSp>
      <p:sp>
        <p:nvSpPr>
          <p:cNvPr id="46112" name="AutoShape 2080"/>
          <p:cNvSpPr>
            <a:spLocks noChangeArrowheads="1"/>
          </p:cNvSpPr>
          <p:nvPr/>
        </p:nvSpPr>
        <p:spPr bwMode="auto">
          <a:xfrm>
            <a:off x="6084888" y="1052513"/>
            <a:ext cx="2022475" cy="3603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200" b="1">
                <a:latin typeface="Verdana" pitchFamily="34" charset="0"/>
              </a:rPr>
              <a:t>Niveau d’ACTIVITE</a:t>
            </a:r>
          </a:p>
        </p:txBody>
      </p:sp>
      <p:grpSp>
        <p:nvGrpSpPr>
          <p:cNvPr id="4" name="Group 2081"/>
          <p:cNvGrpSpPr>
            <a:grpSpLocks/>
          </p:cNvGrpSpPr>
          <p:nvPr/>
        </p:nvGrpSpPr>
        <p:grpSpPr bwMode="auto">
          <a:xfrm>
            <a:off x="5221288" y="4508500"/>
            <a:ext cx="1817687" cy="863600"/>
            <a:chOff x="3153" y="2840"/>
            <a:chExt cx="1145" cy="544"/>
          </a:xfrm>
        </p:grpSpPr>
        <p:sp>
          <p:nvSpPr>
            <p:cNvPr id="46114" name="Rectangle 2082"/>
            <p:cNvSpPr>
              <a:spLocks noChangeArrowheads="1"/>
            </p:cNvSpPr>
            <p:nvPr/>
          </p:nvSpPr>
          <p:spPr bwMode="auto">
            <a:xfrm>
              <a:off x="3153" y="2840"/>
              <a:ext cx="1145" cy="5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91" name="Rectangle 2083"/>
            <p:cNvSpPr>
              <a:spLocks noChangeArrowheads="1"/>
            </p:cNvSpPr>
            <p:nvPr/>
          </p:nvSpPr>
          <p:spPr bwMode="auto">
            <a:xfrm>
              <a:off x="3289" y="2881"/>
              <a:ext cx="907" cy="458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>
                  <a:latin typeface="Arial" charset="0"/>
                </a:rPr>
                <a:t>Produits en atténuation</a:t>
              </a:r>
            </a:p>
            <a:p>
              <a:pPr algn="ctr"/>
              <a:r>
                <a:rPr lang="fr-FR" sz="1400">
                  <a:latin typeface="Arial" charset="0"/>
                </a:rPr>
                <a:t>Autres C/7… </a:t>
              </a:r>
              <a:endParaRPr lang="fr-FR" sz="1200">
                <a:latin typeface="Arial" charset="0"/>
              </a:endParaRPr>
            </a:p>
          </p:txBody>
        </p:sp>
      </p:grpSp>
      <p:sp>
        <p:nvSpPr>
          <p:cNvPr id="46116" name="AutoShape 2084"/>
          <p:cNvSpPr>
            <a:spLocks noChangeArrowheads="1"/>
          </p:cNvSpPr>
          <p:nvPr/>
        </p:nvSpPr>
        <p:spPr bwMode="auto">
          <a:xfrm>
            <a:off x="7454900" y="1627188"/>
            <a:ext cx="358775" cy="1008062"/>
          </a:xfrm>
          <a:prstGeom prst="curvedLeftArrow">
            <a:avLst>
              <a:gd name="adj1" fmla="val 56195"/>
              <a:gd name="adj2" fmla="val 112389"/>
              <a:gd name="adj3" fmla="val 3333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6117" name="AutoShape 2085"/>
          <p:cNvSpPr>
            <a:spLocks noChangeArrowheads="1"/>
          </p:cNvSpPr>
          <p:nvPr/>
        </p:nvSpPr>
        <p:spPr bwMode="auto">
          <a:xfrm>
            <a:off x="7453313" y="3787775"/>
            <a:ext cx="358775" cy="1008063"/>
          </a:xfrm>
          <a:prstGeom prst="curvedLeftArrow">
            <a:avLst>
              <a:gd name="adj1" fmla="val 56195"/>
              <a:gd name="adj2" fmla="val 112389"/>
              <a:gd name="adj3" fmla="val 33333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684213" y="3716338"/>
            <a:ext cx="3970337" cy="1655762"/>
            <a:chOff x="295" y="2341"/>
            <a:chExt cx="2501" cy="1043"/>
          </a:xfrm>
        </p:grpSpPr>
        <p:sp>
          <p:nvSpPr>
            <p:cNvPr id="3084" name="AutoShape 2087"/>
            <p:cNvSpPr>
              <a:spLocks/>
            </p:cNvSpPr>
            <p:nvPr/>
          </p:nvSpPr>
          <p:spPr bwMode="auto">
            <a:xfrm>
              <a:off x="295" y="2341"/>
              <a:ext cx="941" cy="635"/>
            </a:xfrm>
            <a:prstGeom prst="borderCallout1">
              <a:avLst>
                <a:gd name="adj1" fmla="val 11338"/>
                <a:gd name="adj2" fmla="val 105102"/>
                <a:gd name="adj3" fmla="val 130236"/>
                <a:gd name="adj4" fmla="val 345273"/>
              </a:avLst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>
                  <a:solidFill>
                    <a:srgbClr val="008000"/>
                  </a:solidFill>
                </a:rPr>
                <a:t>Résultat possible fonction des choix du gestionnaire </a:t>
              </a:r>
            </a:p>
          </p:txBody>
        </p:sp>
        <p:grpSp>
          <p:nvGrpSpPr>
            <p:cNvPr id="6" name="Group 2088"/>
            <p:cNvGrpSpPr>
              <a:grpSpLocks/>
            </p:cNvGrpSpPr>
            <p:nvPr/>
          </p:nvGrpSpPr>
          <p:grpSpPr bwMode="auto">
            <a:xfrm>
              <a:off x="1617" y="2931"/>
              <a:ext cx="1179" cy="453"/>
              <a:chOff x="1617" y="2931"/>
              <a:chExt cx="1179" cy="453"/>
            </a:xfrm>
          </p:grpSpPr>
          <p:grpSp>
            <p:nvGrpSpPr>
              <p:cNvPr id="7" name="Group 2089"/>
              <p:cNvGrpSpPr>
                <a:grpSpLocks/>
              </p:cNvGrpSpPr>
              <p:nvPr/>
            </p:nvGrpSpPr>
            <p:grpSpPr bwMode="auto">
              <a:xfrm>
                <a:off x="1617" y="2931"/>
                <a:ext cx="1179" cy="453"/>
                <a:chOff x="384" y="968"/>
                <a:chExt cx="1473" cy="2680"/>
              </a:xfrm>
            </p:grpSpPr>
            <p:sp>
              <p:nvSpPr>
                <p:cNvPr id="46122" name="Rectangle 2090"/>
                <p:cNvSpPr>
                  <a:spLocks noChangeArrowheads="1"/>
                </p:cNvSpPr>
                <p:nvPr/>
              </p:nvSpPr>
              <p:spPr bwMode="auto">
                <a:xfrm>
                  <a:off x="384" y="968"/>
                  <a:ext cx="1473" cy="2680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089" name="Rectangle 2091"/>
                <p:cNvSpPr>
                  <a:spLocks noChangeArrowheads="1"/>
                </p:cNvSpPr>
                <p:nvPr/>
              </p:nvSpPr>
              <p:spPr bwMode="auto">
                <a:xfrm>
                  <a:off x="431" y="1495"/>
                  <a:ext cx="1357" cy="1242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/>
                  <a:endParaRPr lang="fr-FR" sz="1600" b="1">
                    <a:latin typeface="Arial" charset="0"/>
                  </a:endParaRPr>
                </a:p>
              </p:txBody>
            </p:sp>
          </p:grpSp>
          <p:graphicFrame>
            <p:nvGraphicFramePr>
              <p:cNvPr id="3074" name="Object 2048"/>
              <p:cNvGraphicFramePr>
                <a:graphicFrameLocks noChangeAspect="1"/>
              </p:cNvGraphicFramePr>
              <p:nvPr/>
            </p:nvGraphicFramePr>
            <p:xfrm>
              <a:off x="1965" y="3004"/>
              <a:ext cx="519" cy="252"/>
            </p:xfrm>
            <a:graphic>
              <a:graphicData uri="http://schemas.openxmlformats.org/presentationml/2006/ole">
                <p:oleObj spid="_x0000_s3074" name="Clip" r:id="rId4" imgW="1047600" imgH="1190520" progId="">
                  <p:embed/>
                </p:oleObj>
              </a:graphicData>
            </a:graphic>
          </p:graphicFrame>
          <p:sp>
            <p:nvSpPr>
              <p:cNvPr id="3087" name="Rectangle 2093"/>
              <p:cNvSpPr>
                <a:spLocks noChangeArrowheads="1"/>
              </p:cNvSpPr>
              <p:nvPr/>
            </p:nvSpPr>
            <p:spPr bwMode="auto">
              <a:xfrm>
                <a:off x="1883" y="3049"/>
                <a:ext cx="72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="1"/>
                  <a:t>RESULTAT</a:t>
                </a:r>
              </a:p>
            </p:txBody>
          </p:sp>
        </p:grpSp>
      </p:grpSp>
      <p:sp>
        <p:nvSpPr>
          <p:cNvPr id="46126" name="AutoShape 2094"/>
          <p:cNvSpPr>
            <a:spLocks noChangeArrowheads="1"/>
          </p:cNvSpPr>
          <p:nvPr/>
        </p:nvSpPr>
        <p:spPr bwMode="auto">
          <a:xfrm rot="5400000">
            <a:off x="4789487" y="5192713"/>
            <a:ext cx="468313" cy="1258888"/>
          </a:xfrm>
          <a:prstGeom prst="curvedLeftArrow">
            <a:avLst>
              <a:gd name="adj1" fmla="val 53763"/>
              <a:gd name="adj2" fmla="val 107525"/>
              <a:gd name="adj3" fmla="val 33333"/>
            </a:avLst>
          </a:prstGeom>
          <a:gradFill rotWithShape="1">
            <a:gsLst>
              <a:gs pos="0">
                <a:srgbClr val="00CC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  <p:bldP spid="46112" grpId="0" animBg="1" autoUpdateAnimBg="0"/>
      <p:bldP spid="46116" grpId="0" animBg="1"/>
      <p:bldP spid="46117" grpId="0" animBg="1"/>
      <p:bldP spid="46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15888"/>
          <a:ext cx="9144000" cy="6742112"/>
        </p:xfrm>
        <a:graphic>
          <a:graphicData uri="http://schemas.openxmlformats.org/presentationml/2006/ole">
            <p:oleObj spid="_x0000_s4098" name="Acrobat Document" r:id="rId4" imgW="9544050" imgH="7038975" progId="AcroExch.Document.7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Program Files\Microsoft Office\Clipart\Popular\ETMAINTN.WMF"/>
          <p:cNvPicPr>
            <a:picLocks noChangeAspect="1" noChangeArrowheads="1"/>
          </p:cNvPicPr>
          <p:nvPr/>
        </p:nvPicPr>
        <p:blipFill>
          <a:blip r:embed="rId4" cstate="print">
            <a:lum bright="48000" contrast="-44000"/>
          </a:blip>
          <a:srcRect/>
          <a:stretch>
            <a:fillRect/>
          </a:stretch>
        </p:blipFill>
        <p:spPr bwMode="auto">
          <a:xfrm>
            <a:off x="2647950" y="688975"/>
            <a:ext cx="38481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0" y="3810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</a:rPr>
              <a:t>Alors, vous avez des questions?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L’architecture financière de la réforme de 1999-2001 </a:t>
            </a:r>
            <a:r>
              <a:rPr lang="fr-FR" sz="3600" b="1" dirty="0" smtClean="0"/>
              <a:t>« tombée » </a:t>
            </a:r>
            <a:r>
              <a:rPr lang="fr-FR" sz="3600" b="1" dirty="0" smtClean="0"/>
              <a:t>en 2010</a:t>
            </a:r>
          </a:p>
        </p:txBody>
      </p:sp>
      <p:sp>
        <p:nvSpPr>
          <p:cNvPr id="4" name="Ellipse 3"/>
          <p:cNvSpPr/>
          <p:nvPr/>
        </p:nvSpPr>
        <p:spPr>
          <a:xfrm>
            <a:off x="1928813" y="1071563"/>
            <a:ext cx="1857375" cy="857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Hébergement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= 67.5 %</a:t>
            </a:r>
          </a:p>
        </p:txBody>
      </p:sp>
      <p:sp>
        <p:nvSpPr>
          <p:cNvPr id="5" name="Ellipse 4"/>
          <p:cNvSpPr/>
          <p:nvPr/>
        </p:nvSpPr>
        <p:spPr>
          <a:xfrm>
            <a:off x="6072188" y="1071563"/>
            <a:ext cx="1857375" cy="857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Soins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=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32.5 %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4438" y="2714625"/>
            <a:ext cx="1500187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GEC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Gîte et couvert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= 54.5 %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50" y="2714625"/>
            <a:ext cx="1500188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DDS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Dépendance domestique et sociale = 6.5 %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6375" y="2714625"/>
            <a:ext cx="1500188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SBR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Soins de base et relationnels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= 23.6 %</a:t>
            </a:r>
          </a:p>
        </p:txBody>
      </p:sp>
      <p:sp>
        <p:nvSpPr>
          <p:cNvPr id="9" name="Rectangle 8"/>
          <p:cNvSpPr/>
          <p:nvPr/>
        </p:nvSpPr>
        <p:spPr>
          <a:xfrm>
            <a:off x="7286625" y="2714625"/>
            <a:ext cx="1500188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ST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Soins techniques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= 15.4 %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1535907" y="1821656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5"/>
          </p:cNvCxnSpPr>
          <p:nvPr/>
        </p:nvCxnSpPr>
        <p:spPr>
          <a:xfrm rot="16200000" flipH="1">
            <a:off x="3337719" y="1980406"/>
            <a:ext cx="625475" cy="271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5" idx="3"/>
          </p:cNvCxnSpPr>
          <p:nvPr/>
        </p:nvCxnSpPr>
        <p:spPr>
          <a:xfrm rot="5400000">
            <a:off x="5823743" y="1980407"/>
            <a:ext cx="696913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5"/>
          </p:cNvCxnSpPr>
          <p:nvPr/>
        </p:nvCxnSpPr>
        <p:spPr>
          <a:xfrm rot="16200000" flipH="1">
            <a:off x="7481093" y="1980407"/>
            <a:ext cx="696913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14438" y="4143375"/>
            <a:ext cx="1500187" cy="1000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Gîte et couvert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= 54.5 %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4688" y="4143375"/>
            <a:ext cx="1500187" cy="1000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DDS </a:t>
            </a:r>
          </a:p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= 6.5 %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14875" y="4143375"/>
            <a:ext cx="642938" cy="1000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30 % SBR = 6.5 %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7875" y="4143375"/>
            <a:ext cx="1071563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70 % SBR : Soins de base et relationnels = 17.1 %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29438" y="4143375"/>
            <a:ext cx="1000125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ST : Soins techniques = 15.4 %</a:t>
            </a:r>
          </a:p>
        </p:txBody>
      </p:sp>
      <p:sp>
        <p:nvSpPr>
          <p:cNvPr id="26" name="Ellipse 25"/>
          <p:cNvSpPr/>
          <p:nvPr/>
        </p:nvSpPr>
        <p:spPr>
          <a:xfrm>
            <a:off x="1928813" y="5572125"/>
            <a:ext cx="1857375" cy="857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67.5 %</a:t>
            </a:r>
          </a:p>
        </p:txBody>
      </p:sp>
      <p:sp>
        <p:nvSpPr>
          <p:cNvPr id="27" name="Ellipse 26"/>
          <p:cNvSpPr/>
          <p:nvPr/>
        </p:nvSpPr>
        <p:spPr>
          <a:xfrm>
            <a:off x="5929313" y="5572125"/>
            <a:ext cx="1857375" cy="857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32.5 %</a:t>
            </a:r>
          </a:p>
        </p:txBody>
      </p:sp>
      <p:cxnSp>
        <p:nvCxnSpPr>
          <p:cNvPr id="32" name="Connecteur droit avec flèche 31"/>
          <p:cNvCxnSpPr>
            <a:stCxn id="6" idx="2"/>
            <a:endCxn id="21" idx="0"/>
          </p:cNvCxnSpPr>
          <p:nvPr/>
        </p:nvCxnSpPr>
        <p:spPr>
          <a:xfrm rot="5400000">
            <a:off x="1678782" y="38584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3356769" y="385841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>
            <a:off x="4964907" y="3607593"/>
            <a:ext cx="571500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>
            <a:off x="5930107" y="38584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7430294" y="385841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1" idx="2"/>
          </p:cNvCxnSpPr>
          <p:nvPr/>
        </p:nvCxnSpPr>
        <p:spPr>
          <a:xfrm rot="16200000" flipH="1">
            <a:off x="1946275" y="5160963"/>
            <a:ext cx="500063" cy="465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26" idx="7"/>
          </p:cNvCxnSpPr>
          <p:nvPr/>
        </p:nvCxnSpPr>
        <p:spPr>
          <a:xfrm rot="10800000" flipV="1">
            <a:off x="3514725" y="5143500"/>
            <a:ext cx="1128713" cy="554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16200000" flipH="1">
            <a:off x="6036468" y="5250657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5400000">
            <a:off x="7036594" y="5250656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1438" y="1357313"/>
            <a:ext cx="1643062" cy="4286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Tarification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binaire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2875" y="3000375"/>
            <a:ext cx="1000125" cy="4286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Etude des coûts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0" y="6429375"/>
            <a:ext cx="1285875" cy="3571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Financement 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357313" y="6429375"/>
            <a:ext cx="1214437" cy="3571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L’usager (ou l’aide sociale)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143250" y="6429375"/>
            <a:ext cx="1214438" cy="3571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L’usager (ou l’APA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000750" y="6500813"/>
            <a:ext cx="1714500" cy="2857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L’assurance maladie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00813" y="3643313"/>
            <a:ext cx="1000125" cy="4286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39 %</a:t>
            </a:r>
          </a:p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SOINS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71688" y="3643313"/>
            <a:ext cx="1428750" cy="4286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61 %</a:t>
            </a:r>
          </a:p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HEBERGEMENT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786188" y="3643313"/>
            <a:ext cx="1143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200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DEPENDANCE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512" y="404813"/>
            <a:ext cx="871296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 b="1" u="sng" dirty="0">
                <a:solidFill>
                  <a:schemeClr val="tx2"/>
                </a:solidFill>
              </a:rPr>
              <a:t>Le mode de financement des </a:t>
            </a:r>
            <a:r>
              <a:rPr lang="fr-FR" sz="3200" b="1" u="sng" dirty="0" smtClean="0">
                <a:solidFill>
                  <a:schemeClr val="tx2"/>
                </a:solidFill>
              </a:rPr>
              <a:t>EHPAD 1999-2010</a:t>
            </a:r>
            <a:endParaRPr lang="fr-FR" sz="3200" b="1" u="sng" dirty="0">
              <a:solidFill>
                <a:schemeClr val="tx2"/>
              </a:solidFill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12913"/>
            <a:ext cx="79232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2700000" scaled="1"/>
          </a:gradFill>
        </p:spPr>
        <p:txBody>
          <a:bodyPr lIns="90488" tIns="44450" rIns="90488" bIns="44450" anchor="t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8000"/>
              <a:buFont typeface="Monotype Sorts" charset="2"/>
              <a:buNone/>
            </a:pPr>
            <a:r>
              <a:rPr lang="fr-FR" sz="3600" dirty="0" smtClean="0">
                <a:solidFill>
                  <a:srgbClr val="FF3300"/>
                </a:solidFill>
              </a:rPr>
              <a:t>Le système de tarification</a:t>
            </a:r>
            <a:br>
              <a:rPr lang="fr-FR" sz="3600" dirty="0" smtClean="0">
                <a:solidFill>
                  <a:srgbClr val="FF3300"/>
                </a:solidFill>
              </a:rPr>
            </a:br>
            <a:r>
              <a:rPr lang="fr-FR" sz="3600" dirty="0" smtClean="0">
                <a:solidFill>
                  <a:srgbClr val="FF3300"/>
                </a:solidFill>
              </a:rPr>
              <a:t>prévu par le nouvel article L.314-2 au 1</a:t>
            </a:r>
            <a:r>
              <a:rPr lang="fr-FR" sz="3600" baseline="30000" dirty="0" smtClean="0">
                <a:solidFill>
                  <a:srgbClr val="FF3300"/>
                </a:solidFill>
              </a:rPr>
              <a:t>er</a:t>
            </a:r>
            <a:r>
              <a:rPr lang="fr-FR" sz="3600" dirty="0" smtClean="0">
                <a:solidFill>
                  <a:srgbClr val="FF3300"/>
                </a:solidFill>
              </a:rPr>
              <a:t>/1/2010</a:t>
            </a:r>
            <a:endParaRPr lang="fr-FR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76400"/>
            <a:ext cx="8784976" cy="49530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r>
              <a:rPr lang="fr-FR" dirty="0" smtClean="0"/>
              <a:t> 4 catégories de ressources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un forfait global relatif  aux soins </a:t>
            </a:r>
            <a:endParaRPr lang="fr-FR" dirty="0" smtClean="0">
              <a:solidFill>
                <a:srgbClr val="438E0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un forfait global relatif  à la dépendance (maintien du tarif GIR 5-6)  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1 tarif journalier afférent à l'hébergement fixé par le PCG opposable à tous les résidents (hors EHPAD non habilités aide sociale et APL)</a:t>
            </a:r>
          </a:p>
          <a:p>
            <a:pPr lvl="1">
              <a:buFont typeface="Wingdings" pitchFamily="2" charset="2"/>
              <a:buChar char="v"/>
            </a:pPr>
            <a:r>
              <a:rPr lang="fr-FR" dirty="0" smtClean="0"/>
              <a:t>des tarifs journaliers afférents à l'hébergement pour les non bénéficiaires de l’aide sociale dans le cadre de la convention d ’aide sociale prévue à l ’article L.342-3-1</a:t>
            </a:r>
          </a:p>
          <a:p>
            <a:pPr lvl="1">
              <a:buFont typeface="Wingdings" pitchFamily="2" charset="2"/>
              <a:buChar char="v"/>
            </a:pPr>
            <a:endParaRPr lang="fr-FR" dirty="0" smtClean="0"/>
          </a:p>
          <a:p>
            <a:pPr lvl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524000"/>
          </a:xfr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2700000" scaled="1"/>
          </a:gradFill>
        </p:spPr>
        <p:txBody>
          <a:bodyPr lIns="90488" tIns="44450" rIns="90488" bIns="44450" anchor="t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8000"/>
              <a:buFont typeface="Monotype Sorts" charset="2"/>
              <a:buNone/>
            </a:pPr>
            <a:r>
              <a:rPr lang="fr-FR" sz="4000" smtClean="0">
                <a:solidFill>
                  <a:srgbClr val="FF3300"/>
                </a:solidFill>
              </a:rPr>
              <a:t>Le montant du forfait global relatif à la dépendance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282880" cy="3598912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</a:pPr>
            <a:r>
              <a:rPr lang="fr-FR" sz="2400" dirty="0" smtClean="0">
                <a:latin typeface="Arial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GMP * la capacité agréée * valeur départementale du point GIR dépendance arrêtée par le président du conseil général</a:t>
            </a:r>
          </a:p>
          <a:p>
            <a:pPr algn="just">
              <a:buFontTx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 prise en compte nouveau GMP en cas de variation de +20 points</a:t>
            </a:r>
          </a:p>
          <a:p>
            <a:pPr algn="just">
              <a:buFontTx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 si les ressources des tarifs dépendance de N - 1 sont supérieures à ce montant, la convention tripartite peut organiser une convergence tarifaire </a:t>
            </a:r>
          </a:p>
          <a:p>
            <a:pPr algn="just"/>
            <a:r>
              <a:rPr lang="fr-FR" sz="2400" dirty="0" smtClean="0"/>
              <a:t>  </a:t>
            </a:r>
            <a:endParaRPr lang="fr-FR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2743200"/>
          </a:xfr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2700000" scaled="1"/>
          </a:gradFill>
        </p:spPr>
        <p:txBody>
          <a:bodyPr lIns="90488" tIns="44450" rIns="90488" bIns="44450" anchor="t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8000"/>
              <a:buFont typeface="Monotype Sorts" charset="2"/>
              <a:buNone/>
            </a:pPr>
            <a:r>
              <a:rPr lang="fr-FR" dirty="0" smtClean="0">
                <a:solidFill>
                  <a:srgbClr val="FF3300"/>
                </a:solidFill>
              </a:rPr>
              <a:t>Forfait global soins : du </a:t>
            </a:r>
            <a:br>
              <a:rPr lang="fr-FR" dirty="0" smtClean="0">
                <a:solidFill>
                  <a:srgbClr val="FF3300"/>
                </a:solidFill>
              </a:rPr>
            </a:br>
            <a:r>
              <a:rPr lang="fr-FR" dirty="0" smtClean="0">
                <a:solidFill>
                  <a:srgbClr val="FF3300"/>
                </a:solidFill>
              </a:rPr>
              <a:t> PATHOS Moyen Pondéré (PMP)</a:t>
            </a:r>
            <a:br>
              <a:rPr lang="fr-FR" dirty="0" smtClean="0">
                <a:solidFill>
                  <a:srgbClr val="FF3300"/>
                </a:solidFill>
              </a:rPr>
            </a:br>
            <a:r>
              <a:rPr lang="fr-FR" dirty="0" smtClean="0">
                <a:solidFill>
                  <a:srgbClr val="FF3300"/>
                </a:solidFill>
              </a:rPr>
              <a:t>au </a:t>
            </a:r>
            <a:r>
              <a:rPr lang="fr-FR" dirty="0" err="1" smtClean="0">
                <a:solidFill>
                  <a:srgbClr val="FF3300"/>
                </a:solidFill>
              </a:rPr>
              <a:t>Gir</a:t>
            </a:r>
            <a:r>
              <a:rPr lang="fr-FR" dirty="0" smtClean="0">
                <a:solidFill>
                  <a:srgbClr val="FF3300"/>
                </a:solidFill>
              </a:rPr>
              <a:t> Moyen Pondéré soin (GMPS)</a:t>
            </a:r>
            <a:endParaRPr lang="fr-F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915400" cy="2971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fr-FR" sz="6000" smtClean="0">
                <a:solidFill>
                  <a:schemeClr val="tx2"/>
                </a:solidFill>
              </a:rPr>
              <a:t>GMPS =</a:t>
            </a:r>
          </a:p>
          <a:p>
            <a:pPr algn="ctr">
              <a:buFontTx/>
              <a:buNone/>
            </a:pPr>
            <a:r>
              <a:rPr lang="fr-FR" sz="6000" smtClean="0">
                <a:solidFill>
                  <a:schemeClr val="tx2"/>
                </a:solidFill>
              </a:rPr>
              <a:t>(GMP + PMP*2,59) * valeur du point*capacité</a:t>
            </a:r>
            <a:endParaRPr lang="fr-FR" sz="28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fr-FR" sz="2800" smtClean="0">
              <a:solidFill>
                <a:schemeClr val="accent2"/>
              </a:solidFill>
            </a:endParaRPr>
          </a:p>
          <a:p>
            <a:endParaRPr lang="fr-FR" sz="2800" smtClean="0">
              <a:solidFill>
                <a:schemeClr val="accent2"/>
              </a:solidFill>
            </a:endParaRPr>
          </a:p>
          <a:p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9144000" cy="60483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4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GAM des ESMS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FR" sz="4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3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 =  groupe d ’activités majeures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FR" sz="37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41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 des référentiels nationaux de coûts en application de l’article R.314-33-1 et  des référentiels départementaux de coûts en application du futur article R.314-33-2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FR" sz="37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fr-FR" sz="2400" smtClean="0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45000"/>
              </a:lnSpc>
              <a:defRPr/>
            </a:pPr>
            <a:endParaRPr lang="fr-FR" sz="2400" smtClean="0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476672"/>
            <a:ext cx="8640960" cy="576064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fr-FR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4</a:t>
            </a: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6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d’un ESMS : F4A</a:t>
            </a:r>
            <a:endParaRPr lang="fr-FR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55000"/>
              </a:lnSpc>
              <a:defRPr/>
            </a:pPr>
            <a:endParaRPr lang="fr-F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Administrer-gérer</a:t>
            </a:r>
          </a:p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Abriter-Héberger</a:t>
            </a:r>
          </a:p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Alimenter – Restaurer </a:t>
            </a:r>
          </a:p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Accompagner ( en EHPAD « dépendance » et « soins » )</a:t>
            </a:r>
          </a:p>
          <a:p>
            <a:pPr eaLnBrk="1" hangingPunct="1">
              <a:defRPr/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2056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smtClean="0"/>
              <a:t>Vers une logique inversée…</a:t>
            </a:r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789238" y="2060575"/>
            <a:ext cx="1871662" cy="2592388"/>
            <a:chOff x="384" y="968"/>
            <a:chExt cx="1473" cy="2680"/>
          </a:xfrm>
        </p:grpSpPr>
        <p:sp>
          <p:nvSpPr>
            <p:cNvPr id="46107" name="Rectangle 2075"/>
            <p:cNvSpPr>
              <a:spLocks noChangeArrowheads="1"/>
            </p:cNvSpPr>
            <p:nvPr/>
          </p:nvSpPr>
          <p:spPr bwMode="auto">
            <a:xfrm>
              <a:off x="384" y="968"/>
              <a:ext cx="1473" cy="268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1" name="Rectangle 2076"/>
            <p:cNvSpPr>
              <a:spLocks noChangeArrowheads="1"/>
            </p:cNvSpPr>
            <p:nvPr/>
          </p:nvSpPr>
          <p:spPr bwMode="auto">
            <a:xfrm>
              <a:off x="431" y="1492"/>
              <a:ext cx="1357" cy="1191"/>
            </a:xfrm>
            <a:prstGeom prst="rect">
              <a:avLst/>
            </a:prstGeom>
            <a:solidFill>
              <a:srgbClr val="00FFFF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 b="1">
                  <a:latin typeface="Arial" charset="0"/>
                </a:rPr>
                <a:t>CHARGES </a:t>
              </a:r>
            </a:p>
            <a:p>
              <a:pPr algn="ctr"/>
              <a:r>
                <a:rPr lang="fr-FR" sz="1400" b="1">
                  <a:latin typeface="Arial" charset="0"/>
                </a:rPr>
                <a:t>D'EXPLOITATION</a:t>
              </a:r>
            </a:p>
            <a:p>
              <a:pPr algn="ctr"/>
              <a:endParaRPr lang="fr-FR" sz="1400" b="1">
                <a:latin typeface="Arial" charset="0"/>
              </a:endParaRPr>
            </a:p>
            <a:p>
              <a:pPr algn="ctr"/>
              <a:r>
                <a:rPr lang="fr-FR" sz="1400" b="1">
                  <a:latin typeface="Arial" charset="0"/>
                </a:rPr>
                <a:t>C/6</a:t>
              </a:r>
            </a:p>
            <a:p>
              <a:pPr algn="ctr"/>
              <a:endParaRPr lang="fr-FR" sz="1400" b="1">
                <a:latin typeface="Arial" charset="0"/>
              </a:endParaRPr>
            </a:p>
          </p:txBody>
        </p:sp>
      </p:grpSp>
      <p:grpSp>
        <p:nvGrpSpPr>
          <p:cNvPr id="3" name="Group 2077"/>
          <p:cNvGrpSpPr>
            <a:grpSpLocks/>
          </p:cNvGrpSpPr>
          <p:nvPr/>
        </p:nvGrpSpPr>
        <p:grpSpPr bwMode="auto">
          <a:xfrm>
            <a:off x="5221288" y="2060575"/>
            <a:ext cx="1817687" cy="2447925"/>
            <a:chOff x="3991" y="1016"/>
            <a:chExt cx="1322" cy="1768"/>
          </a:xfrm>
        </p:grpSpPr>
        <p:sp>
          <p:nvSpPr>
            <p:cNvPr id="46110" name="Rectangle 2078"/>
            <p:cNvSpPr>
              <a:spLocks noChangeArrowheads="1"/>
            </p:cNvSpPr>
            <p:nvPr/>
          </p:nvSpPr>
          <p:spPr bwMode="auto">
            <a:xfrm>
              <a:off x="3991" y="1016"/>
              <a:ext cx="1322" cy="176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9" name="Rectangle 2079"/>
            <p:cNvSpPr>
              <a:spLocks noChangeArrowheads="1"/>
            </p:cNvSpPr>
            <p:nvPr/>
          </p:nvSpPr>
          <p:spPr bwMode="auto">
            <a:xfrm>
              <a:off x="4029" y="1444"/>
              <a:ext cx="1215" cy="1139"/>
            </a:xfrm>
            <a:prstGeom prst="rect">
              <a:avLst/>
            </a:prstGeom>
            <a:solidFill>
              <a:srgbClr val="00FF00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 b="1">
                  <a:latin typeface="Arial" charset="0"/>
                </a:rPr>
                <a:t>PRODUITS DE LA  TARIFICATION</a:t>
              </a:r>
            </a:p>
            <a:p>
              <a:pPr algn="ctr"/>
              <a:r>
                <a:rPr lang="fr-FR" sz="1400" b="1">
                  <a:solidFill>
                    <a:srgbClr val="FF3300"/>
                  </a:solidFill>
                  <a:latin typeface="Arial" charset="0"/>
                </a:rPr>
                <a:t>PLAFONNES</a:t>
              </a:r>
            </a:p>
            <a:p>
              <a:pPr algn="ctr"/>
              <a:r>
                <a:rPr lang="fr-FR" sz="1400" b="1">
                  <a:latin typeface="Arial" charset="0"/>
                </a:rPr>
                <a:t>C/73</a:t>
              </a:r>
              <a:endParaRPr lang="fr-FR" sz="1400" b="1">
                <a:solidFill>
                  <a:schemeClr val="accent2"/>
                </a:solidFill>
                <a:latin typeface="Arial" charset="0"/>
              </a:endParaRPr>
            </a:p>
            <a:p>
              <a:pPr algn="ctr"/>
              <a:endParaRPr lang="fr-FR" sz="1400" b="1">
                <a:solidFill>
                  <a:schemeClr val="accent2"/>
                </a:solidFill>
                <a:latin typeface="Arial" charset="0"/>
              </a:endParaRPr>
            </a:p>
            <a:p>
              <a:pPr algn="ctr"/>
              <a:endParaRPr lang="fr-FR" sz="1400">
                <a:latin typeface="Arial" charset="0"/>
              </a:endParaRPr>
            </a:p>
          </p:txBody>
        </p:sp>
      </p:grpSp>
      <p:sp>
        <p:nvSpPr>
          <p:cNvPr id="46112" name="AutoShape 2080"/>
          <p:cNvSpPr>
            <a:spLocks noChangeArrowheads="1"/>
          </p:cNvSpPr>
          <p:nvPr/>
        </p:nvSpPr>
        <p:spPr bwMode="auto">
          <a:xfrm>
            <a:off x="6084888" y="1052513"/>
            <a:ext cx="2022475" cy="3603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200" b="1">
                <a:latin typeface="Verdana" pitchFamily="34" charset="0"/>
              </a:rPr>
              <a:t>Niveau d’ACTIVITE</a:t>
            </a:r>
          </a:p>
        </p:txBody>
      </p:sp>
      <p:grpSp>
        <p:nvGrpSpPr>
          <p:cNvPr id="4" name="Group 2081"/>
          <p:cNvGrpSpPr>
            <a:grpSpLocks/>
          </p:cNvGrpSpPr>
          <p:nvPr/>
        </p:nvGrpSpPr>
        <p:grpSpPr bwMode="auto">
          <a:xfrm>
            <a:off x="5221288" y="4508500"/>
            <a:ext cx="1817687" cy="863600"/>
            <a:chOff x="3153" y="2840"/>
            <a:chExt cx="1145" cy="544"/>
          </a:xfrm>
        </p:grpSpPr>
        <p:sp>
          <p:nvSpPr>
            <p:cNvPr id="46114" name="Rectangle 2082"/>
            <p:cNvSpPr>
              <a:spLocks noChangeArrowheads="1"/>
            </p:cNvSpPr>
            <p:nvPr/>
          </p:nvSpPr>
          <p:spPr bwMode="auto">
            <a:xfrm>
              <a:off x="3153" y="2840"/>
              <a:ext cx="1145" cy="5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7" name="Rectangle 2083"/>
            <p:cNvSpPr>
              <a:spLocks noChangeArrowheads="1"/>
            </p:cNvSpPr>
            <p:nvPr/>
          </p:nvSpPr>
          <p:spPr bwMode="auto">
            <a:xfrm>
              <a:off x="3289" y="2881"/>
              <a:ext cx="907" cy="458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400">
                  <a:latin typeface="Arial" charset="0"/>
                </a:rPr>
                <a:t>Produits en atténuation</a:t>
              </a:r>
            </a:p>
            <a:p>
              <a:pPr algn="ctr"/>
              <a:r>
                <a:rPr lang="fr-FR" sz="1400">
                  <a:latin typeface="Arial" charset="0"/>
                </a:rPr>
                <a:t>Autres C/7… </a:t>
              </a:r>
              <a:endParaRPr lang="fr-FR" sz="1200">
                <a:latin typeface="Arial" charset="0"/>
              </a:endParaRPr>
            </a:p>
          </p:txBody>
        </p:sp>
      </p:grpSp>
      <p:sp>
        <p:nvSpPr>
          <p:cNvPr id="46116" name="AutoShape 2084"/>
          <p:cNvSpPr>
            <a:spLocks noChangeArrowheads="1"/>
          </p:cNvSpPr>
          <p:nvPr/>
        </p:nvSpPr>
        <p:spPr bwMode="auto">
          <a:xfrm>
            <a:off x="7454900" y="1627188"/>
            <a:ext cx="358775" cy="1008062"/>
          </a:xfrm>
          <a:prstGeom prst="curvedLeftArrow">
            <a:avLst>
              <a:gd name="adj1" fmla="val 56195"/>
              <a:gd name="adj2" fmla="val 112389"/>
              <a:gd name="adj3" fmla="val 3333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6117" name="AutoShape 2085"/>
          <p:cNvSpPr>
            <a:spLocks noChangeArrowheads="1"/>
          </p:cNvSpPr>
          <p:nvPr/>
        </p:nvSpPr>
        <p:spPr bwMode="auto">
          <a:xfrm>
            <a:off x="7453313" y="3787775"/>
            <a:ext cx="358775" cy="1008063"/>
          </a:xfrm>
          <a:prstGeom prst="curvedLeftArrow">
            <a:avLst>
              <a:gd name="adj1" fmla="val 56195"/>
              <a:gd name="adj2" fmla="val 112389"/>
              <a:gd name="adj3" fmla="val 33333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5" name="Group 2086"/>
          <p:cNvGrpSpPr>
            <a:grpSpLocks/>
          </p:cNvGrpSpPr>
          <p:nvPr/>
        </p:nvGrpSpPr>
        <p:grpSpPr bwMode="auto">
          <a:xfrm>
            <a:off x="684213" y="3716338"/>
            <a:ext cx="3970337" cy="1655762"/>
            <a:chOff x="295" y="2341"/>
            <a:chExt cx="2501" cy="1043"/>
          </a:xfrm>
        </p:grpSpPr>
        <p:sp>
          <p:nvSpPr>
            <p:cNvPr id="2060" name="AutoShape 2087"/>
            <p:cNvSpPr>
              <a:spLocks/>
            </p:cNvSpPr>
            <p:nvPr/>
          </p:nvSpPr>
          <p:spPr bwMode="auto">
            <a:xfrm>
              <a:off x="295" y="2341"/>
              <a:ext cx="941" cy="635"/>
            </a:xfrm>
            <a:prstGeom prst="borderCallout1">
              <a:avLst>
                <a:gd name="adj1" fmla="val 11338"/>
                <a:gd name="adj2" fmla="val 105102"/>
                <a:gd name="adj3" fmla="val 130236"/>
                <a:gd name="adj4" fmla="val 345273"/>
              </a:avLst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>
                  <a:solidFill>
                    <a:srgbClr val="008000"/>
                  </a:solidFill>
                </a:rPr>
                <a:t>Résultat possible fonction des choix du gestionnaire </a:t>
              </a:r>
            </a:p>
          </p:txBody>
        </p:sp>
        <p:grpSp>
          <p:nvGrpSpPr>
            <p:cNvPr id="6" name="Group 2088"/>
            <p:cNvGrpSpPr>
              <a:grpSpLocks/>
            </p:cNvGrpSpPr>
            <p:nvPr/>
          </p:nvGrpSpPr>
          <p:grpSpPr bwMode="auto">
            <a:xfrm>
              <a:off x="1617" y="2931"/>
              <a:ext cx="1179" cy="453"/>
              <a:chOff x="1617" y="2931"/>
              <a:chExt cx="1179" cy="453"/>
            </a:xfrm>
          </p:grpSpPr>
          <p:grpSp>
            <p:nvGrpSpPr>
              <p:cNvPr id="7" name="Group 2089"/>
              <p:cNvGrpSpPr>
                <a:grpSpLocks/>
              </p:cNvGrpSpPr>
              <p:nvPr/>
            </p:nvGrpSpPr>
            <p:grpSpPr bwMode="auto">
              <a:xfrm>
                <a:off x="1617" y="2931"/>
                <a:ext cx="1179" cy="453"/>
                <a:chOff x="384" y="968"/>
                <a:chExt cx="1473" cy="2680"/>
              </a:xfrm>
            </p:grpSpPr>
            <p:sp>
              <p:nvSpPr>
                <p:cNvPr id="46122" name="Rectangle 2090"/>
                <p:cNvSpPr>
                  <a:spLocks noChangeArrowheads="1"/>
                </p:cNvSpPr>
                <p:nvPr/>
              </p:nvSpPr>
              <p:spPr bwMode="auto">
                <a:xfrm>
                  <a:off x="384" y="968"/>
                  <a:ext cx="1473" cy="2680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065" name="Rectangle 2091"/>
                <p:cNvSpPr>
                  <a:spLocks noChangeArrowheads="1"/>
                </p:cNvSpPr>
                <p:nvPr/>
              </p:nvSpPr>
              <p:spPr bwMode="auto">
                <a:xfrm>
                  <a:off x="431" y="1495"/>
                  <a:ext cx="1357" cy="1242"/>
                </a:xfrm>
                <a:prstGeom prst="rect">
                  <a:avLst/>
                </a:prstGeom>
                <a:solidFill>
                  <a:srgbClr val="FFFF66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/>
                  <a:endParaRPr lang="fr-FR" sz="1600" b="1">
                    <a:latin typeface="Arial" charset="0"/>
                  </a:endParaRPr>
                </a:p>
              </p:txBody>
            </p:sp>
          </p:grpSp>
          <p:graphicFrame>
            <p:nvGraphicFramePr>
              <p:cNvPr id="2050" name="Object 2048"/>
              <p:cNvGraphicFramePr>
                <a:graphicFrameLocks noChangeAspect="1"/>
              </p:cNvGraphicFramePr>
              <p:nvPr/>
            </p:nvGraphicFramePr>
            <p:xfrm>
              <a:off x="1965" y="3004"/>
              <a:ext cx="519" cy="252"/>
            </p:xfrm>
            <a:graphic>
              <a:graphicData uri="http://schemas.openxmlformats.org/presentationml/2006/ole">
                <p:oleObj spid="_x0000_s2050" name="Clip" r:id="rId4" imgW="1047600" imgH="1190520" progId="">
                  <p:embed/>
                </p:oleObj>
              </a:graphicData>
            </a:graphic>
          </p:graphicFrame>
          <p:sp>
            <p:nvSpPr>
              <p:cNvPr id="2063" name="Rectangle 2093"/>
              <p:cNvSpPr>
                <a:spLocks noChangeArrowheads="1"/>
              </p:cNvSpPr>
              <p:nvPr/>
            </p:nvSpPr>
            <p:spPr bwMode="auto">
              <a:xfrm>
                <a:off x="1883" y="3049"/>
                <a:ext cx="721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b="1"/>
                  <a:t>RESULTAT</a:t>
                </a:r>
              </a:p>
            </p:txBody>
          </p:sp>
        </p:grpSp>
      </p:grpSp>
      <p:sp>
        <p:nvSpPr>
          <p:cNvPr id="46126" name="AutoShape 2094"/>
          <p:cNvSpPr>
            <a:spLocks noChangeArrowheads="1"/>
          </p:cNvSpPr>
          <p:nvPr/>
        </p:nvSpPr>
        <p:spPr bwMode="auto">
          <a:xfrm rot="5400000">
            <a:off x="4789487" y="5192713"/>
            <a:ext cx="468313" cy="1258888"/>
          </a:xfrm>
          <a:prstGeom prst="curvedLeftArrow">
            <a:avLst>
              <a:gd name="adj1" fmla="val 53763"/>
              <a:gd name="adj2" fmla="val 107525"/>
              <a:gd name="adj3" fmla="val 33333"/>
            </a:avLst>
          </a:prstGeom>
          <a:gradFill rotWithShape="1">
            <a:gsLst>
              <a:gs pos="0">
                <a:srgbClr val="00CC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  <p:bldP spid="46112" grpId="0" animBg="1" autoUpdateAnimBg="0"/>
      <p:bldP spid="46116" grpId="0" animBg="1"/>
      <p:bldP spid="46117" grpId="0" animBg="1"/>
      <p:bldP spid="461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380</Words>
  <Application>Microsoft Office PowerPoint</Application>
  <PresentationFormat>Affichage à l'écran (4:3)</PresentationFormat>
  <Paragraphs>100</Paragraphs>
  <Slides>13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Clip</vt:lpstr>
      <vt:lpstr>Acrobat Document</vt:lpstr>
      <vt:lpstr>conférence n°6 : «Médico-social : les nouveaux modes de tarification dans les EHPAD : pourquoi et comment ? »</vt:lpstr>
      <vt:lpstr>L’architecture financière de la réforme de 1999-2001 « tombée » en 2010</vt:lpstr>
      <vt:lpstr>Diapositive 3</vt:lpstr>
      <vt:lpstr>Le système de tarification prévu par le nouvel article L.314-2 au 1er/1/2010</vt:lpstr>
      <vt:lpstr>Le montant du forfait global relatif à la dépendance</vt:lpstr>
      <vt:lpstr>Forfait global soins : du   PATHOS Moyen Pondéré (PMP) au Gir Moyen Pondéré soin (GMPS)</vt:lpstr>
      <vt:lpstr>Diapositive 7</vt:lpstr>
      <vt:lpstr>Diapositive 8</vt:lpstr>
      <vt:lpstr>Vers une logique inversée…</vt:lpstr>
      <vt:lpstr>Diapositive 10</vt:lpstr>
      <vt:lpstr>Vers une logique inversée…</vt:lpstr>
      <vt:lpstr>Diapositive 12</vt:lpstr>
      <vt:lpstr>Diapositive 13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n°6 : «Médico-social : les nouveaux modes de tarification dans les EHPAD : pourquoi et comment ? »</dc:title>
  <dc:creator>jphardy</dc:creator>
  <cp:lastModifiedBy>jphardy</cp:lastModifiedBy>
  <cp:revision>5</cp:revision>
  <dcterms:created xsi:type="dcterms:W3CDTF">2012-04-24T13:18:23Z</dcterms:created>
  <dcterms:modified xsi:type="dcterms:W3CDTF">2012-04-24T14:55:18Z</dcterms:modified>
</cp:coreProperties>
</file>