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9" r:id="rId3"/>
    <p:sldId id="321" r:id="rId4"/>
    <p:sldId id="324" r:id="rId5"/>
    <p:sldId id="33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</p:sldIdLst>
  <p:sldSz cx="9144000" cy="6858000" type="screen4x3"/>
  <p:notesSz cx="67818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8" autoAdjust="0"/>
    <p:restoredTop sz="77325" autoAdjust="0"/>
  </p:normalViewPr>
  <p:slideViewPr>
    <p:cSldViewPr>
      <p:cViewPr varScale="1">
        <p:scale>
          <a:sx n="43" d="100"/>
          <a:sy n="43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84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3E21CEE-D36D-40EC-9E7F-FF9DF21EE3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4327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4DF5CA-665F-4957-9CA8-E074100AEA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38818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66CF788-42D4-450B-9B02-0A00C66DE6FC}" type="slidenum">
              <a:rPr lang="fr-FR" smtClean="0">
                <a:latin typeface="Arial" pitchFamily="34" charset="0"/>
              </a:rPr>
              <a:pPr eaLnBrk="1" hangingPunct="1"/>
              <a:t>1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10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11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12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13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14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2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3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4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5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6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7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8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71C74F-9716-4A2D-8BA3-9BB6B0B0A70F}" type="slidenum">
              <a:rPr lang="fr-FR" smtClean="0">
                <a:latin typeface="Arial" pitchFamily="34" charset="0"/>
              </a:rPr>
              <a:pPr eaLnBrk="1" hangingPunct="1"/>
              <a:t>9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055242"/>
            <a:ext cx="9009063" cy="1052512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403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84174" y="646906"/>
            <a:ext cx="7772400" cy="90988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403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CCEDAA0-B426-4351-8BD4-B3F0F76FBE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4349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77102-2D3A-4704-AAEE-86D55F90CB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177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37363" y="333375"/>
            <a:ext cx="2122487" cy="57705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6216650" cy="57705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B4CFF-E76C-4C08-8122-916CF1EFBA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0666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013E8-FE3D-45C7-B975-217E052175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317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D4B0A-B042-46F2-9CBA-CE6AB8159A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4749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168775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89488" y="1268413"/>
            <a:ext cx="4170362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7EFA8-9424-4FFF-B353-B36947E7AC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5035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79E8F-FAB6-41E5-B421-3697A5E396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8449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E9EEB-7481-4C4E-AA4A-CB66FA2703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6548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7E080-834D-47EF-B9DB-D2076FE549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1091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D9F0C-AD04-4A9C-857C-ADC0E54775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0521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A0130-0141-4D20-88F9-B509B59B40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800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ltGray">
          <a:xfrm>
            <a:off x="2905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ltGray">
          <a:xfrm>
            <a:off x="6731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ltGray">
          <a:xfrm>
            <a:off x="4143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ltGray">
          <a:xfrm>
            <a:off x="7842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ltGray">
          <a:xfrm>
            <a:off x="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gray">
          <a:xfrm>
            <a:off x="6350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gray">
          <a:xfrm>
            <a:off x="315913" y="7905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333375"/>
            <a:ext cx="680561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491537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39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15063"/>
            <a:ext cx="208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9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4075" y="6215063"/>
            <a:ext cx="316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9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0700" y="6215063"/>
            <a:ext cx="208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7B1FE6-00AF-4860-9141-04CB0F5B2D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8" name="Picture 14" descr="atih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33375"/>
            <a:ext cx="7921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51" r:id="rId3"/>
    <p:sldLayoutId id="2147483750" r:id="rId4"/>
    <p:sldLayoutId id="2147483749" r:id="rId5"/>
    <p:sldLayoutId id="2147483748" r:id="rId6"/>
    <p:sldLayoutId id="2147483747" r:id="rId7"/>
    <p:sldLayoutId id="2147483746" r:id="rId8"/>
    <p:sldLayoutId id="2147483745" r:id="rId9"/>
    <p:sldLayoutId id="2147483744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773238"/>
            <a:ext cx="7772400" cy="1871662"/>
          </a:xfrm>
        </p:spPr>
        <p:txBody>
          <a:bodyPr/>
          <a:lstStyle/>
          <a:p>
            <a:pPr algn="ctr" eaLnBrk="1" hangingPunct="1"/>
            <a:r>
              <a:rPr lang="fr-FR" sz="2800" b="1" dirty="0" smtClean="0">
                <a:solidFill>
                  <a:schemeClr val="folHlink"/>
                </a:solidFill>
              </a:rPr>
              <a:t/>
            </a:r>
            <a:br>
              <a:rPr lang="fr-FR" sz="2800" b="1" dirty="0" smtClean="0">
                <a:solidFill>
                  <a:schemeClr val="folHlink"/>
                </a:solidFill>
              </a:rPr>
            </a:br>
            <a:r>
              <a:rPr lang="fr-FR" sz="2800" b="1" dirty="0" smtClean="0">
                <a:solidFill>
                  <a:schemeClr val="folHlink"/>
                </a:solidFill>
              </a:rPr>
              <a:t/>
            </a:r>
            <a:br>
              <a:rPr lang="fr-FR" sz="2800" b="1" dirty="0" smtClean="0">
                <a:solidFill>
                  <a:schemeClr val="folHlink"/>
                </a:solidFill>
              </a:rPr>
            </a:br>
            <a:r>
              <a:rPr lang="fr-FR" sz="2800" b="1" dirty="0" smtClean="0">
                <a:solidFill>
                  <a:schemeClr val="folHlink"/>
                </a:solidFill>
              </a:rPr>
              <a:t/>
            </a:r>
            <a:br>
              <a:rPr lang="fr-FR" sz="2800" b="1" dirty="0" smtClean="0">
                <a:solidFill>
                  <a:schemeClr val="folHlink"/>
                </a:solidFill>
              </a:rPr>
            </a:br>
            <a:r>
              <a:rPr lang="fr-FR" sz="2800" b="1" dirty="0" smtClean="0">
                <a:solidFill>
                  <a:schemeClr val="folHlink"/>
                </a:solidFill>
              </a:rPr>
              <a:t> </a:t>
            </a:r>
            <a:r>
              <a:rPr lang="fr-FR" b="1" dirty="0" smtClean="0"/>
              <a:t>Indicateur de mesure de la satisfaction des patients hospitalisés</a:t>
            </a:r>
            <a:r>
              <a:rPr lang="fr-FR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876925"/>
            <a:ext cx="5905500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r-FR" sz="800" smtClean="0"/>
          </a:p>
          <a:p>
            <a:pPr eaLnBrk="1" hangingPunct="1">
              <a:lnSpc>
                <a:spcPct val="80000"/>
              </a:lnSpc>
            </a:pPr>
            <a:endParaRPr lang="fr-FR" sz="800" smtClean="0"/>
          </a:p>
          <a:p>
            <a:pPr eaLnBrk="1" hangingPunct="1">
              <a:lnSpc>
                <a:spcPct val="80000"/>
              </a:lnSpc>
            </a:pPr>
            <a:endParaRPr lang="fr-FR" sz="80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3077" name="Picture 5" descr="1_logo_degra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2050" y="4005263"/>
            <a:ext cx="1738313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6261100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2962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62611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9154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6261100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87519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6261100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07435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2611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50042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006" y="611547"/>
            <a:ext cx="7772400" cy="1102196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Indicateur</a:t>
            </a:r>
            <a:br>
              <a:rPr lang="fr-FR" b="1" dirty="0" smtClean="0"/>
            </a:br>
            <a:r>
              <a:rPr lang="fr-FR" sz="1800" dirty="0" smtClean="0"/>
              <a:t>(compte-rendu </a:t>
            </a:r>
            <a:r>
              <a:rPr lang="fr-FR" sz="1800" dirty="0"/>
              <a:t>de réunion </a:t>
            </a:r>
            <a:r>
              <a:rPr lang="fr-FR" sz="1800" dirty="0" smtClean="0"/>
              <a:t>du 13/04/2012)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484074" y="2132856"/>
            <a:ext cx="820896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400" i="1" dirty="0" smtClean="0"/>
              <a:t>I1</a:t>
            </a:r>
            <a:r>
              <a:rPr lang="fr-FR" sz="2400" i="1" dirty="0"/>
              <a:t> : Prise en charge globale du patient</a:t>
            </a:r>
            <a:r>
              <a:rPr lang="fr-FR" sz="2000" i="1" dirty="0"/>
              <a:t> </a:t>
            </a:r>
            <a:r>
              <a:rPr lang="fr-FR" sz="1600" i="1" dirty="0"/>
              <a:t>(6 </a:t>
            </a:r>
            <a:r>
              <a:rPr lang="fr-FR" sz="1600" i="1" dirty="0" smtClean="0"/>
              <a:t>questions: </a:t>
            </a:r>
            <a:r>
              <a:rPr lang="fr-FR" sz="1600" i="1" dirty="0"/>
              <a:t>Q 1, 2, 4, 13, 14, </a:t>
            </a:r>
            <a:r>
              <a:rPr lang="fr-FR" sz="1600" i="1" dirty="0" smtClean="0"/>
              <a:t>15)</a:t>
            </a:r>
          </a:p>
          <a:p>
            <a:r>
              <a:rPr lang="fr-FR" sz="2400" i="1" dirty="0"/>
              <a:t>I2 : Information du patient </a:t>
            </a:r>
            <a:r>
              <a:rPr lang="fr-FR" sz="1600" i="1" dirty="0"/>
              <a:t>(6 questions: Q 16, 18, 27, 28, 29, 30)</a:t>
            </a:r>
          </a:p>
          <a:p>
            <a:r>
              <a:rPr lang="fr-FR" sz="2400" i="1" dirty="0"/>
              <a:t>I3 : Communication du patient avec les professionnels de santé </a:t>
            </a:r>
            <a:r>
              <a:rPr lang="fr-FR" sz="1600" i="1" dirty="0"/>
              <a:t>(5 questions: Q 3, 5, 6, 17, 20)</a:t>
            </a:r>
            <a:r>
              <a:rPr lang="fr-FR" sz="2000" i="1" dirty="0"/>
              <a:t>	</a:t>
            </a:r>
            <a:endParaRPr lang="fr-FR" sz="2000" dirty="0"/>
          </a:p>
          <a:p>
            <a:r>
              <a:rPr lang="fr-FR" sz="2000" i="1" dirty="0"/>
              <a:t>I</a:t>
            </a:r>
            <a:r>
              <a:rPr lang="fr-FR" sz="2400" i="1" dirty="0"/>
              <a:t>4 : Attitude des professionnels de santé</a:t>
            </a:r>
            <a:r>
              <a:rPr lang="fr-FR" sz="2000" i="1" dirty="0"/>
              <a:t> </a:t>
            </a:r>
            <a:r>
              <a:rPr lang="fr-FR" sz="1600" i="1" dirty="0"/>
              <a:t>(5 questions: Q 7, 8, 9, 10, 11)</a:t>
            </a:r>
          </a:p>
          <a:p>
            <a:r>
              <a:rPr lang="fr-FR" sz="2400" i="1" dirty="0"/>
              <a:t>I5 : Commodité de la chambre</a:t>
            </a:r>
            <a:r>
              <a:rPr lang="fr-FR" sz="2000" i="1" dirty="0"/>
              <a:t> </a:t>
            </a:r>
            <a:r>
              <a:rPr lang="fr-FR" sz="1600" i="1" dirty="0"/>
              <a:t>(4 questions: Q 21, 22, 23, 24)</a:t>
            </a:r>
            <a:r>
              <a:rPr lang="fr-FR" sz="2000" i="1" dirty="0"/>
              <a:t>	</a:t>
            </a:r>
          </a:p>
          <a:p>
            <a:r>
              <a:rPr lang="fr-FR" sz="2400" i="1" dirty="0"/>
              <a:t>I6 : Restauration hospitalière</a:t>
            </a:r>
            <a:r>
              <a:rPr lang="fr-FR" sz="1600" i="1" dirty="0"/>
              <a:t> (2 questions: Q 25, 26)</a:t>
            </a:r>
          </a:p>
          <a:p>
            <a:r>
              <a:rPr lang="fr-FR" sz="2400" i="1" dirty="0"/>
              <a:t>SA : score agrégé </a:t>
            </a:r>
            <a:r>
              <a:rPr lang="fr-FR" sz="1600" i="1" dirty="0"/>
              <a:t> (28 questions) </a:t>
            </a:r>
          </a:p>
          <a:p>
            <a:pPr lvl="1"/>
            <a:endParaRPr lang="fr-FR" sz="1600" i="1" dirty="0"/>
          </a:p>
          <a:p>
            <a:pPr marL="342900" indent="-342900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173207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Calcul</a:t>
            </a:r>
            <a:br>
              <a:rPr lang="fr-FR" b="1" dirty="0" smtClean="0"/>
            </a:br>
            <a:r>
              <a:rPr lang="fr-FR" sz="1800" dirty="0" smtClean="0"/>
              <a:t>(compte-rendu </a:t>
            </a:r>
            <a:r>
              <a:rPr lang="fr-FR" sz="1800" dirty="0"/>
              <a:t>de réunion </a:t>
            </a:r>
            <a:r>
              <a:rPr lang="fr-FR" sz="1800" dirty="0" smtClean="0"/>
              <a:t>du 13/04/2012)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466724" y="2132856"/>
            <a:ext cx="8208963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000" i="1" dirty="0" smtClean="0"/>
              <a:t>Seulement si le fichier a été validé par l’établissement</a:t>
            </a:r>
          </a:p>
          <a:p>
            <a:r>
              <a:rPr lang="fr-FR" sz="2400" u="sng" dirty="0" smtClean="0"/>
              <a:t>par patient</a:t>
            </a:r>
            <a:r>
              <a:rPr lang="fr-FR" sz="2400" dirty="0" smtClean="0"/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/>
              <a:t>score </a:t>
            </a:r>
            <a:r>
              <a:rPr lang="fr-FR" sz="2400" dirty="0"/>
              <a:t>pour chaque indicateur </a:t>
            </a:r>
            <a:r>
              <a:rPr lang="fr-FR" sz="2400" dirty="0" smtClean="0"/>
              <a:t>thématique</a:t>
            </a:r>
            <a:r>
              <a:rPr lang="fr-FR" sz="2400" dirty="0"/>
              <a:t> </a:t>
            </a:r>
            <a:r>
              <a:rPr lang="fr-FR" sz="2400" dirty="0" smtClean="0"/>
              <a:t>:</a:t>
            </a:r>
            <a:r>
              <a:rPr lang="fr-FR" sz="2400" i="1" dirty="0" smtClean="0"/>
              <a:t>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(somme des valeurs attribuées à chaque modalité des questions) / (nombre de questions avec une réponse)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/>
              <a:t>s</a:t>
            </a:r>
            <a:r>
              <a:rPr lang="fr-FR" sz="2000" dirty="0" smtClean="0"/>
              <a:t>eulement si le </a:t>
            </a:r>
            <a:r>
              <a:rPr lang="fr-FR" sz="2000" dirty="0"/>
              <a:t>patient a répondu à un nombre minimum de </a:t>
            </a:r>
            <a:r>
              <a:rPr lang="fr-FR" sz="2000" dirty="0" smtClean="0"/>
              <a:t>questions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/>
              <a:t>score </a:t>
            </a:r>
            <a:r>
              <a:rPr lang="fr-FR" sz="2400" dirty="0"/>
              <a:t>agrégé 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(somme des numérateurs des indicateurs thématiques) / (somme des dénominateurs des indicateurs thématiques)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seulement si le patient a répondu à un nombre minimum de questions et que les scores par indicateur thématique sont calculables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253482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Calcul</a:t>
            </a:r>
            <a:br>
              <a:rPr lang="fr-FR" b="1" dirty="0" smtClean="0"/>
            </a:br>
            <a:r>
              <a:rPr lang="fr-FR" sz="1800" dirty="0" smtClean="0"/>
              <a:t>(compte-rendu </a:t>
            </a:r>
            <a:r>
              <a:rPr lang="fr-FR" sz="1800" dirty="0"/>
              <a:t>de réunion </a:t>
            </a:r>
            <a:r>
              <a:rPr lang="fr-FR" sz="1800" dirty="0" smtClean="0"/>
              <a:t>du 13/04/2012)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466725" y="2349500"/>
            <a:ext cx="820896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400" u="sng" dirty="0" smtClean="0"/>
              <a:t>par </a:t>
            </a:r>
            <a:r>
              <a:rPr lang="fr-FR" sz="2400" u="sng" dirty="0"/>
              <a:t>établissement</a:t>
            </a:r>
            <a:r>
              <a:rPr lang="fr-FR" sz="2400" dirty="0"/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/>
              <a:t>score </a:t>
            </a:r>
            <a:r>
              <a:rPr lang="fr-FR" sz="2400" dirty="0"/>
              <a:t>pour chaque indicateur thématique et </a:t>
            </a:r>
            <a:r>
              <a:rPr lang="fr-FR" sz="2400" dirty="0" smtClean="0"/>
              <a:t>score agrégé:  </a:t>
            </a:r>
            <a:endParaRPr lang="fr-FR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(somme des numérateurs de tous les patients*) / (somme des dénominateurs de tous les patients*)</a:t>
            </a:r>
          </a:p>
          <a:p>
            <a:pPr lvl="1"/>
            <a:r>
              <a:rPr lang="fr-FR" sz="2000" dirty="0" smtClean="0"/>
              <a:t>		* pour lesquels le score agrégé est calculable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fr-FR" sz="1600" i="1" dirty="0"/>
          </a:p>
          <a:p>
            <a:r>
              <a:rPr lang="fr-FR" sz="2400" u="sng" dirty="0" smtClean="0"/>
              <a:t>au niveau national</a:t>
            </a:r>
            <a:r>
              <a:rPr lang="fr-FR" sz="2400" dirty="0" smtClean="0"/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/>
              <a:t>score pour chaque indicateur thématique et score agrégé: 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Moyenne des scores de tous les établissements</a:t>
            </a:r>
          </a:p>
          <a:p>
            <a:pPr marL="342900" indent="-342900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2843827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9114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" y="1988840"/>
            <a:ext cx="88011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7079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2629778"/>
              </p:ext>
            </p:extLst>
          </p:nvPr>
        </p:nvGraphicFramePr>
        <p:xfrm>
          <a:off x="468313" y="2204864"/>
          <a:ext cx="8491536" cy="2808312"/>
        </p:xfrm>
        <a:graphic>
          <a:graphicData uri="http://schemas.openxmlformats.org/drawingml/2006/table">
            <a:tbl>
              <a:tblPr/>
              <a:tblGrid>
                <a:gridCol w="1116508"/>
                <a:gridCol w="1053214"/>
                <a:gridCol w="789910"/>
                <a:gridCol w="931689"/>
                <a:gridCol w="1329176"/>
                <a:gridCol w="1265882"/>
                <a:gridCol w="1265882"/>
                <a:gridCol w="739275"/>
              </a:tblGrid>
              <a:tr h="1010453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 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I1 - Prise en charge</a:t>
                      </a:r>
                      <a:b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globale du patient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I2 - Information du</a:t>
                      </a:r>
                      <a:b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patient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I3 - Communication du</a:t>
                      </a:r>
                      <a:b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patient avec</a:t>
                      </a:r>
                      <a:b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les professionnels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I4 - Attitude des</a:t>
                      </a:r>
                      <a:b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 dirty="0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professionnels de santé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I5 - Commodité de</a:t>
                      </a:r>
                      <a:b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la chambre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I6 - Restauration</a:t>
                      </a:r>
                      <a:b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hospitalière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Indicateur</a:t>
                      </a:r>
                      <a:b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</a:br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aggrégé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</a:tr>
              <a:tr h="224546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score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75,6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63,6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75,6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90,5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64,5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54,1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72,0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</a:tr>
              <a:tr h="208078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min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56,8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51,8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35,0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56,0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49,7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39,5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54,0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</a:tr>
              <a:tr h="208078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max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84,7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73,0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92,2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96,7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76,5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73,5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79,9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</a:tr>
              <a:tr h="219306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médiane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75,5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64,2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76,1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90,8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65,3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53,4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72,0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</a:tr>
              <a:tr h="718545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intervalle de confiance de la moyenne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[75,1;76,0]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[63;64,2]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[74,9;76,3]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[90,0;91,0]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[63,8;65,1]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[53,2;54,9]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[71,6;72,4]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</a:tr>
              <a:tr h="219306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3366"/>
                          </a:solidFill>
                          <a:effectLst/>
                          <a:latin typeface="Arial, Helvetica, sans-serif"/>
                        </a:rPr>
                        <a:t>std</a:t>
                      </a:r>
                    </a:p>
                  </a:txBody>
                  <a:tcPr marL="7600" marR="7600" marT="7600" marB="0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5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3,5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4,6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5,3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3,6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4,9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6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, Courier, monospace"/>
                        </a:rPr>
                        <a:t>3</a:t>
                      </a:r>
                    </a:p>
                  </a:txBody>
                  <a:tcPr marL="7600" marR="7600" marT="7600" marB="0" anchor="b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0976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7125" y="2132856"/>
            <a:ext cx="688975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61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8880"/>
            <a:ext cx="62611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7819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462087"/>
          </a:xfrm>
        </p:spPr>
        <p:txBody>
          <a:bodyPr/>
          <a:lstStyle/>
          <a:p>
            <a:pPr algn="ctr" eaLnBrk="1" hangingPunct="1"/>
            <a:r>
              <a:rPr lang="fr-FR" b="1" dirty="0" smtClean="0"/>
              <a:t>Résultats nationaux</a:t>
            </a:r>
            <a:br>
              <a:rPr lang="fr-FR" b="1" dirty="0" smtClean="0"/>
            </a:br>
            <a:endParaRPr lang="fr-FR" sz="18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6261100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94915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3452</TotalTime>
  <Words>178</Words>
  <Application>Microsoft Office PowerPoint</Application>
  <PresentationFormat>Affichage à l'écran (4:3)</PresentationFormat>
  <Paragraphs>108</Paragraphs>
  <Slides>14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Fusion</vt:lpstr>
      <vt:lpstr>    Indicateur de mesure de la satisfaction des patients hospitalisés </vt:lpstr>
      <vt:lpstr>Indicateur (compte-rendu de réunion du 13/04/2012)</vt:lpstr>
      <vt:lpstr>Calcul (compte-rendu de réunion du 13/04/2012)</vt:lpstr>
      <vt:lpstr>Calcul (compte-rendu de réunion du 13/04/2012)</vt:lpstr>
      <vt:lpstr>Résultats nationaux </vt:lpstr>
      <vt:lpstr>Résultats nationaux </vt:lpstr>
      <vt:lpstr>Résultats nationaux </vt:lpstr>
      <vt:lpstr>Résultats nationaux </vt:lpstr>
      <vt:lpstr>Résultats nationaux </vt:lpstr>
      <vt:lpstr>Résultats nationaux </vt:lpstr>
      <vt:lpstr>Résultats nationaux </vt:lpstr>
      <vt:lpstr>Résultats nationaux </vt:lpstr>
      <vt:lpstr>Résultats nationaux </vt:lpstr>
      <vt:lpstr>Résultats nationaux </vt:lpstr>
    </vt:vector>
  </TitlesOfParts>
  <Company>ATIH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nfritz</dc:creator>
  <cp:lastModifiedBy>n.sanchez</cp:lastModifiedBy>
  <cp:revision>206</cp:revision>
  <dcterms:created xsi:type="dcterms:W3CDTF">2008-10-31T10:50:08Z</dcterms:created>
  <dcterms:modified xsi:type="dcterms:W3CDTF">2012-06-13T09:42:12Z</dcterms:modified>
</cp:coreProperties>
</file>