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1" r:id="rId3"/>
    <p:sldId id="266" r:id="rId4"/>
    <p:sldId id="257" r:id="rId5"/>
    <p:sldId id="267" r:id="rId6"/>
    <p:sldId id="264" r:id="rId7"/>
    <p:sldId id="258" r:id="rId8"/>
    <p:sldId id="262" r:id="rId9"/>
    <p:sldId id="263" r:id="rId10"/>
    <p:sldId id="259" r:id="rId11"/>
    <p:sldId id="260" r:id="rId12"/>
    <p:sldId id="265" r:id="rId13"/>
  </p:sldIdLst>
  <p:sldSz cx="12192000" cy="68580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TIER Nathalie" initials="CN" lastIdx="3" clrIdx="0">
    <p:extLst/>
  </p:cmAuthor>
  <p:cmAuthor id="2" name="Pascal Garel" initials="PG" lastIdx="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8E161-8F71-48EF-9FEA-7B593F83300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2595E-5053-49C9-91B2-241D90A696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954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82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0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13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39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28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6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72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24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35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54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64E3F-117F-4A0A-8C3E-65D9BD5A9448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752AC-77BB-4467-B303-829B88D1F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34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9818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Projet Réseaux et Partenariats hospitaliers (PRPH): </a:t>
            </a:r>
            <a:br>
              <a:rPr lang="fr-FR" b="1" dirty="0"/>
            </a:br>
            <a:r>
              <a:rPr lang="fr-FR" b="1" dirty="0"/>
              <a:t>bilan et perspectives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772470"/>
            <a:ext cx="9144000" cy="1125410"/>
          </a:xfrm>
        </p:spPr>
        <p:txBody>
          <a:bodyPr/>
          <a:lstStyle/>
          <a:p>
            <a:r>
              <a:rPr lang="fr-FR" dirty="0"/>
              <a:t>Nathalie CARTIER</a:t>
            </a:r>
          </a:p>
          <a:p>
            <a:r>
              <a:rPr lang="fr-FR" dirty="0"/>
              <a:t>Cheffe de projet</a:t>
            </a:r>
          </a:p>
          <a:p>
            <a:endParaRPr lang="fr-FR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201796"/>
              </p:ext>
            </p:extLst>
          </p:nvPr>
        </p:nvGraphicFramePr>
        <p:xfrm>
          <a:off x="8568563" y="231966"/>
          <a:ext cx="3400425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Acrobat Document" r:id="rId3" imgW="3400340" imgH="2000250" progId="AcroExch.Document.DC">
                  <p:embed/>
                </p:oleObj>
              </mc:Choice>
              <mc:Fallback>
                <p:oleObj name="Acrobat Document" r:id="rId3" imgW="3400340" imgH="200025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8563" y="231966"/>
                        <a:ext cx="3400425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964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3: Activités 2018 - 2019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/>
          </a:bodyPr>
          <a:lstStyle/>
          <a:p>
            <a:r>
              <a:rPr lang="fr-FR" dirty="0"/>
              <a:t>Lancement du premier appel à projet en octobre 2018: </a:t>
            </a:r>
          </a:p>
          <a:p>
            <a:pPr lvl="1"/>
            <a:r>
              <a:rPr lang="fr-FR" dirty="0" smtClean="0"/>
              <a:t>Nombre </a:t>
            </a:r>
            <a:r>
              <a:rPr lang="fr-FR" dirty="0"/>
              <a:t>de dossiers déposés: </a:t>
            </a:r>
            <a:r>
              <a:rPr lang="fr-FR" b="1" dirty="0"/>
              <a:t>33 dossiers </a:t>
            </a:r>
            <a:r>
              <a:rPr lang="fr-FR" b="1" dirty="0" smtClean="0"/>
              <a:t>de candidature</a:t>
            </a:r>
            <a:endParaRPr lang="fr-FR" b="1" dirty="0"/>
          </a:p>
          <a:p>
            <a:r>
              <a:rPr lang="fr-FR" dirty="0"/>
              <a:t>7 dossiers </a:t>
            </a:r>
            <a:r>
              <a:rPr lang="fr-FR" dirty="0" smtClean="0"/>
              <a:t>retenus dès </a:t>
            </a:r>
            <a:r>
              <a:rPr lang="fr-FR" dirty="0" smtClean="0"/>
              <a:t>janvier 2019; </a:t>
            </a:r>
          </a:p>
          <a:p>
            <a:r>
              <a:rPr lang="fr-FR" dirty="0" smtClean="0"/>
              <a:t>7 </a:t>
            </a:r>
            <a:r>
              <a:rPr lang="fr-FR" dirty="0" smtClean="0"/>
              <a:t>autres </a:t>
            </a:r>
            <a:r>
              <a:rPr lang="fr-FR" dirty="0" smtClean="0"/>
              <a:t>dossiers à </a:t>
            </a:r>
            <a:r>
              <a:rPr lang="fr-FR" dirty="0" smtClean="0"/>
              <a:t>compléter pour </a:t>
            </a:r>
            <a:r>
              <a:rPr lang="fr-FR" dirty="0" smtClean="0"/>
              <a:t>juillet; </a:t>
            </a:r>
            <a:endParaRPr lang="fr-FR" dirty="0"/>
          </a:p>
          <a:p>
            <a:r>
              <a:rPr lang="fr-FR" dirty="0"/>
              <a:t>Signature de </a:t>
            </a:r>
            <a:r>
              <a:rPr lang="fr-FR" dirty="0" smtClean="0"/>
              <a:t>4 </a:t>
            </a:r>
            <a:r>
              <a:rPr lang="fr-FR" dirty="0"/>
              <a:t>conventions de </a:t>
            </a:r>
            <a:r>
              <a:rPr lang="fr-FR" dirty="0" smtClean="0"/>
              <a:t>financement.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231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3: Perspectives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Finalisation de la sélection des </a:t>
            </a:r>
            <a:r>
              <a:rPr lang="fr-FR" dirty="0"/>
              <a:t>dossiers de candidature du premier appel à projets du PRPH 3 en juillet 2019 (7 </a:t>
            </a:r>
            <a:r>
              <a:rPr lang="fr-FR" dirty="0" smtClean="0"/>
              <a:t>derniers dossiers en cours); </a:t>
            </a:r>
            <a:endParaRPr lang="fr-FR" dirty="0"/>
          </a:p>
          <a:p>
            <a:r>
              <a:rPr lang="fr-FR" dirty="0"/>
              <a:t>Lancement du prochain appel à candidature: fin septembre – début octobre 2019; </a:t>
            </a:r>
          </a:p>
          <a:p>
            <a:r>
              <a:rPr lang="fr-FR" dirty="0"/>
              <a:t>Finalisation d’outils harmonisés de suivi des projets de coopération (appui AFD); </a:t>
            </a:r>
          </a:p>
          <a:p>
            <a:r>
              <a:rPr lang="fr-FR" dirty="0"/>
              <a:t>Plan de renforcement des capacités techniques (hospitaliers et réseaux): gestion de projet, suivi-évaluation des interventions</a:t>
            </a:r>
            <a:r>
              <a:rPr lang="fr-FR" dirty="0" smtClean="0"/>
              <a:t>;</a:t>
            </a:r>
            <a:r>
              <a:rPr lang="fr-FR" strike="sngStrike" dirty="0" smtClean="0"/>
              <a:t> </a:t>
            </a:r>
            <a:endParaRPr lang="fr-FR" strike="sngStrike" dirty="0"/>
          </a:p>
          <a:p>
            <a:r>
              <a:rPr lang="fr-FR" dirty="0"/>
              <a:t>Plan d’action pour les réseaux hospitaliers (REHASE et RESHAOC) </a:t>
            </a:r>
            <a:r>
              <a:rPr lang="fr-FR" dirty="0" smtClean="0"/>
              <a:t>sur </a:t>
            </a:r>
            <a:r>
              <a:rPr lang="fr-FR" dirty="0"/>
              <a:t>les 4 prochaines années; </a:t>
            </a:r>
          </a:p>
          <a:p>
            <a:r>
              <a:rPr lang="fr-FR" dirty="0"/>
              <a:t>Suivi de la mise en œuvre des projets financés; </a:t>
            </a:r>
          </a:p>
          <a:p>
            <a:r>
              <a:rPr lang="fr-FR" dirty="0"/>
              <a:t>Travail sur la visibilité des interventions des acteurs hospitaliers et des </a:t>
            </a:r>
            <a:r>
              <a:rPr lang="fr-FR" dirty="0" smtClean="0"/>
              <a:t>réseaux;</a:t>
            </a:r>
          </a:p>
          <a:p>
            <a:r>
              <a:rPr lang="fr-FR" dirty="0" smtClean="0"/>
              <a:t>Mise en place d’un site internet.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772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72385"/>
            <a:ext cx="10515600" cy="2231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b="1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8203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PRPH: 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i="1" dirty="0"/>
              <a:t>Historique: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Transfert du financement et de l’instruction du Fonds pour les Partenariats Hospitaliers par le </a:t>
            </a:r>
            <a:r>
              <a:rPr lang="fr-FR" dirty="0" smtClean="0"/>
              <a:t>MEAE </a:t>
            </a:r>
            <a:r>
              <a:rPr lang="fr-FR" dirty="0"/>
              <a:t>à l’AFD à partir de 2009; </a:t>
            </a:r>
          </a:p>
          <a:p>
            <a:pPr lvl="1"/>
            <a:r>
              <a:rPr lang="fr-FR" dirty="0"/>
              <a:t>Signature de la convention de financement entre l’AFD et la FHF le 7 mars 2012 et lancement du PRPH 2 d’un montant de 2 millions d’Euros; </a:t>
            </a:r>
          </a:p>
          <a:p>
            <a:r>
              <a:rPr lang="fr-FR" i="1" dirty="0"/>
              <a:t>Rôle de la FHF: </a:t>
            </a:r>
          </a:p>
          <a:p>
            <a:pPr lvl="1"/>
            <a:r>
              <a:rPr lang="fr-FR" dirty="0"/>
              <a:t>Maître d’ouvrage et rend compte de l’utilisation des fonds à l’AFD; </a:t>
            </a:r>
          </a:p>
          <a:p>
            <a:pPr lvl="1"/>
            <a:r>
              <a:rPr lang="fr-FR" dirty="0"/>
              <a:t>Organise les procédures d’appels à candidatures, la contractualisation avec les hôpitaux et le suivi </a:t>
            </a:r>
            <a:r>
              <a:rPr lang="fr-FR" dirty="0" smtClean="0"/>
              <a:t>technique et financier des </a:t>
            </a:r>
            <a:r>
              <a:rPr lang="fr-FR" dirty="0"/>
              <a:t>projets; </a:t>
            </a:r>
          </a:p>
          <a:p>
            <a:r>
              <a:rPr lang="fr-FR" i="1" dirty="0"/>
              <a:t>Gouvernance du projet: </a:t>
            </a:r>
          </a:p>
          <a:p>
            <a:pPr lvl="1"/>
            <a:r>
              <a:rPr lang="fr-FR" dirty="0"/>
              <a:t>Mise en place d’un Comité de pilotage composé de représentants de l’AFD, de la FHF, du MEAE, du Ministère des solidarités et de la santé (DGOS) et de 3 personnalités qualifiées; 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43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0662" y="0"/>
            <a:ext cx="3621338" cy="209720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PRPH: Introduction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Objectifs du projet: </a:t>
            </a:r>
          </a:p>
          <a:p>
            <a:pPr lvl="1"/>
            <a:r>
              <a:rPr lang="fr-FR" dirty="0"/>
              <a:t>Renforcer les capacités des hôpitaux partenaires en matière de soins, </a:t>
            </a:r>
            <a:r>
              <a:rPr lang="fr-FR" dirty="0" smtClean="0"/>
              <a:t>de </a:t>
            </a:r>
            <a:r>
              <a:rPr lang="fr-FR" dirty="0"/>
              <a:t>gestion et de pratiques (qualité, maintenance, hygiène…); </a:t>
            </a:r>
          </a:p>
          <a:p>
            <a:pPr lvl="1"/>
            <a:r>
              <a:rPr lang="fr-FR" dirty="0"/>
              <a:t>Appuyer le développement </a:t>
            </a:r>
            <a:r>
              <a:rPr lang="fr-FR" dirty="0" smtClean="0"/>
              <a:t>de </a:t>
            </a:r>
            <a:r>
              <a:rPr lang="fr-FR" dirty="0"/>
              <a:t>partenariats entre les hôpitaux des pays en développement et les hôpitaux français; </a:t>
            </a:r>
          </a:p>
          <a:p>
            <a:pPr lvl="1"/>
            <a:r>
              <a:rPr lang="fr-FR" dirty="0"/>
              <a:t>Renforcer les réseaux hospitaliers existants et éventuellement accompagner la création de réseaux hospitaliers; </a:t>
            </a:r>
          </a:p>
          <a:p>
            <a:r>
              <a:rPr lang="fr-FR" i="1" dirty="0"/>
              <a:t>Trois composantes: </a:t>
            </a:r>
          </a:p>
          <a:p>
            <a:pPr lvl="2"/>
            <a:r>
              <a:rPr lang="fr-FR" dirty="0"/>
              <a:t>Le financement de partenariats hospitaliers; </a:t>
            </a:r>
          </a:p>
          <a:p>
            <a:pPr lvl="2"/>
            <a:r>
              <a:rPr lang="fr-FR" dirty="0"/>
              <a:t>L’appui aux réseaux hospitaliers; </a:t>
            </a:r>
          </a:p>
          <a:p>
            <a:pPr lvl="2"/>
            <a:r>
              <a:rPr lang="fr-FR" dirty="0"/>
              <a:t>Le financement de journées d’échanges sur la coopération hospitalière.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669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2: Bilan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i="1" dirty="0"/>
              <a:t>Composante 1: les partenariats hospitaliers</a:t>
            </a:r>
          </a:p>
          <a:p>
            <a:pPr lvl="1"/>
            <a:r>
              <a:rPr lang="fr-FR" dirty="0"/>
              <a:t>5 appels à projets </a:t>
            </a:r>
            <a:r>
              <a:rPr lang="fr-FR" dirty="0" smtClean="0"/>
              <a:t>lancés de 2012 à 2017; </a:t>
            </a:r>
            <a:endParaRPr lang="fr-FR" dirty="0"/>
          </a:p>
          <a:p>
            <a:pPr lvl="1"/>
            <a:r>
              <a:rPr lang="fr-FR" dirty="0"/>
              <a:t>25 projets de partenariats hospitaliers financés: </a:t>
            </a:r>
          </a:p>
          <a:p>
            <a:pPr lvl="2"/>
            <a:r>
              <a:rPr lang="fr-FR" dirty="0"/>
              <a:t>Géographie: Afrique subsaharienne (18), Asie (2), </a:t>
            </a:r>
            <a:r>
              <a:rPr lang="fr-BE" dirty="0"/>
              <a:t>pays et territoires de la région Méditerranée et Moyen-Orient (2), région des Caraïbes (3); </a:t>
            </a:r>
          </a:p>
          <a:p>
            <a:pPr lvl="2"/>
            <a:r>
              <a:rPr lang="fr-FR" dirty="0" smtClean="0"/>
              <a:t>Thématique </a:t>
            </a:r>
            <a:r>
              <a:rPr lang="fr-FR" dirty="0"/>
              <a:t>de santé: </a:t>
            </a:r>
            <a:r>
              <a:rPr lang="fr-FR" dirty="0" smtClean="0"/>
              <a:t>la santé </a:t>
            </a:r>
            <a:r>
              <a:rPr lang="fr-FR" dirty="0"/>
              <a:t>de la mère et de l’enfant (OMD 4 &amp; 5). </a:t>
            </a:r>
          </a:p>
          <a:p>
            <a:r>
              <a:rPr lang="fr-FR" i="1" dirty="0"/>
              <a:t>Composante 2: les réseaux hospitaliers </a:t>
            </a:r>
          </a:p>
          <a:p>
            <a:pPr lvl="1"/>
            <a:r>
              <a:rPr lang="fr-FR" dirty="0"/>
              <a:t>Appui financier de deux réseaux hospitaliers existants pour l’organisation de colloques, d’ateliers et de formation: </a:t>
            </a:r>
          </a:p>
          <a:p>
            <a:pPr lvl="2"/>
            <a:r>
              <a:rPr lang="fr-FR" dirty="0"/>
              <a:t>Le REHASE (réseau des hôpitaux francophone d’Asie du Sud-Est</a:t>
            </a:r>
            <a:r>
              <a:rPr lang="fr-FR" dirty="0" smtClean="0"/>
              <a:t>);</a:t>
            </a:r>
            <a:endParaRPr lang="fr-FR" dirty="0"/>
          </a:p>
          <a:p>
            <a:pPr lvl="2"/>
            <a:r>
              <a:rPr lang="fr-FR" dirty="0"/>
              <a:t>Le RESHAOC (réseau des hôpitaux d’Afrique, de l’Océan Indien et des Caraïbes</a:t>
            </a:r>
            <a:r>
              <a:rPr lang="fr-FR" dirty="0" smtClean="0"/>
              <a:t>)</a:t>
            </a:r>
            <a:r>
              <a:rPr lang="fr-FR" dirty="0" smtClean="0"/>
              <a:t>;</a:t>
            </a:r>
            <a:r>
              <a:rPr lang="fr-FR" strike="sngStrike" dirty="0" smtClean="0">
                <a:solidFill>
                  <a:schemeClr val="accent1"/>
                </a:solidFill>
              </a:rPr>
              <a:t> </a:t>
            </a:r>
            <a:endParaRPr lang="fr-FR" strike="sngStrike" dirty="0" smtClean="0">
              <a:solidFill>
                <a:schemeClr val="accent1"/>
              </a:solidFill>
            </a:endParaRPr>
          </a:p>
          <a:p>
            <a:pPr lvl="1"/>
            <a:r>
              <a:rPr lang="fr-FR" sz="2500" dirty="0" smtClean="0"/>
              <a:t>Tentative de création d’un nouveau réseau: le RESHOMED </a:t>
            </a:r>
            <a:r>
              <a:rPr lang="fr-FR" sz="2500" dirty="0" smtClean="0"/>
              <a:t>– le réseau des hôpitaux</a:t>
            </a:r>
            <a:r>
              <a:rPr lang="fr-FR" sz="2500" dirty="0" smtClean="0"/>
              <a:t> méditerranéens; </a:t>
            </a:r>
            <a:endParaRPr lang="fr-FR" sz="2500" dirty="0"/>
          </a:p>
          <a:p>
            <a:pPr lvl="1"/>
            <a:r>
              <a:rPr lang="fr-FR" dirty="0"/>
              <a:t>Appui financier à l’ONG Humatem.</a:t>
            </a:r>
          </a:p>
        </p:txBody>
      </p:sp>
    </p:spTree>
    <p:extLst>
      <p:ext uri="{BB962C8B-B14F-4D97-AF65-F5344CB8AC3E}">
        <p14:creationId xmlns:p14="http://schemas.microsoft.com/office/powerpoint/2010/main" val="125546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2 : Bilan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i="1" dirty="0"/>
              <a:t>Composante 3: journées </a:t>
            </a:r>
            <a:r>
              <a:rPr lang="fr-FR" i="1" dirty="0" smtClean="0"/>
              <a:t>d’échanges </a:t>
            </a:r>
            <a:r>
              <a:rPr lang="fr-FR" i="1" dirty="0"/>
              <a:t>sur la coopération hospitalière</a:t>
            </a:r>
          </a:p>
          <a:p>
            <a:pPr lvl="1"/>
            <a:r>
              <a:rPr lang="fr-FR" dirty="0"/>
              <a:t>Organisation de journées pays (Maroc en </a:t>
            </a:r>
            <a:r>
              <a:rPr lang="fr-FR" dirty="0" smtClean="0"/>
              <a:t>2013, </a:t>
            </a:r>
            <a:r>
              <a:rPr lang="fr-FR" dirty="0"/>
              <a:t>Mali en 2014, Hôpital Expo Méditerranée en 2014); </a:t>
            </a:r>
          </a:p>
          <a:p>
            <a:pPr lvl="1"/>
            <a:r>
              <a:rPr lang="fr-FR" dirty="0"/>
              <a:t>Objectif: croiser les besoins entre les offres d’expertise </a:t>
            </a:r>
            <a:r>
              <a:rPr lang="fr-FR" dirty="0" smtClean="0"/>
              <a:t>pouvant être apportée par les acteurs </a:t>
            </a:r>
            <a:r>
              <a:rPr lang="fr-FR" dirty="0"/>
              <a:t>français pour renforcer ou initier de nouveaux </a:t>
            </a:r>
            <a:r>
              <a:rPr lang="fr-FR" dirty="0" smtClean="0"/>
              <a:t>partenariats hospitaliers; 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i="1" dirty="0" smtClean="0"/>
              <a:t>Clôture </a:t>
            </a:r>
            <a:r>
              <a:rPr lang="fr-FR" i="1" dirty="0"/>
              <a:t>du projet en septembre 2019. </a:t>
            </a:r>
          </a:p>
        </p:txBody>
      </p:sp>
    </p:spTree>
    <p:extLst>
      <p:ext uri="{BB962C8B-B14F-4D97-AF65-F5344CB8AC3E}">
        <p14:creationId xmlns:p14="http://schemas.microsoft.com/office/powerpoint/2010/main" val="3806727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2 : Bilan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7471"/>
          </a:xfrm>
        </p:spPr>
        <p:txBody>
          <a:bodyPr>
            <a:normAutofit/>
          </a:bodyPr>
          <a:lstStyle/>
          <a:p>
            <a:r>
              <a:rPr lang="fr-FR" i="1" dirty="0"/>
              <a:t>Résultats des évaluations (interne et externe): </a:t>
            </a:r>
          </a:p>
          <a:p>
            <a:pPr lvl="1"/>
            <a:r>
              <a:rPr lang="fr-FR" i="1" dirty="0"/>
              <a:t>Forces: </a:t>
            </a:r>
          </a:p>
          <a:p>
            <a:pPr lvl="2"/>
            <a:r>
              <a:rPr lang="fr-FR" dirty="0"/>
              <a:t>Forte mobilisation et motivation des professionnels hospitaliers français; </a:t>
            </a:r>
          </a:p>
          <a:p>
            <a:pPr lvl="2"/>
            <a:r>
              <a:rPr lang="fr-FR" dirty="0"/>
              <a:t>Valorisation de l’expertise française dans le domaine hospitalier; </a:t>
            </a:r>
          </a:p>
          <a:p>
            <a:pPr lvl="2"/>
            <a:r>
              <a:rPr lang="fr-FR" dirty="0"/>
              <a:t>Contribution au renforcement des capacités des hôpitaux partenaires; </a:t>
            </a:r>
          </a:p>
          <a:p>
            <a:pPr lvl="1"/>
            <a:r>
              <a:rPr lang="fr-FR" i="1" dirty="0"/>
              <a:t>Faiblesses: </a:t>
            </a:r>
          </a:p>
          <a:p>
            <a:pPr lvl="2"/>
            <a:r>
              <a:rPr lang="fr-FR" dirty="0" smtClean="0"/>
              <a:t>Système </a:t>
            </a:r>
            <a:r>
              <a:rPr lang="fr-FR" dirty="0"/>
              <a:t>de suivi et évaluation et absence d’indicateurs communs aux différents projets;</a:t>
            </a:r>
          </a:p>
          <a:p>
            <a:pPr lvl="2"/>
            <a:r>
              <a:rPr lang="fr-FR" dirty="0"/>
              <a:t>Peu d’outils méthodologiques développés – manque de capitalisation de la documentation produite (contenu des formations, ateliers, protocoles de prise en charge et guidelines produits par les hôpitaux); </a:t>
            </a:r>
          </a:p>
          <a:p>
            <a:pPr lvl="2"/>
            <a:r>
              <a:rPr lang="fr-FR" dirty="0"/>
              <a:t>Insuffisante valorisation des résultats obtenus, manque de partage d’expériences; </a:t>
            </a:r>
          </a:p>
          <a:p>
            <a:pPr lvl="2"/>
            <a:r>
              <a:rPr lang="fr-FR" dirty="0"/>
              <a:t>Insuffisance des liens entre les réseaux et les partenariats hospitaliers </a:t>
            </a:r>
            <a:r>
              <a:rPr lang="fr-FR" dirty="0" smtClean="0"/>
              <a:t>financés</a:t>
            </a:r>
          </a:p>
          <a:p>
            <a:pPr marL="914400" lvl="2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6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3: 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8400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Signature de la convention de financement entre la FHF et l’AFD en mars 2018; </a:t>
            </a:r>
          </a:p>
          <a:p>
            <a:r>
              <a:rPr lang="fr-FR" dirty="0"/>
              <a:t>Budget de 3 millions pour une durée de 6 ans; </a:t>
            </a:r>
          </a:p>
          <a:p>
            <a:r>
              <a:rPr lang="fr-FR" dirty="0" smtClean="0"/>
              <a:t>Une ambition renforcée sur la qualité et l’impact des projets; </a:t>
            </a:r>
          </a:p>
          <a:p>
            <a:pPr lvl="1"/>
            <a:r>
              <a:rPr lang="fr-FR" dirty="0" smtClean="0"/>
              <a:t>Objectifs </a:t>
            </a:r>
            <a:r>
              <a:rPr lang="fr-FR" dirty="0"/>
              <a:t>spécifiques: </a:t>
            </a:r>
            <a:endParaRPr lang="fr-FR" dirty="0">
              <a:solidFill>
                <a:srgbClr val="FF0000"/>
              </a:solidFill>
            </a:endParaRPr>
          </a:p>
          <a:p>
            <a:pPr lvl="2" algn="just"/>
            <a:r>
              <a:rPr lang="fr-FR" dirty="0"/>
              <a:t>Amélioration de la qualité des pratiques en matière de soins et de gestion des hôpitaux du Sud; </a:t>
            </a:r>
          </a:p>
          <a:p>
            <a:pPr lvl="2" algn="just"/>
            <a:r>
              <a:rPr lang="fr-FR" dirty="0"/>
              <a:t>Renforcement de l’accompagnement et des capacités des hôpitaux du Nord dans leur gestion de projet de développement; </a:t>
            </a:r>
          </a:p>
          <a:p>
            <a:pPr lvl="2" algn="just"/>
            <a:r>
              <a:rPr lang="fr-FR" dirty="0"/>
              <a:t>Amélioration de la structuration de la stratégie et des activités des réseaux hospitaliers et développement de leurs réflexions sur des sujets techniques. </a:t>
            </a:r>
          </a:p>
          <a:p>
            <a:r>
              <a:rPr lang="fr-FR" dirty="0"/>
              <a:t>Géographie: les pays d’intervention de l’AFD, avec une priorité pour l’Afrique Sub-Saharienne</a:t>
            </a:r>
          </a:p>
          <a:p>
            <a:r>
              <a:rPr lang="fr-FR" dirty="0"/>
              <a:t>Thématiques de santé: </a:t>
            </a:r>
          </a:p>
          <a:p>
            <a:pPr lvl="1"/>
            <a:r>
              <a:rPr lang="fr-BE" dirty="0"/>
              <a:t>La santé reproductive, maternelle, néonatale, infantile et des adolescents (SRMNIA) reste une priorité; </a:t>
            </a:r>
          </a:p>
          <a:p>
            <a:pPr lvl="1"/>
            <a:r>
              <a:rPr lang="fr-BE" dirty="0"/>
              <a:t>Le renforcement de capacités sur la gouvernance, la maintenance des équipements et la gestion des déchets; </a:t>
            </a:r>
          </a:p>
          <a:p>
            <a:pPr lvl="1"/>
            <a:r>
              <a:rPr lang="fr-BE" dirty="0"/>
              <a:t>Le renforcement des capacités pour la prise en charge de qualité des maladies non </a:t>
            </a:r>
            <a:r>
              <a:rPr lang="fr-BE" dirty="0" smtClean="0"/>
              <a:t>transmissibles. </a:t>
            </a:r>
            <a:r>
              <a:rPr lang="fr-BE" dirty="0"/>
              <a:t> </a:t>
            </a:r>
          </a:p>
          <a:p>
            <a:pPr lvl="1"/>
            <a:endParaRPr lang="fr-BE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029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3: Contenu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Financement de partenariats hospitaliers par des appels à projets annuels </a:t>
            </a:r>
            <a:r>
              <a:rPr lang="fr-FR" b="1" dirty="0"/>
              <a:t>pendant 4 ans </a:t>
            </a:r>
            <a:r>
              <a:rPr lang="fr-FR" dirty="0"/>
              <a:t>entre des hôpitaux français et des établissements hospitaliers publics ou privés étrangers à hauteur d’un maximum de 60 000 € chacun sur 3 à 4 ans; </a:t>
            </a:r>
          </a:p>
          <a:p>
            <a:r>
              <a:rPr lang="fr-FR" dirty="0"/>
              <a:t>Mise à disposition auprès des hôpitaux français d’un appui à la gestion de projet</a:t>
            </a:r>
            <a:r>
              <a:rPr lang="fr-FR" b="1" dirty="0"/>
              <a:t> </a:t>
            </a:r>
            <a:r>
              <a:rPr lang="fr-FR" dirty="0"/>
              <a:t>au travers d’un accompagnement renforcé de la FHF (recrutement de la cheffe de projet); </a:t>
            </a:r>
          </a:p>
          <a:p>
            <a:r>
              <a:rPr lang="fr-FR" dirty="0"/>
              <a:t>Mise à disposition de boites à outils et développement d’un forum d’échanges entre les </a:t>
            </a:r>
            <a:r>
              <a:rPr lang="fr-FR" dirty="0" smtClean="0"/>
              <a:t>partenaires; </a:t>
            </a:r>
            <a:r>
              <a:rPr lang="fr-FR" strike="sngStrike" dirty="0" smtClean="0"/>
              <a:t> </a:t>
            </a:r>
            <a:endParaRPr lang="fr-FR" strike="sngStrike" dirty="0"/>
          </a:p>
        </p:txBody>
      </p:sp>
    </p:spTree>
    <p:extLst>
      <p:ext uri="{BB962C8B-B14F-4D97-AF65-F5344CB8AC3E}">
        <p14:creationId xmlns:p14="http://schemas.microsoft.com/office/powerpoint/2010/main" val="26931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PRPH 3: Contenu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64373"/>
            <a:ext cx="10515600" cy="3960939"/>
          </a:xfrm>
        </p:spPr>
        <p:txBody>
          <a:bodyPr/>
          <a:lstStyle/>
          <a:p>
            <a:r>
              <a:rPr lang="fr-FR" dirty="0"/>
              <a:t>Organisation de journées d’échanges sur la coopération hospitalière au niveau d’un pays ou au niveau régional, ou encore sur une thématique, en mobilisant l’expertise française;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Appui technique </a:t>
            </a:r>
            <a:r>
              <a:rPr lang="fr-FR" dirty="0" smtClean="0"/>
              <a:t>et financier au </a:t>
            </a:r>
            <a:r>
              <a:rPr lang="fr-FR" dirty="0"/>
              <a:t>Réseau des Hôpitaux d’Afrique, de l’Océan indien et de la Caraïbe (RESHAOC) et au Réseau des Hôpitaux d’Asie du sud-est</a:t>
            </a:r>
            <a:r>
              <a:rPr lang="fr-FR" b="1" dirty="0"/>
              <a:t> </a:t>
            </a:r>
            <a:r>
              <a:rPr lang="fr-FR" dirty="0"/>
              <a:t>(REHASE): développement d’un plan d’action pour les 4 prochaines années sur des thématiques spécifiques à définir; </a:t>
            </a:r>
            <a:r>
              <a:rPr lang="fr-FR" strike="sngStrike" dirty="0" smtClean="0">
                <a:solidFill>
                  <a:srgbClr val="FF0000"/>
                </a:solidFill>
              </a:rPr>
              <a:t> </a:t>
            </a:r>
            <a:endParaRPr lang="fr-FR" strike="sngStrike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50" y="0"/>
            <a:ext cx="3618450" cy="20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966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982</Words>
  <Application>Microsoft Office PowerPoint</Application>
  <PresentationFormat>Grand écran</PresentationFormat>
  <Paragraphs>88</Paragraphs>
  <Slides>12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Acrobat Document</vt:lpstr>
      <vt:lpstr>Projet Réseaux et Partenariats hospitaliers (PRPH):  bilan et perspectives</vt:lpstr>
      <vt:lpstr>PRPH: Introduction</vt:lpstr>
      <vt:lpstr>PRPH: Introduction (2)</vt:lpstr>
      <vt:lpstr>PRPH 2: Bilan </vt:lpstr>
      <vt:lpstr>PRPH 2 : Bilan (2)</vt:lpstr>
      <vt:lpstr>PRPH 2 : Bilan (3)</vt:lpstr>
      <vt:lpstr>PRPH 3: Introduction</vt:lpstr>
      <vt:lpstr>PRPH 3: Contenu du projet</vt:lpstr>
      <vt:lpstr>PRPH 3: Contenu du projet</vt:lpstr>
      <vt:lpstr>PRPH 3: Activités 2018 - 2019</vt:lpstr>
      <vt:lpstr>PRPH 3: Perspectives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Réseaux et Partenariats hospitaliers:  bilan et perspectives</dc:title>
  <dc:creator>CARTIER Nathalie</dc:creator>
  <cp:lastModifiedBy>CARTIER Nathalie</cp:lastModifiedBy>
  <cp:revision>65</cp:revision>
  <cp:lastPrinted>2019-06-24T15:52:27Z</cp:lastPrinted>
  <dcterms:created xsi:type="dcterms:W3CDTF">2019-06-17T10:40:44Z</dcterms:created>
  <dcterms:modified xsi:type="dcterms:W3CDTF">2019-06-24T16:17:36Z</dcterms:modified>
</cp:coreProperties>
</file>