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828" r:id="rId2"/>
    <p:sldMasterId id="2147483840" r:id="rId3"/>
    <p:sldMasterId id="2147483852" r:id="rId4"/>
    <p:sldMasterId id="2147483864" r:id="rId5"/>
    <p:sldMasterId id="2147483876" r:id="rId6"/>
    <p:sldMasterId id="2147483888" r:id="rId7"/>
  </p:sldMasterIdLst>
  <p:sldIdLst>
    <p:sldId id="256" r:id="rId8"/>
    <p:sldId id="263" r:id="rId9"/>
    <p:sldId id="264" r:id="rId10"/>
    <p:sldId id="266" r:id="rId11"/>
    <p:sldId id="265" r:id="rId12"/>
    <p:sldId id="28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5" r:id="rId26"/>
    <p:sldId id="281" r:id="rId27"/>
    <p:sldId id="282" r:id="rId28"/>
    <p:sldId id="283" r:id="rId29"/>
    <p:sldId id="284" r:id="rId30"/>
    <p:sldId id="286" r:id="rId3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8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8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9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10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8529A-D894-45DA-8F65-445AD8023E84}" type="datetimeFigureOut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75D69-06C7-4578-B7E1-1B1D570B94CF}" type="slidenum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794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F3FD2-47A5-4FCA-A6AC-C5F28F10E798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FF184-4D8B-4651-9174-967CD5688C7A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347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2A904-EDAB-4898-BA2C-A835829DEBE9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E4EA6-81D6-4F87-9712-4CF1DE5D2F4E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6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8529A-D894-45DA-8F65-445AD8023E84}" type="datetimeFigureOut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75D69-06C7-4578-B7E1-1B1D570B94CF}" type="slidenum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929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27A29-942E-4742-8642-1DA9EEB3D2C1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98FA3-2FE4-4106-94CB-9ECA1961A08C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958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0A154-6740-4473-B13F-2FE012A6FD35}" type="datetimeFigureOut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662CC-BC55-462F-99AC-B82DFBA12D7E}" type="slidenum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4749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0CFC9-7A54-45C1-8858-E3F0ECE99CD7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FCF95-32F4-4D91-AFC8-1167B6381E66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637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7D758-1CAA-4D07-A8BA-44C706E3A023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7723F-2976-4D63-9DDF-A2715E0B1283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528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D7C30-F72F-4790-A422-D53478D80C2F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A2131-45A6-4BBA-A911-F82758B15ADC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1094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2B93-5F90-495F-9197-C46FCF42F64A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53715-82DE-438A-A7FF-D504AE8885EB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1706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6C6AF-44ED-4027-99E1-DA828CF6ED28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D32D6-086E-4DC9-969D-9F042B276221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75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27A29-942E-4742-8642-1DA9EEB3D2C1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98FA3-2FE4-4106-94CB-9ECA1961A08C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7168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50BD6-3A79-48E9-9CF3-A97157D1C25F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623A8-2EB4-4717-B2F5-4A8BBB29CFA0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1413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F3FD2-47A5-4FCA-A6AC-C5F28F10E798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FF184-4D8B-4651-9174-967CD5688C7A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2143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2A904-EDAB-4898-BA2C-A835829DEBE9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E4EA6-81D6-4F87-9712-4CF1DE5D2F4E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1738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8529A-D894-45DA-8F65-445AD8023E84}" type="datetimeFigureOut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75D69-06C7-4578-B7E1-1B1D570B94CF}" type="slidenum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2112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27A29-942E-4742-8642-1DA9EEB3D2C1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98FA3-2FE4-4106-94CB-9ECA1961A08C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7722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0A154-6740-4473-B13F-2FE012A6FD35}" type="datetimeFigureOut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662CC-BC55-462F-99AC-B82DFBA12D7E}" type="slidenum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087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0CFC9-7A54-45C1-8858-E3F0ECE99CD7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FCF95-32F4-4D91-AFC8-1167B6381E66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4088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7D758-1CAA-4D07-A8BA-44C706E3A023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7723F-2976-4D63-9DDF-A2715E0B1283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907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D7C30-F72F-4790-A422-D53478D80C2F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A2131-45A6-4BBA-A911-F82758B15ADC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650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2B93-5F90-495F-9197-C46FCF42F64A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53715-82DE-438A-A7FF-D504AE8885EB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04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0A154-6740-4473-B13F-2FE012A6FD35}" type="datetimeFigureOut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662CC-BC55-462F-99AC-B82DFBA12D7E}" type="slidenum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4821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6C6AF-44ED-4027-99E1-DA828CF6ED28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D32D6-086E-4DC9-969D-9F042B276221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141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50BD6-3A79-48E9-9CF3-A97157D1C25F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623A8-2EB4-4717-B2F5-4A8BBB29CFA0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928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F3FD2-47A5-4FCA-A6AC-C5F28F10E798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FF184-4D8B-4651-9174-967CD5688C7A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8085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2A904-EDAB-4898-BA2C-A835829DEBE9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E4EA6-81D6-4F87-9712-4CF1DE5D2F4E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6382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8529A-D894-45DA-8F65-445AD8023E84}" type="datetimeFigureOut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75D69-06C7-4578-B7E1-1B1D570B94CF}" type="slidenum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4872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27A29-942E-4742-8642-1DA9EEB3D2C1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98FA3-2FE4-4106-94CB-9ECA1961A08C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6186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0A154-6740-4473-B13F-2FE012A6FD35}" type="datetimeFigureOut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662CC-BC55-462F-99AC-B82DFBA12D7E}" type="slidenum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2529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0CFC9-7A54-45C1-8858-E3F0ECE99CD7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FCF95-32F4-4D91-AFC8-1167B6381E66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915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7D758-1CAA-4D07-A8BA-44C706E3A023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7723F-2976-4D63-9DDF-A2715E0B1283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1952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D7C30-F72F-4790-A422-D53478D80C2F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A2131-45A6-4BBA-A911-F82758B15ADC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62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0CFC9-7A54-45C1-8858-E3F0ECE99CD7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FCF95-32F4-4D91-AFC8-1167B6381E66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8004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2B93-5F90-495F-9197-C46FCF42F64A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53715-82DE-438A-A7FF-D504AE8885EB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8966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6C6AF-44ED-4027-99E1-DA828CF6ED28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D32D6-086E-4DC9-969D-9F042B276221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1642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50BD6-3A79-48E9-9CF3-A97157D1C25F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623A8-2EB4-4717-B2F5-4A8BBB29CFA0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2241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F3FD2-47A5-4FCA-A6AC-C5F28F10E798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FF184-4D8B-4651-9174-967CD5688C7A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6487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2A904-EDAB-4898-BA2C-A835829DEBE9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E4EA6-81D6-4F87-9712-4CF1DE5D2F4E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19068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8529A-D894-45DA-8F65-445AD8023E84}" type="datetimeFigureOut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75D69-06C7-4578-B7E1-1B1D570B94CF}" type="slidenum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4160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27A29-942E-4742-8642-1DA9EEB3D2C1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98FA3-2FE4-4106-94CB-9ECA1961A08C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15014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0A154-6740-4473-B13F-2FE012A6FD35}" type="datetimeFigureOut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662CC-BC55-462F-99AC-B82DFBA12D7E}" type="slidenum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0207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0CFC9-7A54-45C1-8858-E3F0ECE99CD7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FCF95-32F4-4D91-AFC8-1167B6381E66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99214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7D758-1CAA-4D07-A8BA-44C706E3A023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7723F-2976-4D63-9DDF-A2715E0B1283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238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7D758-1CAA-4D07-A8BA-44C706E3A023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7723F-2976-4D63-9DDF-A2715E0B1283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56710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D7C30-F72F-4790-A422-D53478D80C2F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A2131-45A6-4BBA-A911-F82758B15ADC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6568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2B93-5F90-495F-9197-C46FCF42F64A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53715-82DE-438A-A7FF-D504AE8885EB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93465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6C6AF-44ED-4027-99E1-DA828CF6ED28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D32D6-086E-4DC9-969D-9F042B276221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8265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50BD6-3A79-48E9-9CF3-A97157D1C25F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623A8-2EB4-4717-B2F5-4A8BBB29CFA0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4255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F3FD2-47A5-4FCA-A6AC-C5F28F10E798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FF184-4D8B-4651-9174-967CD5688C7A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6759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2A904-EDAB-4898-BA2C-A835829DEBE9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E4EA6-81D6-4F87-9712-4CF1DE5D2F4E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38703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8529A-D894-45DA-8F65-445AD8023E84}" type="datetimeFigureOut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75D69-06C7-4578-B7E1-1B1D570B94CF}" type="slidenum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5081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27A29-942E-4742-8642-1DA9EEB3D2C1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98FA3-2FE4-4106-94CB-9ECA1961A08C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26835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0A154-6740-4473-B13F-2FE012A6FD35}" type="datetimeFigureOut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662CC-BC55-462F-99AC-B82DFBA12D7E}" type="slidenum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332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0CFC9-7A54-45C1-8858-E3F0ECE99CD7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FCF95-32F4-4D91-AFC8-1167B6381E66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790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D7C30-F72F-4790-A422-D53478D80C2F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A2131-45A6-4BBA-A911-F82758B15ADC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6749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7D758-1CAA-4D07-A8BA-44C706E3A023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7723F-2976-4D63-9DDF-A2715E0B1283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14028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D7C30-F72F-4790-A422-D53478D80C2F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A2131-45A6-4BBA-A911-F82758B15ADC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8667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2B93-5F90-495F-9197-C46FCF42F64A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53715-82DE-438A-A7FF-D504AE8885EB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44092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6C6AF-44ED-4027-99E1-DA828CF6ED28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D32D6-086E-4DC9-969D-9F042B276221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6496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50BD6-3A79-48E9-9CF3-A97157D1C25F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623A8-2EB4-4717-B2F5-4A8BBB29CFA0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75961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F3FD2-47A5-4FCA-A6AC-C5F28F10E798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FF184-4D8B-4651-9174-967CD5688C7A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00632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2A904-EDAB-4898-BA2C-A835829DEBE9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E4EA6-81D6-4F87-9712-4CF1DE5D2F4E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79792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8529A-D894-45DA-8F65-445AD8023E84}" type="datetimeFigureOut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75D69-06C7-4578-B7E1-1B1D570B94CF}" type="slidenum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8364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27A29-942E-4742-8642-1DA9EEB3D2C1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98FA3-2FE4-4106-94CB-9ECA1961A08C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5139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0A154-6740-4473-B13F-2FE012A6FD35}" type="datetimeFigureOut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662CC-BC55-462F-99AC-B82DFBA12D7E}" type="slidenum">
              <a:rPr lang="fr-FR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474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2B93-5F90-495F-9197-C46FCF42F64A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53715-82DE-438A-A7FF-D504AE8885EB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0274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0CFC9-7A54-45C1-8858-E3F0ECE99CD7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FCF95-32F4-4D91-AFC8-1167B6381E66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96781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7D758-1CAA-4D07-A8BA-44C706E3A023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7723F-2976-4D63-9DDF-A2715E0B1283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44002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D7C30-F72F-4790-A422-D53478D80C2F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A2131-45A6-4BBA-A911-F82758B15ADC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78937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2B93-5F90-495F-9197-C46FCF42F64A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53715-82DE-438A-A7FF-D504AE8885EB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51324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6C6AF-44ED-4027-99E1-DA828CF6ED28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D32D6-086E-4DC9-969D-9F042B276221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6250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50BD6-3A79-48E9-9CF3-A97157D1C25F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623A8-2EB4-4717-B2F5-4A8BBB29CFA0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2602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F3FD2-47A5-4FCA-A6AC-C5F28F10E798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FF184-4D8B-4651-9174-967CD5688C7A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73141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2A904-EDAB-4898-BA2C-A835829DEBE9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E4EA6-81D6-4F87-9712-4CF1DE5D2F4E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467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6C6AF-44ED-4027-99E1-DA828CF6ED28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D32D6-086E-4DC9-969D-9F042B276221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49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50BD6-3A79-48E9-9CF3-A97157D1C25F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623A8-2EB4-4717-B2F5-4A8BBB29CFA0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81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  <a:endParaRPr lang="en-US" altLang="fr-FR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EB17A7-65BA-4A4B-9873-FDF87C7DE521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E8E794-6D07-49AA-9412-0D4677F3A348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928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  <a:endParaRPr lang="en-US" altLang="fr-FR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EB17A7-65BA-4A4B-9873-FDF87C7DE521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E8E794-6D07-49AA-9412-0D4677F3A348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18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  <a:endParaRPr lang="en-US" altLang="fr-FR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EB17A7-65BA-4A4B-9873-FDF87C7DE521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E8E794-6D07-49AA-9412-0D4677F3A348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614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  <a:endParaRPr lang="en-US" altLang="fr-FR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EB17A7-65BA-4A4B-9873-FDF87C7DE521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E8E794-6D07-49AA-9412-0D4677F3A348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46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  <a:endParaRPr lang="en-US" altLang="fr-FR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EB17A7-65BA-4A4B-9873-FDF87C7DE521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E8E794-6D07-49AA-9412-0D4677F3A348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244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  <a:endParaRPr lang="en-US" altLang="fr-FR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EB17A7-65BA-4A4B-9873-FDF87C7DE521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E8E794-6D07-49AA-9412-0D4677F3A348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507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  <a:endParaRPr lang="en-US" altLang="fr-FR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EB17A7-65BA-4A4B-9873-FDF87C7DE521}" type="datetimeFigureOut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04/11/2016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E8E794-6D07-49AA-9412-0D4677F3A348}" type="slidenum">
              <a:rPr lang="fr-FR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1860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548680"/>
            <a:ext cx="8856984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/>
            </a:r>
            <a:br>
              <a:rPr lang="fr-FR" b="1" dirty="0" smtClean="0">
                <a:solidFill>
                  <a:schemeClr val="tx2"/>
                </a:solidFill>
              </a:rPr>
            </a:br>
            <a:r>
              <a:rPr lang="fr-FR" b="1" dirty="0" smtClean="0">
                <a:solidFill>
                  <a:schemeClr val="tx2"/>
                </a:solidFill>
              </a:rPr>
              <a:t/>
            </a:r>
            <a:br>
              <a:rPr lang="fr-FR" b="1" dirty="0" smtClean="0">
                <a:solidFill>
                  <a:schemeClr val="tx2"/>
                </a:solidFill>
              </a:rPr>
            </a:br>
            <a:r>
              <a:rPr lang="fr-FR" b="1" dirty="0" smtClean="0">
                <a:solidFill>
                  <a:srgbClr val="7C3204"/>
                </a:solidFill>
              </a:rPr>
              <a:t>colloque ARS 3 novembre 2016 </a:t>
            </a:r>
            <a:br>
              <a:rPr lang="fr-FR" b="1" dirty="0" smtClean="0">
                <a:solidFill>
                  <a:srgbClr val="7C3204"/>
                </a:solidFill>
              </a:rPr>
            </a:br>
            <a:r>
              <a:rPr lang="fr-FR" dirty="0" smtClean="0">
                <a:solidFill>
                  <a:srgbClr val="7C3204"/>
                </a:solidFill>
              </a:rPr>
              <a:t>mise en œuvre du 3° plan autisme en PACA </a:t>
            </a:r>
            <a:endParaRPr lang="fr-FR" b="1" dirty="0">
              <a:solidFill>
                <a:srgbClr val="7C3204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5" y="3212976"/>
            <a:ext cx="7734524" cy="1752600"/>
          </a:xfrm>
        </p:spPr>
        <p:txBody>
          <a:bodyPr>
            <a:normAutofit fontScale="55000" lnSpcReduction="20000"/>
          </a:bodyPr>
          <a:lstStyle/>
          <a:p>
            <a:endParaRPr lang="fr-FR" dirty="0" smtClean="0"/>
          </a:p>
          <a:p>
            <a:pPr algn="ctr"/>
            <a:r>
              <a:rPr lang="fr-FR" sz="8600" b="1" dirty="0" smtClean="0">
                <a:solidFill>
                  <a:schemeClr val="accent2">
                    <a:lumMod val="50000"/>
                  </a:schemeClr>
                </a:solidFill>
              </a:rPr>
              <a:t>Les UEM  </a:t>
            </a:r>
          </a:p>
          <a:p>
            <a:pPr algn="l"/>
            <a:r>
              <a:rPr lang="fr-FR" sz="8600" b="1" dirty="0" smtClean="0">
                <a:solidFill>
                  <a:schemeClr val="accent2">
                    <a:lumMod val="50000"/>
                  </a:schemeClr>
                </a:solidFill>
              </a:rPr>
              <a:t>Enjeux, premiers résultats </a:t>
            </a:r>
          </a:p>
        </p:txBody>
      </p:sp>
    </p:spTree>
    <p:extLst>
      <p:ext uri="{BB962C8B-B14F-4D97-AF65-F5344CB8AC3E}">
        <p14:creationId xmlns:p14="http://schemas.microsoft.com/office/powerpoint/2010/main" val="253417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b="1" dirty="0" smtClean="0"/>
              <a:t>Organisation de la semaine</a:t>
            </a: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Scolarisation temps plein sur l’UEM: une </a:t>
            </a:r>
            <a:r>
              <a:rPr lang="fr-FR" altLang="fr-FR" b="1" smtClean="0">
                <a:solidFill>
                  <a:schemeClr val="accent1">
                    <a:lumMod val="75000"/>
                  </a:schemeClr>
                </a:solidFill>
              </a:rPr>
              <a:t>exception (maintien </a:t>
            </a:r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HDJ)</a:t>
            </a:r>
          </a:p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Restauration: 4 PAI, nécessaire adaptation de</a:t>
            </a:r>
          </a:p>
          <a:p>
            <a:pPr marL="0" indent="0">
              <a:buNone/>
            </a:pPr>
            <a:r>
              <a:rPr lang="fr-FR" altLang="fr-FR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   l’environnement et des repas </a:t>
            </a:r>
          </a:p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Transport : pris en charge par l’établissement , adaptations </a:t>
            </a:r>
          </a:p>
          <a:p>
            <a:endParaRPr lang="fr-FR" altLang="fr-FR" dirty="0" smtClean="0"/>
          </a:p>
          <a:p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143388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altLang="fr-FR" sz="4400" b="1" dirty="0" smtClean="0"/>
              <a:t>Rappel du niveau développemental d’un enfant de trois ans 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Utilise les mots </a:t>
            </a:r>
          </a:p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Rentre en interaction, participe à la vie du groupe </a:t>
            </a:r>
          </a:p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Imite, joue, a accès au jeu symbolique </a:t>
            </a:r>
          </a:p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Accède aux apprentissages </a:t>
            </a:r>
          </a:p>
          <a:p>
            <a:endParaRPr lang="fr-FR" altLang="fr-FR" dirty="0" smtClean="0"/>
          </a:p>
          <a:p>
            <a:pPr marL="0" indent="0">
              <a:buNone/>
            </a:pPr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422062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ctr"/>
            <a:r>
              <a:rPr lang="fr-FR" altLang="fr-FR" sz="4400" b="1" dirty="0" smtClean="0"/>
              <a:t>Evolution  des apprentissages </a:t>
            </a:r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89437"/>
          </a:xfrm>
        </p:spPr>
        <p:txBody>
          <a:bodyPr/>
          <a:lstStyle/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Acquisition de la propreté</a:t>
            </a:r>
          </a:p>
          <a:p>
            <a:pPr lvl="4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A leur entrée à l’ UE : 2 enfants ‘’propres ‘’</a:t>
            </a:r>
          </a:p>
          <a:p>
            <a:pPr lvl="4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Juin 2016 : 5 enfants sont propres </a:t>
            </a:r>
          </a:p>
          <a:p>
            <a:pPr lvl="4">
              <a:buFont typeface="Wingdings 2" pitchFamily="18" charset="2"/>
              <a:buNone/>
            </a:pP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                     5 enfants ne portent plus de couches mais doivent être sollicités </a:t>
            </a:r>
          </a:p>
          <a:p>
            <a:pPr lvl="4">
              <a:buFont typeface="Wingdings 2" pitchFamily="18" charset="2"/>
              <a:buNone/>
            </a:pP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                      2 enfants en cours d’acquisition </a:t>
            </a:r>
          </a:p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Interaction sociales</a:t>
            </a:r>
          </a:p>
          <a:p>
            <a:pPr lvl="4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À leur entrée, 4 enfants n’acceptaient pas la proximité des autres </a:t>
            </a:r>
          </a:p>
          <a:p>
            <a:pPr lvl="4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En juin, ils participent tous à la vie de groupe, un enfant en cours d’acquisition </a:t>
            </a:r>
          </a:p>
          <a:p>
            <a:pPr marL="0" indent="0">
              <a:buNone/>
            </a:pP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              </a:t>
            </a:r>
          </a:p>
          <a:p>
            <a:endParaRPr lang="fr-FR" altLang="fr-FR" dirty="0" smtClean="0"/>
          </a:p>
          <a:p>
            <a:pPr lvl="4">
              <a:buFont typeface="Wingdings 2" pitchFamily="18" charset="2"/>
              <a:buNone/>
            </a:pPr>
            <a:endParaRPr lang="fr-FR" altLang="fr-FR" dirty="0" smtClean="0"/>
          </a:p>
          <a:p>
            <a:pPr lvl="4">
              <a:buFont typeface="Wingdings 2" pitchFamily="18" charset="2"/>
              <a:buNone/>
            </a:pPr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3880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altLang="fr-FR" sz="4400" b="1" dirty="0" smtClean="0"/>
              <a:t>Evolution des apprentissages </a:t>
            </a:r>
          </a:p>
        </p:txBody>
      </p:sp>
      <p:sp>
        <p:nvSpPr>
          <p:cNvPr id="1126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Communication</a:t>
            </a: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 :</a:t>
            </a:r>
          </a:p>
          <a:p>
            <a:pPr lvl="1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Pointage</a:t>
            </a:r>
          </a:p>
          <a:p>
            <a:pPr lvl="3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A leur entrée : pas de pointage </a:t>
            </a:r>
          </a:p>
          <a:p>
            <a:pPr lvl="3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En juin 2016 : deux enfants ne pointent pas </a:t>
            </a:r>
          </a:p>
          <a:p>
            <a:pPr lvl="3"/>
            <a:endParaRPr lang="fr-FR" alt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Utilise la main de l’ adulte </a:t>
            </a:r>
          </a:p>
          <a:p>
            <a:pPr lvl="3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A leur entrée : 6 utilisaient la main de l’ adulte </a:t>
            </a:r>
          </a:p>
          <a:p>
            <a:pPr lvl="3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En juin 2016 :7 utilisent la main de l’ adulte </a:t>
            </a:r>
          </a:p>
          <a:p>
            <a:pPr lvl="1">
              <a:buFont typeface="Wingdings 2" pitchFamily="18" charset="2"/>
              <a:buNone/>
            </a:pPr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			</a:t>
            </a:r>
          </a:p>
          <a:p>
            <a:pPr lvl="1"/>
            <a:endParaRPr lang="fr-FR" altLang="fr-FR" dirty="0" smtClean="0"/>
          </a:p>
          <a:p>
            <a:pPr lvl="1"/>
            <a:endParaRPr lang="fr-FR" altLang="fr-FR" dirty="0" smtClean="0"/>
          </a:p>
          <a:p>
            <a:pPr lvl="1">
              <a:buFont typeface="Wingdings 2" pitchFamily="18" charset="2"/>
              <a:buNone/>
            </a:pPr>
            <a:endParaRPr lang="fr-FR" altLang="fr-FR" dirty="0" smtClean="0"/>
          </a:p>
          <a:p>
            <a:pPr marL="0" indent="0">
              <a:buNone/>
            </a:pPr>
            <a:endParaRPr lang="fr-FR" altLang="fr-FR" dirty="0" smtClean="0"/>
          </a:p>
          <a:p>
            <a:endParaRPr lang="fr-FR" altLang="fr-FR" dirty="0" smtClean="0"/>
          </a:p>
          <a:p>
            <a:endParaRPr lang="fr-FR" altLang="fr-FR" dirty="0" smtClean="0"/>
          </a:p>
          <a:p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242283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55154"/>
          </a:xfrm>
        </p:spPr>
        <p:txBody>
          <a:bodyPr/>
          <a:lstStyle/>
          <a:p>
            <a:pPr algn="ctr"/>
            <a:r>
              <a:rPr lang="fr-FR" altLang="fr-FR" sz="4400" b="1" dirty="0" smtClean="0"/>
              <a:t>Evolution des apprentissages 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893493"/>
          </a:xfrm>
        </p:spPr>
        <p:txBody>
          <a:bodyPr/>
          <a:lstStyle/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Communication :</a:t>
            </a:r>
          </a:p>
          <a:p>
            <a:pPr lvl="1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Utilisation du regard</a:t>
            </a:r>
          </a:p>
          <a:p>
            <a:pPr lvl="3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A leur entrée : 4 regardent </a:t>
            </a:r>
          </a:p>
          <a:p>
            <a:pPr lvl="3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En Juin 2016 : 14 regardent</a:t>
            </a:r>
          </a:p>
          <a:p>
            <a:pPr lvl="3"/>
            <a:endParaRPr lang="fr-FR" alt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Utilise les outils à disposition </a:t>
            </a:r>
          </a:p>
          <a:p>
            <a:pPr lvl="3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A leur entrée : 2 les utilisaient</a:t>
            </a:r>
          </a:p>
          <a:p>
            <a:pPr lvl="3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En juin 2016 : 12 les  utilisent</a:t>
            </a:r>
          </a:p>
          <a:p>
            <a:pPr lvl="1">
              <a:buFont typeface="Wingdings 2" pitchFamily="18" charset="2"/>
              <a:buNone/>
            </a:pP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			</a:t>
            </a:r>
          </a:p>
          <a:p>
            <a:pPr lvl="1"/>
            <a:endParaRPr lang="fr-FR" altLang="fr-FR" dirty="0" smtClean="0"/>
          </a:p>
          <a:p>
            <a:pPr>
              <a:buFont typeface="Wingdings 2" pitchFamily="18" charset="2"/>
              <a:buNone/>
            </a:pPr>
            <a:endParaRPr lang="fr-FR" altLang="fr-FR" dirty="0" smtClean="0"/>
          </a:p>
          <a:p>
            <a:pPr lvl="3"/>
            <a:endParaRPr lang="fr-FR" altLang="fr-FR" dirty="0" smtClean="0"/>
          </a:p>
          <a:p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81355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pPr algn="ctr"/>
            <a:r>
              <a:rPr lang="fr-FR" altLang="fr-FR" sz="4400" b="1" dirty="0" smtClean="0"/>
              <a:t>Evolution des apprentissages 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983832"/>
          </a:xfrm>
        </p:spPr>
        <p:txBody>
          <a:bodyPr/>
          <a:lstStyle/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Communication :</a:t>
            </a:r>
          </a:p>
          <a:p>
            <a:pPr lvl="1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Faire  un choix  par le pointage </a:t>
            </a:r>
          </a:p>
          <a:p>
            <a:pPr lvl="3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A leur entrée :0</a:t>
            </a:r>
          </a:p>
          <a:p>
            <a:pPr lvl="3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En juin 2016 :11 enfants </a:t>
            </a:r>
          </a:p>
          <a:p>
            <a:pPr lvl="1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Faire une demande en utilisant une image </a:t>
            </a:r>
          </a:p>
          <a:p>
            <a:pPr lvl="3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A leur entrée :1 enfant </a:t>
            </a:r>
          </a:p>
          <a:p>
            <a:pPr lvl="3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En juin 2016 :7 enfants </a:t>
            </a:r>
          </a:p>
          <a:p>
            <a:pPr lvl="1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 Utilise quelques signes  </a:t>
            </a:r>
          </a:p>
          <a:p>
            <a:pPr lvl="3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A leur entrée :0 enfant </a:t>
            </a:r>
          </a:p>
          <a:p>
            <a:pPr lvl="3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En juin 2016 :4  enfants </a:t>
            </a:r>
          </a:p>
          <a:p>
            <a:pPr lvl="3">
              <a:buFont typeface="Wingdings 2" pitchFamily="18" charset="2"/>
              <a:buNone/>
            </a:pPr>
            <a:endParaRPr lang="fr-FR" altLang="fr-FR" dirty="0" smtClean="0"/>
          </a:p>
          <a:p>
            <a:pPr>
              <a:buFont typeface="Wingdings 2" pitchFamily="18" charset="2"/>
              <a:buNone/>
            </a:pPr>
            <a:endParaRPr lang="fr-FR" altLang="fr-FR" dirty="0" smtClean="0"/>
          </a:p>
          <a:p>
            <a:pPr lvl="3"/>
            <a:endParaRPr lang="fr-FR" altLang="fr-FR" dirty="0" smtClean="0"/>
          </a:p>
          <a:p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2746733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/>
          <a:lstStyle/>
          <a:p>
            <a:pPr algn="ctr"/>
            <a:r>
              <a:rPr lang="fr-FR" altLang="fr-FR" sz="4400" b="1" dirty="0" smtClean="0"/>
              <a:t>Evolution des apprentissages 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983832"/>
          </a:xfrm>
        </p:spPr>
        <p:txBody>
          <a:bodyPr/>
          <a:lstStyle/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Communication verbale</a:t>
            </a: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lvl="1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Commence à produire des sons </a:t>
            </a:r>
          </a:p>
          <a:p>
            <a:pPr lvl="3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A leur entrée :3 font des bruits </a:t>
            </a:r>
          </a:p>
          <a:p>
            <a:pPr lvl="3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En juin 2016 :10 produisent des mots ou phrases </a:t>
            </a:r>
          </a:p>
          <a:p>
            <a:pPr lvl="1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Produisent des mots ou sons à visée communicative </a:t>
            </a:r>
          </a:p>
          <a:p>
            <a:pPr lvl="3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A leur entrée : 2</a:t>
            </a:r>
          </a:p>
          <a:p>
            <a:pPr lvl="3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En juin 2016 :10 produisent des mots ou phrases en direction de l’ autre </a:t>
            </a:r>
          </a:p>
          <a:p>
            <a:pPr lvl="1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Commence à formuler une demande </a:t>
            </a:r>
          </a:p>
          <a:p>
            <a:pPr lvl="3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Juin :4 enfants peuvent formuler de vraies demandes verbales </a:t>
            </a:r>
          </a:p>
          <a:p>
            <a:pPr lvl="3"/>
            <a:endParaRPr lang="fr-FR" altLang="fr-FR" dirty="0" smtClean="0"/>
          </a:p>
          <a:p>
            <a:pPr>
              <a:buFont typeface="Wingdings 2" pitchFamily="18" charset="2"/>
              <a:buNone/>
            </a:pPr>
            <a:endParaRPr lang="fr-FR" altLang="fr-FR" dirty="0" smtClean="0"/>
          </a:p>
          <a:p>
            <a:pPr lvl="3"/>
            <a:endParaRPr lang="fr-FR" altLang="fr-FR" dirty="0" smtClean="0"/>
          </a:p>
          <a:p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98554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/>
          <a:lstStyle/>
          <a:p>
            <a:pPr algn="ctr"/>
            <a:r>
              <a:rPr lang="fr-FR" altLang="fr-FR" sz="4400" b="1" dirty="0" smtClean="0"/>
              <a:t>Evolution des apprentissages 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055840"/>
          </a:xfrm>
        </p:spPr>
        <p:txBody>
          <a:bodyPr/>
          <a:lstStyle/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Motricité globale </a:t>
            </a:r>
          </a:p>
          <a:p>
            <a:pPr lvl="2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A leur entrée: 8 enfants ont une bonne motricité globale </a:t>
            </a:r>
          </a:p>
          <a:p>
            <a:pPr lvl="2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En juin 2016: 12 enfants </a:t>
            </a:r>
          </a:p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Motricité fine</a:t>
            </a:r>
          </a:p>
          <a:p>
            <a:pPr lvl="2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A leur entrée: 7 enfants</a:t>
            </a:r>
          </a:p>
          <a:p>
            <a:pPr lvl="2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En juin 2016: 9 enfants </a:t>
            </a:r>
          </a:p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Sait montrer une partie douloureuse de son corps</a:t>
            </a:r>
          </a:p>
          <a:p>
            <a:pPr lvl="2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A leur entrée: 0 enfant</a:t>
            </a:r>
          </a:p>
          <a:p>
            <a:pPr lvl="2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En juin 2016: 6 enfants </a:t>
            </a:r>
          </a:p>
          <a:p>
            <a:pPr lvl="3"/>
            <a:endParaRPr lang="fr-FR" altLang="fr-FR" dirty="0" smtClean="0"/>
          </a:p>
          <a:p>
            <a:pPr lvl="3"/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235587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864096"/>
          </a:xfrm>
        </p:spPr>
        <p:txBody>
          <a:bodyPr/>
          <a:lstStyle/>
          <a:p>
            <a:pPr algn="ctr"/>
            <a:r>
              <a:rPr lang="fr-FR" altLang="fr-FR" sz="4400" b="1" dirty="0" smtClean="0"/>
              <a:t>Evolution des apprentissages 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Le jeu </a:t>
            </a:r>
          </a:p>
          <a:p>
            <a:pPr lvl="2"/>
            <a:r>
              <a:rPr lang="fr-FR" altLang="fr-FR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ntrée :3 enfants jouent</a:t>
            </a:r>
          </a:p>
          <a:p>
            <a:pPr lvl="2"/>
            <a:r>
              <a:rPr lang="fr-FR" altLang="fr-FR" dirty="0">
                <a:solidFill>
                  <a:schemeClr val="accent1">
                    <a:lumMod val="75000"/>
                  </a:schemeClr>
                </a:solidFill>
              </a:rPr>
              <a:t>J</a:t>
            </a: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uin 2016: 12 enfants jouent et un  commence à entrer dans le jeu </a:t>
            </a:r>
          </a:p>
          <a:p>
            <a:endParaRPr lang="fr-FR" alt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fr-FR" altLang="fr-FR" dirty="0" smtClean="0"/>
          </a:p>
          <a:p>
            <a:pPr lvl="2"/>
            <a:endParaRPr lang="fr-FR" altLang="fr-FR" dirty="0" smtClean="0"/>
          </a:p>
          <a:p>
            <a:pPr lvl="3"/>
            <a:endParaRPr lang="fr-FR" altLang="fr-FR" dirty="0" smtClean="0"/>
          </a:p>
          <a:p>
            <a:pPr lvl="3"/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339786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fr-FR" altLang="fr-FR" sz="4400" b="1" dirty="0" smtClean="0"/>
              <a:t>Evolution des apprentissages 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8896670"/>
              </p:ext>
            </p:extLst>
          </p:nvPr>
        </p:nvGraphicFramePr>
        <p:xfrm>
          <a:off x="457200" y="1935163"/>
          <a:ext cx="8507288" cy="2149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9127"/>
                <a:gridCol w="1872667"/>
                <a:gridCol w="1872580"/>
                <a:gridCol w="1701457"/>
                <a:gridCol w="1701457"/>
              </a:tblGrid>
              <a:tr h="594536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Participation aux ateliers</a:t>
                      </a:r>
                      <a:r>
                        <a:rPr lang="fr-FR" sz="1400" baseline="0" dirty="0" smtClean="0"/>
                        <a:t> </a:t>
                      </a:r>
                      <a:endParaRPr lang="fr-FR" sz="1400" dirty="0"/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Appariements</a:t>
                      </a:r>
                      <a:endParaRPr lang="fr-FR" sz="1400" dirty="0"/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Encastrements</a:t>
                      </a:r>
                      <a:endParaRPr lang="fr-FR" sz="1400" dirty="0"/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Intérêt pour les livres </a:t>
                      </a:r>
                      <a:endParaRPr lang="fr-FR" sz="1400" dirty="0"/>
                    </a:p>
                  </a:txBody>
                  <a:tcPr marL="91435" marR="91435" marT="45734" marB="45734"/>
                </a:tc>
              </a:tr>
              <a:tr h="91467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Entrée</a:t>
                      </a:r>
                      <a:r>
                        <a:rPr lang="fr-FR" sz="1800" baseline="0" dirty="0" smtClean="0"/>
                        <a:t> à l’ UE </a:t>
                      </a:r>
                      <a:endParaRPr lang="fr-FR" sz="1800" dirty="0"/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2400" baseline="0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fr-FR" sz="240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2400" baseline="0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fr-FR" sz="240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2400" baseline="0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fr-FR" sz="240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2400" baseline="0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fr-FR" sz="240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L="91435" marR="91435" marT="45734" marB="45734"/>
                </a:tc>
              </a:tr>
              <a:tr h="640269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Juin  2016</a:t>
                      </a:r>
                      <a:endParaRPr lang="fr-FR" sz="1800" dirty="0"/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2400" baseline="0" dirty="0" smtClean="0">
                          <a:solidFill>
                            <a:srgbClr val="C00000"/>
                          </a:solidFill>
                        </a:rPr>
                        <a:t>13</a:t>
                      </a:r>
                      <a:endParaRPr lang="fr-FR" sz="240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2400" baseline="0" dirty="0" smtClean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fr-FR" sz="240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2400" baseline="0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fr-FR" sz="240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2400" baseline="0" dirty="0" smtClean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fr-FR" sz="240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L="91435" marR="91435" marT="45734" marB="457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27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900" b="1" dirty="0" smtClean="0"/>
              <a:t>Rappel du Contexte </a:t>
            </a:r>
            <a:r>
              <a:rPr lang="fr-FR" b="1" dirty="0" smtClean="0"/>
              <a:t>de création des UEM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Questionnement sur la place et les modalités  de la scolarisation des enfants  handicapés et en particulier avec autisme en France</a:t>
            </a:r>
          </a:p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Les UE existent depuis plusieurs années en institution et parfois externalisées </a:t>
            </a:r>
          </a:p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Nouveau souffle donné par ces dispositifs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95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pPr algn="ctr"/>
            <a:r>
              <a:rPr lang="fr-FR" altLang="fr-FR" sz="4400" b="1" dirty="0" smtClean="0"/>
              <a:t>Evolution des apprentissages 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150149"/>
              </p:ext>
            </p:extLst>
          </p:nvPr>
        </p:nvGraphicFramePr>
        <p:xfrm>
          <a:off x="457200" y="1935163"/>
          <a:ext cx="8291264" cy="2149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152"/>
                <a:gridCol w="1727778"/>
                <a:gridCol w="1727778"/>
                <a:gridCol w="1727778"/>
                <a:gridCol w="1727778"/>
              </a:tblGrid>
              <a:tr h="594536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Tri de couleurs </a:t>
                      </a:r>
                      <a:endParaRPr lang="fr-FR" sz="1400" dirty="0"/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Traces contrôlées </a:t>
                      </a:r>
                      <a:endParaRPr lang="fr-FR" sz="1400" dirty="0"/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Intérêt</a:t>
                      </a:r>
                      <a:r>
                        <a:rPr lang="fr-FR" sz="1400" baseline="0" dirty="0" smtClean="0"/>
                        <a:t> pour les nombres </a:t>
                      </a:r>
                      <a:endParaRPr lang="fr-FR" sz="1400" dirty="0"/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I</a:t>
                      </a:r>
                      <a:r>
                        <a:rPr lang="fr-FR" sz="1400" dirty="0" smtClean="0"/>
                        <a:t>ntérêt pour les comptines </a:t>
                      </a:r>
                      <a:endParaRPr lang="fr-FR" sz="1400" dirty="0"/>
                    </a:p>
                  </a:txBody>
                  <a:tcPr marL="91435" marR="91435" marT="45734" marB="45734"/>
                </a:tc>
              </a:tr>
              <a:tr h="91467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Entrée</a:t>
                      </a:r>
                      <a:r>
                        <a:rPr lang="fr-FR" sz="1800" baseline="0" dirty="0" smtClean="0"/>
                        <a:t> à l’ UE </a:t>
                      </a:r>
                      <a:endParaRPr lang="fr-FR" sz="1800" dirty="0"/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2400" baseline="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fr-FR" sz="240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2400" baseline="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fr-FR" sz="240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2400" baseline="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fr-FR" sz="240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2400" baseline="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fr-FR" sz="240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L="91435" marR="91435" marT="45734" marB="45734"/>
                </a:tc>
              </a:tr>
              <a:tr h="640269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Juin  2016</a:t>
                      </a:r>
                      <a:endParaRPr lang="fr-FR" sz="1800" dirty="0"/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2400" baseline="0" dirty="0" smtClean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fr-FR" sz="240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2400" baseline="0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fr-FR" sz="240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2400" baseline="0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fr-FR" sz="240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fr-FR" sz="2400" baseline="0" dirty="0" smtClean="0">
                          <a:solidFill>
                            <a:srgbClr val="C00000"/>
                          </a:solidFill>
                        </a:rPr>
                        <a:t>12</a:t>
                      </a:r>
                      <a:endParaRPr lang="fr-FR" sz="240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L="91435" marR="91435" marT="45734" marB="457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7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pPr algn="ctr"/>
            <a:r>
              <a:rPr lang="fr-FR" altLang="fr-FR" sz="4400" b="1" dirty="0" smtClean="0"/>
              <a:t>Evolution des apprentissages </a:t>
            </a:r>
          </a:p>
        </p:txBody>
      </p:sp>
      <p:sp>
        <p:nvSpPr>
          <p:cNvPr id="1843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Niveau scolaire</a:t>
            </a:r>
          </a:p>
          <a:p>
            <a:pPr lvl="2"/>
            <a:r>
              <a:rPr lang="fr-FR" altLang="fr-FR" dirty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 ont accès à la lecture  </a:t>
            </a:r>
          </a:p>
          <a:p>
            <a:pPr lvl="2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6 ont accès au graphisme </a:t>
            </a:r>
          </a:p>
          <a:p>
            <a:pPr lvl="2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5 ont accès  à la numération </a:t>
            </a:r>
          </a:p>
          <a:p>
            <a:pPr lvl="2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3 ont une bonne compréhension orale </a:t>
            </a:r>
          </a:p>
          <a:p>
            <a:pPr lvl="2"/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4 en cours d’ acquisition partielle du niveau moyenne section </a:t>
            </a:r>
          </a:p>
          <a:p>
            <a:pPr lvl="2"/>
            <a:endParaRPr lang="fr-FR" alt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121182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fr-FR" altLang="fr-FR" sz="4400" b="1" dirty="0" smtClean="0"/>
              <a:t>Les inclusions</a:t>
            </a:r>
          </a:p>
        </p:txBody>
      </p:sp>
      <p:sp>
        <p:nvSpPr>
          <p:cNvPr id="19459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89437"/>
          </a:xfrm>
        </p:spPr>
        <p:txBody>
          <a:bodyPr/>
          <a:lstStyle/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Récréations</a:t>
            </a:r>
          </a:p>
          <a:p>
            <a:pPr marL="820738" lvl="4" indent="-273050">
              <a:buSzPct val="95000"/>
            </a:pP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Tous peuvent maintenant aller en récréation </a:t>
            </a:r>
          </a:p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Inclusions inversées: </a:t>
            </a: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</a:p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Inclusions avec un adulte: </a:t>
            </a: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9</a:t>
            </a:r>
          </a:p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Décloisonnement</a:t>
            </a: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: 5, participation d’autres élèves aux activités de l’UE</a:t>
            </a:r>
          </a:p>
          <a:p>
            <a:endParaRPr lang="fr-FR" altLang="fr-FR" dirty="0" smtClean="0"/>
          </a:p>
          <a:p>
            <a:endParaRPr lang="fr-FR" altLang="fr-FR" dirty="0" smtClean="0"/>
          </a:p>
          <a:p>
            <a:endParaRPr lang="fr-FR" altLang="fr-FR" dirty="0" smtClean="0"/>
          </a:p>
          <a:p>
            <a:pPr lvl="2">
              <a:buFont typeface="Wingdings 2" pitchFamily="18" charset="2"/>
              <a:buNone/>
            </a:pPr>
            <a:r>
              <a:rPr lang="fr-FR" altLang="fr-FR" dirty="0" smtClean="0"/>
              <a:t>	</a:t>
            </a:r>
          </a:p>
          <a:p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159826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pPr algn="ctr"/>
            <a:r>
              <a:rPr lang="fr-FR" altLang="fr-FR" sz="4400" b="1" dirty="0" smtClean="0"/>
              <a:t>Perspectives de continuité du parcours </a:t>
            </a:r>
          </a:p>
        </p:txBody>
      </p:sp>
      <p:sp>
        <p:nvSpPr>
          <p:cNvPr id="2048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89437"/>
          </a:xfrm>
        </p:spPr>
        <p:txBody>
          <a:bodyPr/>
          <a:lstStyle/>
          <a:p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CP avec </a:t>
            </a:r>
            <a:r>
              <a:rPr lang="fr-FR" altLang="fr-FR" dirty="0" err="1" smtClean="0">
                <a:solidFill>
                  <a:schemeClr val="accent1">
                    <a:lumMod val="75000"/>
                  </a:schemeClr>
                </a:solidFill>
              </a:rPr>
              <a:t>avs</a:t>
            </a: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 et </a:t>
            </a:r>
            <a:r>
              <a:rPr lang="fr-FR" altLang="fr-FR" dirty="0" err="1" smtClean="0">
                <a:solidFill>
                  <a:schemeClr val="accent1">
                    <a:lumMod val="75000"/>
                  </a:schemeClr>
                </a:solidFill>
              </a:rPr>
              <a:t>sessad</a:t>
            </a: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 : 4</a:t>
            </a:r>
          </a:p>
          <a:p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CP avec </a:t>
            </a:r>
            <a:r>
              <a:rPr lang="fr-FR" altLang="fr-FR" dirty="0" err="1" smtClean="0">
                <a:solidFill>
                  <a:schemeClr val="accent1">
                    <a:lumMod val="75000"/>
                  </a:schemeClr>
                </a:solidFill>
              </a:rPr>
              <a:t>avs</a:t>
            </a: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 et </a:t>
            </a:r>
            <a:r>
              <a:rPr lang="fr-FR" altLang="fr-FR" dirty="0" err="1" smtClean="0">
                <a:solidFill>
                  <a:schemeClr val="accent1">
                    <a:lumMod val="75000"/>
                  </a:schemeClr>
                </a:solidFill>
              </a:rPr>
              <a:t>sessad</a:t>
            </a: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 après une grande section ordinaire : 1</a:t>
            </a:r>
          </a:p>
          <a:p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Ulis 1 et </a:t>
            </a:r>
            <a:r>
              <a:rPr lang="fr-FR" altLang="fr-FR" dirty="0" err="1" smtClean="0">
                <a:solidFill>
                  <a:schemeClr val="accent1">
                    <a:lumMod val="75000"/>
                  </a:schemeClr>
                </a:solidFill>
              </a:rPr>
              <a:t>sessad</a:t>
            </a: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: 2</a:t>
            </a:r>
          </a:p>
          <a:p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Ulis TSA avec </a:t>
            </a:r>
            <a:r>
              <a:rPr lang="fr-FR" altLang="fr-FR" dirty="0" err="1" smtClean="0">
                <a:solidFill>
                  <a:schemeClr val="accent1">
                    <a:lumMod val="75000"/>
                  </a:schemeClr>
                </a:solidFill>
              </a:rPr>
              <a:t>sessad</a:t>
            </a: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 ou libéral : 2</a:t>
            </a:r>
          </a:p>
          <a:p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</a:rPr>
              <a:t> Vers IME : 5</a:t>
            </a:r>
          </a:p>
          <a:p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124262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8984"/>
          </a:xfrm>
        </p:spPr>
        <p:txBody>
          <a:bodyPr/>
          <a:lstStyle/>
          <a:p>
            <a:pPr algn="ctr"/>
            <a:r>
              <a:rPr lang="fr-FR" sz="4400" b="1" dirty="0" smtClean="0"/>
              <a:t>Les questionnements 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Passage d’un dispositif très accompagné vers un environnement qui l’est beaucoup moins .Comment résoudre?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Que faire si pas de places en IME?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Transitions  accompagnées? Comment?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Création d’un service de suite? 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77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fr-FR" sz="4400" b="1" dirty="0">
                <a:solidFill>
                  <a:schemeClr val="tx2"/>
                </a:solidFill>
              </a:rPr>
              <a:t>Rappel du Contexte de création des UEM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Une UEM par académie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puis déploiement par département </a:t>
            </a:r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2014-2017: entre 100 et 110 UEMA , environ 700 élèves </a:t>
            </a:r>
          </a:p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En PACA: 6 classes installées et la 7 </a:t>
            </a:r>
            <a:r>
              <a:rPr lang="fr-FR" b="1" baseline="30000" dirty="0" err="1" smtClean="0">
                <a:solidFill>
                  <a:schemeClr val="accent1">
                    <a:lumMod val="75000"/>
                  </a:schemeClr>
                </a:solidFill>
              </a:rPr>
              <a:t>eme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 à Marseille en 2017 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91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4400" b="1" dirty="0" smtClean="0">
                <a:solidFill>
                  <a:schemeClr val="tx2"/>
                </a:solidFill>
              </a:rPr>
              <a:t> UEM</a:t>
            </a:r>
            <a:br>
              <a:rPr lang="fr-FR" sz="4400" b="1" dirty="0" smtClean="0">
                <a:solidFill>
                  <a:schemeClr val="tx2"/>
                </a:solidFill>
              </a:rPr>
            </a:br>
            <a:r>
              <a:rPr lang="fr-FR" sz="4400" b="1" dirty="0" smtClean="0">
                <a:solidFill>
                  <a:schemeClr val="tx2"/>
                </a:solidFill>
              </a:rPr>
              <a:t>pourquoi, comment?</a:t>
            </a:r>
            <a:endParaRPr lang="fr-FR" sz="4400" b="1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Enfants  :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3 à 6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ans, intervention précoce</a:t>
            </a:r>
          </a:p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7 enfants : une petite unité de travail</a:t>
            </a:r>
          </a:p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Temporalité de 3 ans: continuité du parcours </a:t>
            </a:r>
          </a:p>
          <a:p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89473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287016"/>
          </a:xfrm>
        </p:spPr>
        <p:txBody>
          <a:bodyPr/>
          <a:lstStyle/>
          <a:p>
            <a:pPr algn="ctr"/>
            <a:r>
              <a:rPr lang="fr-FR" sz="4400" b="1" dirty="0"/>
              <a:t>UEM</a:t>
            </a:r>
            <a:br>
              <a:rPr lang="fr-FR" sz="4400" b="1" dirty="0"/>
            </a:br>
            <a:r>
              <a:rPr lang="fr-FR" sz="4400" b="1" dirty="0"/>
              <a:t>pourquoi, comment?</a:t>
            </a:r>
            <a:endParaRPr lang="fr-FR" sz="4400" b="1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Une prise en charge globale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lvl="2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Une évaluation globale neuro développementale au début et pendant la prise en charge</a:t>
            </a:r>
          </a:p>
          <a:p>
            <a:pPr lvl="2"/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lvl="2" indent="-342900"/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Une équipe  pluridisciplinaire  avec une complémentarité EN ESMS</a:t>
            </a:r>
          </a:p>
          <a:p>
            <a:pPr marL="0" lvl="2" indent="0">
              <a:buNone/>
            </a:pPr>
            <a:endParaRPr lang="fr-FR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875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"/>
            <a:ext cx="8229600" cy="1431032"/>
          </a:xfrm>
        </p:spPr>
        <p:txBody>
          <a:bodyPr/>
          <a:lstStyle/>
          <a:p>
            <a:pPr algn="ctr"/>
            <a:r>
              <a:rPr lang="fr-FR" sz="4400" b="1" dirty="0"/>
              <a:t> UEM</a:t>
            </a:r>
            <a:br>
              <a:rPr lang="fr-FR" sz="4400" b="1" dirty="0"/>
            </a:br>
            <a:r>
              <a:rPr lang="fr-FR" sz="4400" b="1" dirty="0"/>
              <a:t>pourquoi, comment?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Une prise en charge  adaptée face à un développement cognitif hétérogène: </a:t>
            </a:r>
            <a:endParaRPr lang="fr-FR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lvl="2" indent="0">
              <a:buNone/>
            </a:pP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Un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contenu scolaire basé sur le socle commun des compétences </a:t>
            </a:r>
          </a:p>
          <a:p>
            <a:pPr marL="0" lvl="2" indent="0">
              <a:buNone/>
            </a:pP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Intervention éducative et thérapeutique et lien avec le PPS 	Interventions à référence éducative, comportementale et        	développementale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242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8701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4900" b="1" dirty="0" smtClean="0"/>
              <a:t>UEM</a:t>
            </a:r>
            <a:r>
              <a:rPr lang="fr-FR" sz="4900" dirty="0" smtClean="0"/>
              <a:t/>
            </a:r>
            <a:br>
              <a:rPr lang="fr-FR" sz="4900" dirty="0" smtClean="0"/>
            </a:br>
            <a:r>
              <a:rPr lang="fr-FR" sz="4900" b="1" dirty="0" smtClean="0"/>
              <a:t>Pourquoi, comment?</a:t>
            </a:r>
            <a:endParaRPr lang="fr-FR" sz="4900" b="1" dirty="0"/>
          </a:p>
        </p:txBody>
      </p:sp>
      <p:sp>
        <p:nvSpPr>
          <p:cNvPr id="5123" name="Espace réservé du contenu 5"/>
          <p:cNvSpPr>
            <a:spLocks noGrp="1"/>
          </p:cNvSpPr>
          <p:nvPr>
            <p:ph idx="1"/>
          </p:nvPr>
        </p:nvSpPr>
        <p:spPr>
          <a:xfrm>
            <a:off x="395288" y="1916113"/>
            <a:ext cx="8229600" cy="4389437"/>
          </a:xfrm>
        </p:spPr>
        <p:txBody>
          <a:bodyPr/>
          <a:lstStyle/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Des outils  </a:t>
            </a:r>
          </a:p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Des locaux </a:t>
            </a:r>
          </a:p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De la formation </a:t>
            </a:r>
          </a:p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Un travail en partenariat avec les parents: formation et guidance </a:t>
            </a:r>
          </a:p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De la supervision</a:t>
            </a:r>
          </a:p>
          <a:p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231437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515194"/>
          </a:xfrm>
        </p:spPr>
        <p:txBody>
          <a:bodyPr/>
          <a:lstStyle/>
          <a:p>
            <a:pPr algn="ctr"/>
            <a:r>
              <a:rPr lang="fr-FR" sz="4400" b="1" dirty="0"/>
              <a:t>UEM</a:t>
            </a:r>
            <a:r>
              <a:rPr lang="fr-FR" sz="4400" dirty="0"/>
              <a:t/>
            </a:r>
            <a:br>
              <a:rPr lang="fr-FR" sz="4400" dirty="0"/>
            </a:br>
            <a:r>
              <a:rPr lang="fr-FR" sz="4400" b="1" dirty="0"/>
              <a:t>Pourquoi, comment?</a:t>
            </a:r>
            <a:endParaRPr lang="fr-FR" altLang="fr-FR" sz="4400" b="1" dirty="0" smtClean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Une réponse aux enjeux fondamentaux :</a:t>
            </a:r>
          </a:p>
          <a:p>
            <a:pPr lvl="2"/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Inclusion en milieu ordinaire d’un enfant avec TSA</a:t>
            </a:r>
          </a:p>
          <a:p>
            <a:pPr lvl="3"/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Communication , information vers l’ équipe enseignante vers  les autres familles et enfants de l’ école</a:t>
            </a:r>
          </a:p>
          <a:p>
            <a:pPr lvl="3"/>
            <a:endParaRPr lang="fr-FR" altLang="fr-FR" dirty="0" smtClean="0"/>
          </a:p>
          <a:p>
            <a:pPr lvl="3"/>
            <a:endParaRPr lang="fr-FR" altLang="fr-FR" dirty="0" smtClean="0"/>
          </a:p>
          <a:p>
            <a:pPr marL="668337" lvl="2" indent="0">
              <a:buNone/>
            </a:pPr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154306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700808"/>
          </a:xfrm>
        </p:spPr>
        <p:txBody>
          <a:bodyPr/>
          <a:lstStyle/>
          <a:p>
            <a:pPr algn="ctr"/>
            <a:r>
              <a:rPr lang="fr-FR" altLang="fr-FR" b="1" dirty="0" smtClean="0"/>
              <a:t>Les premiers résultats </a:t>
            </a:r>
            <a:br>
              <a:rPr lang="fr-FR" altLang="fr-FR" b="1" dirty="0" smtClean="0"/>
            </a:br>
            <a:r>
              <a:rPr lang="fr-FR" altLang="fr-FR" sz="4000" b="1" dirty="0" smtClean="0"/>
              <a:t>situation des enfants à l’ entrée 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407768"/>
          </a:xfrm>
        </p:spPr>
        <p:txBody>
          <a:bodyPr/>
          <a:lstStyle/>
          <a:p>
            <a:endParaRPr lang="fr-FR" altLang="fr-FR" dirty="0" smtClean="0"/>
          </a:p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Prise en charge antérieure : majoritairement par les CAMSP</a:t>
            </a:r>
          </a:p>
          <a:p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Déscolarisés , peu ou pas scolarisés en maternelle</a:t>
            </a:r>
          </a:p>
          <a:p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292567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0_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1_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2_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3_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4_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0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3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4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9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</TotalTime>
  <Words>902</Words>
  <Application>Microsoft Office PowerPoint</Application>
  <PresentationFormat>Affichage à l'écran (4:3)</PresentationFormat>
  <Paragraphs>189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7</vt:i4>
      </vt:variant>
      <vt:variant>
        <vt:lpstr>Titres des diapositives</vt:lpstr>
      </vt:variant>
      <vt:variant>
        <vt:i4>24</vt:i4>
      </vt:variant>
    </vt:vector>
  </HeadingPairs>
  <TitlesOfParts>
    <vt:vector size="31" baseType="lpstr">
      <vt:lpstr>1_Débit</vt:lpstr>
      <vt:lpstr>9_Débit</vt:lpstr>
      <vt:lpstr>10_Débit</vt:lpstr>
      <vt:lpstr>11_Débit</vt:lpstr>
      <vt:lpstr>12_Débit</vt:lpstr>
      <vt:lpstr>13_Débit</vt:lpstr>
      <vt:lpstr>14_Débit</vt:lpstr>
      <vt:lpstr>  colloque ARS 3 novembre 2016  mise en œuvre du 3° plan autisme en PACA </vt:lpstr>
      <vt:lpstr>Rappel du Contexte de création des UEM </vt:lpstr>
      <vt:lpstr>Rappel du Contexte de création des UEM </vt:lpstr>
      <vt:lpstr> UEM pourquoi, comment?</vt:lpstr>
      <vt:lpstr>UEM pourquoi, comment?</vt:lpstr>
      <vt:lpstr> UEM pourquoi, comment?</vt:lpstr>
      <vt:lpstr>     UEM Pourquoi, comment?</vt:lpstr>
      <vt:lpstr>UEM Pourquoi, comment?</vt:lpstr>
      <vt:lpstr>Les premiers résultats  situation des enfants à l’ entrée </vt:lpstr>
      <vt:lpstr>Organisation de la semaine</vt:lpstr>
      <vt:lpstr>Rappel du niveau développemental d’un enfant de trois ans </vt:lpstr>
      <vt:lpstr>Evolution  des apprentissages </vt:lpstr>
      <vt:lpstr>Evolution des apprentissages </vt:lpstr>
      <vt:lpstr>Evolution des apprentissages </vt:lpstr>
      <vt:lpstr>Evolution des apprentissages </vt:lpstr>
      <vt:lpstr>Evolution des apprentissages </vt:lpstr>
      <vt:lpstr>Evolution des apprentissages </vt:lpstr>
      <vt:lpstr>Evolution des apprentissages </vt:lpstr>
      <vt:lpstr>Evolution des apprentissages </vt:lpstr>
      <vt:lpstr>Evolution des apprentissages </vt:lpstr>
      <vt:lpstr>Evolution des apprentissages </vt:lpstr>
      <vt:lpstr>Les inclusions</vt:lpstr>
      <vt:lpstr>Perspectives de continuité du parcours </vt:lpstr>
      <vt:lpstr>Les questionnements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Colloque ARS DU 3 Novembre 2016  Mise en œuvre du troisième plan  autisme</dc:title>
  <dc:creator>ACER</dc:creator>
  <cp:lastModifiedBy>PC Salmon</cp:lastModifiedBy>
  <cp:revision>47</cp:revision>
  <dcterms:created xsi:type="dcterms:W3CDTF">2016-10-19T07:47:53Z</dcterms:created>
  <dcterms:modified xsi:type="dcterms:W3CDTF">2016-11-04T12:42:34Z</dcterms:modified>
</cp:coreProperties>
</file>