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07" r:id="rId3"/>
    <p:sldId id="306" r:id="rId4"/>
    <p:sldId id="322" r:id="rId5"/>
    <p:sldId id="320" r:id="rId6"/>
    <p:sldId id="324" r:id="rId7"/>
    <p:sldId id="342" r:id="rId8"/>
    <p:sldId id="334" r:id="rId9"/>
    <p:sldId id="321" r:id="rId10"/>
    <p:sldId id="325" r:id="rId11"/>
    <p:sldId id="323" r:id="rId12"/>
    <p:sldId id="326" r:id="rId13"/>
    <p:sldId id="335" r:id="rId14"/>
    <p:sldId id="348" r:id="rId15"/>
    <p:sldId id="349" r:id="rId16"/>
    <p:sldId id="333" r:id="rId17"/>
    <p:sldId id="347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2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E62"/>
    <a:srgbClr val="E7141B"/>
    <a:srgbClr val="35279F"/>
    <a:srgbClr val="FF0000"/>
    <a:srgbClr val="DA291C"/>
    <a:srgbClr val="1C0E5D"/>
    <a:srgbClr val="1C0D5D"/>
    <a:srgbClr val="150249"/>
    <a:srgbClr val="030000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5027" autoAdjust="0"/>
  </p:normalViewPr>
  <p:slideViewPr>
    <p:cSldViewPr>
      <p:cViewPr>
        <p:scale>
          <a:sx n="100" d="100"/>
          <a:sy n="100" d="100"/>
        </p:scale>
        <p:origin x="-1147" y="389"/>
      </p:cViewPr>
      <p:guideLst>
        <p:guide orient="horz" pos="40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PARNET29\M&#201;TIERS\DOE\6_Developpement_Humain\Sante\GESTION\PROGRAMME%20D'ACTIVITES\2015-2019\PA%202017-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'2009-2019'!$B$1:$H$1</c:f>
              <c:strCache>
                <c:ptCount val="1"/>
                <c:pt idx="0">
                  <c:v>Engagements net des concours dans le secteur de la santé par instrument financier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trendline>
            <c:name>Tendance</c:name>
            <c:spPr>
              <a:ln w="38100">
                <a:solidFill>
                  <a:schemeClr val="accent2"/>
                </a:solidFill>
                <a:tailEnd type="stealth"/>
              </a:ln>
            </c:spPr>
            <c:trendlineType val="exp"/>
            <c:forward val="1"/>
            <c:dispRSqr val="0"/>
            <c:dispEq val="0"/>
          </c:trendline>
          <c:cat>
            <c:numLit>
              <c:formatCode>General</c:formatCode>
              <c:ptCount val="21"/>
              <c:pt idx="0">
                <c:v>1999</c:v>
              </c:pt>
              <c:pt idx="1">
                <c:v>2000</c:v>
              </c:pt>
              <c:pt idx="2">
                <c:v>2001</c:v>
              </c:pt>
              <c:pt idx="3">
                <c:v>2002</c:v>
              </c:pt>
              <c:pt idx="4">
                <c:v>2003</c:v>
              </c:pt>
              <c:pt idx="5">
                <c:v>2004</c:v>
              </c:pt>
              <c:pt idx="6">
                <c:v>2005</c:v>
              </c:pt>
              <c:pt idx="7">
                <c:v>2006</c:v>
              </c:pt>
              <c:pt idx="8">
                <c:v>2007</c:v>
              </c:pt>
              <c:pt idx="9">
                <c:v>2008</c:v>
              </c:pt>
              <c:pt idx="10">
                <c:v>2009</c:v>
              </c:pt>
              <c:pt idx="11">
                <c:v>2010</c:v>
              </c:pt>
              <c:pt idx="12">
                <c:v>2011</c:v>
              </c:pt>
              <c:pt idx="13">
                <c:v>2012</c:v>
              </c:pt>
              <c:pt idx="14">
                <c:v>2013</c:v>
              </c:pt>
              <c:pt idx="15">
                <c:v>2014</c:v>
              </c:pt>
              <c:pt idx="16">
                <c:v>2015</c:v>
              </c:pt>
              <c:pt idx="17">
                <c:v>2016</c:v>
              </c:pt>
              <c:pt idx="18">
                <c:v>2017</c:v>
              </c:pt>
              <c:pt idx="19">
                <c:v>2018</c:v>
              </c:pt>
              <c:pt idx="20">
                <c:v>2019</c:v>
              </c:pt>
            </c:numLit>
          </c:cat>
          <c:val>
            <c:numRef>
              <c:f>'2009-2019'!$I$3:$I$23</c:f>
              <c:numCache>
                <c:formatCode>#,##0</c:formatCode>
                <c:ptCount val="21"/>
                <c:pt idx="0">
                  <c:v>15636939.609999999</c:v>
                </c:pt>
                <c:pt idx="1">
                  <c:v>24717181.059999999</c:v>
                </c:pt>
                <c:pt idx="2">
                  <c:v>39572501.398699999</c:v>
                </c:pt>
                <c:pt idx="3">
                  <c:v>21970339.740000002</c:v>
                </c:pt>
                <c:pt idx="4">
                  <c:v>76746732.887800008</c:v>
                </c:pt>
                <c:pt idx="5">
                  <c:v>27340345.199999999</c:v>
                </c:pt>
                <c:pt idx="6">
                  <c:v>142731689.71000001</c:v>
                </c:pt>
                <c:pt idx="7">
                  <c:v>116947616.62650001</c:v>
                </c:pt>
                <c:pt idx="8">
                  <c:v>141710795.58999997</c:v>
                </c:pt>
                <c:pt idx="9">
                  <c:v>128253470.53740001</c:v>
                </c:pt>
                <c:pt idx="10">
                  <c:v>210751623.5271</c:v>
                </c:pt>
                <c:pt idx="11">
                  <c:v>38322576.589999996</c:v>
                </c:pt>
                <c:pt idx="12">
                  <c:v>191351007.73890001</c:v>
                </c:pt>
                <c:pt idx="13">
                  <c:v>163528769.56919998</c:v>
                </c:pt>
                <c:pt idx="14">
                  <c:v>366641621.75269997</c:v>
                </c:pt>
                <c:pt idx="15">
                  <c:v>380877148.22920001</c:v>
                </c:pt>
                <c:pt idx="16">
                  <c:v>316392358.41710001</c:v>
                </c:pt>
                <c:pt idx="17">
                  <c:v>326088805.66820002</c:v>
                </c:pt>
                <c:pt idx="18">
                  <c:v>292028944</c:v>
                </c:pt>
                <c:pt idx="19">
                  <c:v>497347498.98000002</c:v>
                </c:pt>
                <c:pt idx="20">
                  <c:v>731268561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75616"/>
        <c:axId val="223752960"/>
      </c:lineChart>
      <c:catAx>
        <c:axId val="22257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752960"/>
        <c:crosses val="autoZero"/>
        <c:auto val="1"/>
        <c:lblAlgn val="ctr"/>
        <c:lblOffset val="100"/>
        <c:noMultiLvlLbl val="0"/>
      </c:catAx>
      <c:valAx>
        <c:axId val="223752960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22575616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0DB99-3CFE-A049-BD9E-7FB31C116483}" type="datetime1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0BB57-DC73-764C-A58B-61339E1E8D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8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3147-2684-674F-8929-FD8FCA0CDEFF}" type="datetime1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385B3-6F63-4903-BDA2-5A5BFDA7B3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29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Augmentation de l’activité, avec de </a:t>
            </a:r>
            <a:r>
              <a:rPr lang="fr-FR" b="1" dirty="0" smtClean="0"/>
              <a:t>nouvelles</a:t>
            </a:r>
            <a:r>
              <a:rPr lang="fr-FR" b="1" baseline="0" dirty="0" smtClean="0"/>
              <a:t> ouvertures de bureau : </a:t>
            </a:r>
            <a:r>
              <a:rPr lang="fr-FR" b="0" baseline="0" dirty="0" smtClean="0"/>
              <a:t>La Paz (Bolivie), Quito (Equateur) et Tachkent (Ouzbékistan).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eaLnBrk="1" hangingPunct="1"/>
            <a:r>
              <a:rPr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Taille critique qui nous rend crédibles, effets de démonstration qui nous permettent  de peser dans les débats internationaux.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agence « connectée » = avec le monde les différents acteurs du développement pour apporter de solutions innovantes aux financement des grands enjeux de développement de demain. Objectif : multiplier les impacts. </a:t>
            </a:r>
          </a:p>
          <a:p>
            <a:r>
              <a:rPr lang="fr-FR" dirty="0" smtClean="0"/>
              <a:t>+ de 150 partenariats avec les bailleurs internationaux, les Nations unies, les collectivités territoriales, les ONG, entreprises, fondations et </a:t>
            </a:r>
            <a:r>
              <a:rPr lang="fr-FR" dirty="0" err="1" smtClean="0"/>
              <a:t>think</a:t>
            </a:r>
            <a:r>
              <a:rPr lang="fr-FR" dirty="0" smtClean="0"/>
              <a:t> tanks.</a:t>
            </a:r>
          </a:p>
          <a:p>
            <a:r>
              <a:rPr lang="fr-FR" dirty="0" smtClean="0"/>
              <a:t>44 % des financements à l’étranger en 2015 réalisés avec d’autres bailleurs internationaux</a:t>
            </a:r>
          </a:p>
          <a:p>
            <a:r>
              <a:rPr lang="fr-FR" dirty="0" smtClean="0"/>
              <a:t>Exemples :  - Collectivités territoriales ont une expertise intéressante pour les collectivités locales du Sud =&gt; l’AFD finance et accompagne des projets de coopération décentralisée. En 2015 : Appui à la Métropole de Lyon, à la Ville de Mulhouse et à la Métropole de Nantes pour leurs projets de coopération avec les villes de Porto-Novo, au Bénin, de Mahajanga, à Madagascar (gestion des déchets), et de Dschang, au Cameroun (production d’énergie hydroélectrique).</a:t>
            </a:r>
          </a:p>
          <a:p>
            <a:r>
              <a:rPr lang="fr-FR" dirty="0" smtClean="0"/>
              <a:t>	- 20 novembre 2015 : Signature d’un accord cadre avec la Banque africaine de développement afin d’accroître le financement conjoint de projets en Afrique subsaharienne et en Méditerranée.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74441"/>
            <a:ext cx="7772400" cy="129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  <a:t>TITRE DE LA PRÉSENTATION</a:t>
            </a:r>
            <a:b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</a:br>
            <a: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  <a:t>SUR 1 </a:t>
            </a:r>
            <a:r>
              <a:rPr lang="en-GB" sz="3200" b="1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ou</a:t>
            </a:r>
            <a: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  <a:t> 2 LIGNES</a:t>
            </a:r>
            <a:endParaRPr lang="en-GB" sz="3200" b="1" dirty="0">
              <a:solidFill>
                <a:srgbClr val="1C0E5D"/>
              </a:solidFill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3429000"/>
            <a:ext cx="7088832" cy="7920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rgbClr val="250E6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sz="3200" dirty="0" smtClean="0">
                <a:solidFill>
                  <a:srgbClr val="1C0E5D"/>
                </a:solidFill>
                <a:latin typeface="Century Gothic"/>
                <a:cs typeface="Century Gothic"/>
              </a:rPr>
              <a:t>Sous-titre </a:t>
            </a:r>
            <a:r>
              <a:rPr lang="en-GB" sz="3200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sur</a:t>
            </a:r>
            <a:r>
              <a:rPr lang="en-GB" sz="3200" dirty="0" smtClean="0">
                <a:solidFill>
                  <a:srgbClr val="1C0E5D"/>
                </a:solidFill>
                <a:latin typeface="Century Gothic"/>
                <a:cs typeface="Century Gothic"/>
              </a:rPr>
              <a:t> </a:t>
            </a:r>
            <a:r>
              <a:rPr lang="en-GB" sz="3200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une</a:t>
            </a:r>
            <a:r>
              <a:rPr lang="en-GB" sz="3200" dirty="0" smtClean="0">
                <a:solidFill>
                  <a:srgbClr val="1C0E5D"/>
                </a:solidFill>
                <a:latin typeface="Century Gothic"/>
                <a:cs typeface="Century Gothic"/>
              </a:rPr>
              <a:t> </a:t>
            </a:r>
            <a:r>
              <a:rPr lang="en-GB" sz="3200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ligne</a:t>
            </a:r>
            <a:endParaRPr lang="en-US" sz="3200" dirty="0">
              <a:solidFill>
                <a:srgbClr val="1C0E5D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059113" y="4365625"/>
            <a:ext cx="2952750" cy="11509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 baseline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algn="ctr"/>
            <a:r>
              <a:rPr lang="en-GB" sz="2800" baseline="30000" dirty="0" smtClean="0">
                <a:solidFill>
                  <a:srgbClr val="1C0E5D"/>
                </a:solidFill>
                <a:latin typeface="Century Gothic"/>
                <a:cs typeface="Century Gothic"/>
              </a:rPr>
              <a:t>Date au format local :</a:t>
            </a:r>
            <a:endParaRPr lang="en-US" sz="2800" dirty="0">
              <a:solidFill>
                <a:srgbClr val="1C0E5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900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03439"/>
            <a:ext cx="6400800" cy="622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DA29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Sous-titre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251520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 smtClean="0"/>
              <a:t>25.04.19 </a:t>
            </a:r>
            <a:endParaRPr lang="en-US" dirty="0" smtClean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5616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 smtClean="0"/>
              <a:t>Rencontre AFD / Fédérateur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51620" y="2927375"/>
            <a:ext cx="6840760" cy="5768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pt-PT" dirty="0" smtClean="0"/>
              <a:t>TITRE DE VOTRE 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4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3304" y="437455"/>
            <a:ext cx="7283152" cy="360040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pt-PT" dirty="0" smtClean="0"/>
              <a:t>TITRE SUR 1 LIGNE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93304" y="1711349"/>
            <a:ext cx="7283152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 smtClean="0"/>
              <a:t>PUCE DE NIVEAU 1</a:t>
            </a:r>
          </a:p>
          <a:p>
            <a:pPr lvl="1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2</a:t>
            </a:r>
          </a:p>
          <a:p>
            <a:pPr lvl="2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3</a:t>
            </a:r>
          </a:p>
          <a:p>
            <a:pPr lvl="3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93304" y="847253"/>
            <a:ext cx="7272338" cy="792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rgbClr val="250E6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PT" dirty="0" smtClean="0"/>
              <a:t>SOUS-TITRE SUR UNE OU DEUX LIGNES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476672"/>
            <a:ext cx="1080120" cy="792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/>
            </a:lvl1pPr>
          </a:lstStyle>
          <a:p>
            <a:pPr lvl="0"/>
            <a:r>
              <a:rPr lang="pt-PT" dirty="0" smtClean="0"/>
              <a:t>01.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251520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 smtClean="0"/>
              <a:t>25.04.19 </a:t>
            </a:r>
            <a:endParaRPr lang="en-US" dirty="0" smtClean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5616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 smtClean="0"/>
              <a:t>Rencontre AFD / Fédérateur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397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836712"/>
            <a:ext cx="7942329" cy="562074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/>
            </a:lvl1pPr>
          </a:lstStyle>
          <a:p>
            <a:r>
              <a:rPr lang="pt-PT" dirty="0" smtClean="0"/>
              <a:t>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51520" y="637624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/>
              <a:t>25.04.19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5616" y="63762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/>
              <a:t>Rencontre AFD / Fédérateur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1462187"/>
            <a:ext cx="7920879" cy="5764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t-PT" dirty="0" smtClean="0"/>
              <a:t>Sous-titre	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420838"/>
            <a:ext cx="7920880" cy="11518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Introduction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3645025"/>
            <a:ext cx="3888432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 smtClean="0"/>
              <a:t>PUCE DE NIVEAU 1</a:t>
            </a:r>
          </a:p>
          <a:p>
            <a:pPr lvl="1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2</a:t>
            </a:r>
          </a:p>
          <a:p>
            <a:pPr lvl="2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3</a:t>
            </a:r>
          </a:p>
          <a:p>
            <a:pPr lvl="3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4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72000" y="3645024"/>
            <a:ext cx="3888432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 smtClean="0"/>
              <a:t>PUCE DE NIVEAU 1</a:t>
            </a:r>
          </a:p>
          <a:p>
            <a:pPr lvl="1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2</a:t>
            </a:r>
          </a:p>
          <a:p>
            <a:pPr lvl="2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3</a:t>
            </a:r>
          </a:p>
          <a:p>
            <a:pPr lvl="3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12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251520" y="637624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/>
              <a:t>25.04.19 </a:t>
            </a: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5616" y="63762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/>
              <a:t>Rencontre AFD / Fédérateur</a:t>
            </a:r>
            <a:endParaRPr lang="en-US" dirty="0" smtClean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420838"/>
            <a:ext cx="7920880" cy="11518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Introduction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, Introduction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836712"/>
            <a:ext cx="7942329" cy="562074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/>
            </a:lvl1pPr>
          </a:lstStyle>
          <a:p>
            <a:r>
              <a:rPr lang="pt-PT" dirty="0" smtClean="0"/>
              <a:t>TITRE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1462187"/>
            <a:ext cx="7920879" cy="5764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t-PT" dirty="0" smtClean="0"/>
              <a:t>Sous-titre	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3645025"/>
            <a:ext cx="7920880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 smtClean="0"/>
              <a:t>PUCE DE NIVEAU 1</a:t>
            </a:r>
          </a:p>
          <a:p>
            <a:pPr lvl="1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2</a:t>
            </a:r>
          </a:p>
          <a:p>
            <a:pPr lvl="2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3</a:t>
            </a:r>
          </a:p>
          <a:p>
            <a:pPr lvl="3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266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nd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1" b="5482"/>
          <a:stretch/>
        </p:blipFill>
        <p:spPr>
          <a:xfrm>
            <a:off x="0" y="5696857"/>
            <a:ext cx="9144000" cy="338668"/>
          </a:xfrm>
          <a:prstGeom prst="rect">
            <a:avLst/>
          </a:prstGeom>
        </p:spPr>
      </p:pic>
      <p:pic>
        <p:nvPicPr>
          <p:cNvPr id="9" name="Picture 8" descr="embleme+AFD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01" y="836712"/>
            <a:ext cx="3406199" cy="1558597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3023828" y="6115362"/>
            <a:ext cx="3096344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0" dirty="0" smtClean="0">
                <a:latin typeface="ITC Avant Garde Pro Bk" pitchFamily="50" charset="0"/>
              </a:rPr>
              <a:t>#MondeEnCommun</a:t>
            </a:r>
            <a:r>
              <a:rPr lang="fr-FR" b="0" dirty="0" smtClean="0">
                <a:latin typeface="ITC Avant Garde Pro Bk" pitchFamily="50" charset="0"/>
              </a:rPr>
              <a:t/>
            </a:r>
            <a:br>
              <a:rPr lang="fr-FR" b="0" dirty="0" smtClean="0">
                <a:latin typeface="ITC Avant Garde Pro Bk" pitchFamily="50" charset="0"/>
              </a:rPr>
            </a:br>
            <a:r>
              <a:rPr lang="fr-FR" sz="1000" b="0" dirty="0" smtClean="0">
                <a:latin typeface="ITC Avant Garde Pro Md" pitchFamily="50" charset="0"/>
              </a:rPr>
              <a:t>AGENCE</a:t>
            </a:r>
            <a:r>
              <a:rPr lang="fr-FR" sz="1000" b="0" baseline="0" dirty="0" smtClean="0">
                <a:latin typeface="ITC Avant Garde Pro Md" pitchFamily="50" charset="0"/>
              </a:rPr>
              <a:t> FRANÇAISE DE DÉVELOPPEMENT</a:t>
            </a:r>
            <a:endParaRPr lang="fr-FR" sz="1000" b="0" dirty="0">
              <a:latin typeface="ITC Avant Garde Pro Md" pitchFamily="50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399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ignation 1ligne_bleu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22158" r="6406" b="24374"/>
          <a:stretch/>
        </p:blipFill>
        <p:spPr>
          <a:xfrm>
            <a:off x="5437441" y="6376243"/>
            <a:ext cx="2950983" cy="276044"/>
          </a:xfrm>
          <a:prstGeom prst="rect">
            <a:avLst/>
          </a:prstGeom>
        </p:spPr>
      </p:pic>
      <p:pic>
        <p:nvPicPr>
          <p:cNvPr id="7" name="Picture 6" descr="bande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98"/>
          <a:stretch/>
        </p:blipFill>
        <p:spPr>
          <a:xfrm>
            <a:off x="0" y="0"/>
            <a:ext cx="9144000" cy="27819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502800" y="6376243"/>
            <a:ext cx="37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F32C7B0-98E2-A343-B6F2-A0B5AE2167E7}" type="slidenum">
              <a:rPr lang="fr-FR" sz="1200" smtClean="0">
                <a:solidFill>
                  <a:srgbClr val="250E62"/>
                </a:solidFill>
              </a:rPr>
              <a:pPr/>
              <a:t>‹N°›</a:t>
            </a:fld>
            <a:endParaRPr lang="fr-FR" sz="1200" dirty="0">
              <a:solidFill>
                <a:srgbClr val="250E62"/>
              </a:solidFill>
            </a:endParaRP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251520" y="6376243"/>
            <a:ext cx="2133600" cy="2931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 smtClean="0"/>
              <a:t>25.04.19 </a:t>
            </a:r>
            <a:endParaRPr lang="en-US" dirty="0" smtClean="0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5616" y="6376243"/>
            <a:ext cx="2895600" cy="293117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 smtClean="0"/>
              <a:t>Rencontre AFD / Fédérateur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05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711" r:id="rId4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d.fr/jahia/webdav/site/afd/shared/PORTAILS/SECTEURS/SANTE/pdf/Cadre_intervention_AFD_Sante_et_Protection_sociale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Journée d’échange sur la coopération hospitalière internationale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15816" y="4725665"/>
            <a:ext cx="3312367" cy="503535"/>
          </a:xfrm>
        </p:spPr>
        <p:txBody>
          <a:bodyPr/>
          <a:lstStyle/>
          <a:p>
            <a:r>
              <a:rPr lang="en-US" dirty="0" smtClean="0"/>
              <a:t>25 </a:t>
            </a:r>
            <a:r>
              <a:rPr lang="en-US" dirty="0" err="1" smtClean="0"/>
              <a:t>juin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/>
              <a:t>CIS Santé et Protection Sociale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04" y="1783357"/>
            <a:ext cx="5266928" cy="2437731"/>
          </a:xfrm>
        </p:spPr>
        <p:txBody>
          <a:bodyPr/>
          <a:lstStyle/>
          <a:p>
            <a:r>
              <a:rPr lang="fr-FR" altLang="fr-FR" dirty="0"/>
              <a:t> Consolider les acquis en matière de santé maternelle et infantile </a:t>
            </a:r>
          </a:p>
          <a:p>
            <a:r>
              <a:rPr lang="fr-FR" altLang="fr-FR" dirty="0"/>
              <a:t> Renforcer les systèmes de santé et aider les pays à mettre en œuvre la Couverture Universelle en Santé</a:t>
            </a:r>
          </a:p>
          <a:p>
            <a:r>
              <a:rPr lang="fr-FR" altLang="fr-FR" dirty="0"/>
              <a:t> Développer les systèmes de protection sociale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93304" y="919261"/>
            <a:ext cx="7272338" cy="792088"/>
          </a:xfrm>
        </p:spPr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2015 – </a:t>
            </a:r>
            <a:r>
              <a:rPr lang="en-US" sz="1800" b="1" dirty="0" smtClean="0">
                <a:solidFill>
                  <a:schemeClr val="accent2"/>
                </a:solidFill>
              </a:rPr>
              <a:t>2019 (</a:t>
            </a:r>
            <a:r>
              <a:rPr lang="en-US" sz="1800" b="1" dirty="0" err="1" smtClean="0">
                <a:solidFill>
                  <a:schemeClr val="accent2"/>
                </a:solidFill>
              </a:rPr>
              <a:t>En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cours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d’actualisation</a:t>
            </a:r>
            <a:r>
              <a:rPr lang="en-US" sz="1800" b="1" dirty="0" smtClean="0">
                <a:solidFill>
                  <a:schemeClr val="accent2"/>
                </a:solidFill>
              </a:rPr>
              <a:t>)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02.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0" t="15086" r="36386" b="12284"/>
          <a:stretch/>
        </p:blipFill>
        <p:spPr bwMode="auto">
          <a:xfrm>
            <a:off x="6660232" y="1504321"/>
            <a:ext cx="2286416" cy="32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55613" y="5301208"/>
            <a:ext cx="822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www.afd.fr/jahia/webdav/site/afd/shared/PORTAILS/SECTEURS/SANTE/pdf/Cadre_intervention_AFD_Sante_et_Protection_sociale.pdf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3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 smtClean="0"/>
              <a:t>Quelques chiffres</a:t>
            </a:r>
            <a:br>
              <a:rPr lang="fr-FR" dirty="0" smtClean="0"/>
            </a:br>
            <a:r>
              <a:rPr lang="fr-FR" sz="1800" dirty="0" smtClean="0">
                <a:solidFill>
                  <a:schemeClr val="accent2"/>
                </a:solidFill>
              </a:rPr>
              <a:t>au global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02.</a:t>
            </a:r>
            <a:endParaRPr lang="en-US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949173"/>
              </p:ext>
            </p:extLst>
          </p:nvPr>
        </p:nvGraphicFramePr>
        <p:xfrm>
          <a:off x="685800" y="1916832"/>
          <a:ext cx="75586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331640" y="141277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croissance continue des engagements de l’AFD en santé : 545 M€ en 2018 et plus de 700 M€ prévus en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9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 smtClean="0"/>
              <a:t>Les interventions de l’AFD dans le secteur hospitalier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02.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93304" y="919261"/>
            <a:ext cx="7750696" cy="792088"/>
          </a:xfrm>
        </p:spPr>
        <p:txBody>
          <a:bodyPr/>
          <a:lstStyle/>
          <a:p>
            <a:r>
              <a:rPr lang="fr-FR" sz="1800" b="1" dirty="0" smtClean="0">
                <a:solidFill>
                  <a:schemeClr val="accent2"/>
                </a:solidFill>
              </a:rPr>
              <a:t>Une stratégie de renforcement des systèmes de santé et d’appui institutionnel</a:t>
            </a:r>
            <a:endParaRPr lang="fr-FR" sz="1800" b="1" dirty="0">
              <a:solidFill>
                <a:schemeClr val="accent2"/>
              </a:solidFill>
            </a:endParaRPr>
          </a:p>
        </p:txBody>
      </p:sp>
      <p:sp>
        <p:nvSpPr>
          <p:cNvPr id="3" name="AutoShape 2" descr="Résultat de recherche d'images pour &quot;OC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OCD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Fondation Pierre Fabre&quot;"/>
          <p:cNvSpPr>
            <a:spLocks noChangeAspect="1" noChangeArrowheads="1"/>
          </p:cNvSpPr>
          <p:nvPr/>
        </p:nvSpPr>
        <p:spPr bwMode="auto">
          <a:xfrm>
            <a:off x="155575" y="-617538"/>
            <a:ext cx="3524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31640" y="1720840"/>
            <a:ext cx="6840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→ </a:t>
            </a:r>
            <a:r>
              <a:rPr lang="fr-FR" dirty="0" smtClean="0"/>
              <a:t>Mobilisation de tous les outils financiers disponibles</a:t>
            </a:r>
          </a:p>
          <a:p>
            <a:endParaRPr lang="fr-FR" dirty="0" smtClean="0"/>
          </a:p>
          <a:p>
            <a:r>
              <a:rPr lang="fr-FR" dirty="0" smtClean="0"/>
              <a:t>→ Pas de financement d’infrastructure seule </a:t>
            </a:r>
          </a:p>
          <a:p>
            <a:endParaRPr lang="fr-FR" dirty="0" smtClean="0"/>
          </a:p>
          <a:p>
            <a:r>
              <a:rPr lang="fr-FR" dirty="0"/>
              <a:t>→ </a:t>
            </a:r>
            <a:r>
              <a:rPr lang="fr-FR" dirty="0" smtClean="0"/>
              <a:t>Inclusion systématique de composantes renforcement de capacités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Bonne gouvernance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Qualité des soins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Recouvrement des coûts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…</a:t>
            </a:r>
          </a:p>
          <a:p>
            <a:endParaRPr lang="fr-FR" dirty="0" smtClean="0"/>
          </a:p>
          <a:p>
            <a:r>
              <a:rPr lang="fr-FR" dirty="0" smtClean="0"/>
              <a:t>→ Valorisation de l’expertise française publique et privée</a:t>
            </a:r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7253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02.</a:t>
            </a:r>
            <a:endParaRPr lang="en-US" dirty="0"/>
          </a:p>
        </p:txBody>
      </p:sp>
      <p:sp>
        <p:nvSpPr>
          <p:cNvPr id="3" name="AutoShape 2" descr="Résultat de recherche d'images pour &quot;OC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OCD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Fondation Pierre Fabre&quot;"/>
          <p:cNvSpPr>
            <a:spLocks noChangeAspect="1" noChangeArrowheads="1"/>
          </p:cNvSpPr>
          <p:nvPr/>
        </p:nvSpPr>
        <p:spPr bwMode="auto">
          <a:xfrm>
            <a:off x="155575" y="-617538"/>
            <a:ext cx="3524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14270"/>
            <a:ext cx="6336705" cy="589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07975" y="1988840"/>
            <a:ext cx="253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Une priorité sur </a:t>
            </a:r>
            <a:r>
              <a:rPr lang="fr-FR" dirty="0" smtClean="0">
                <a:solidFill>
                  <a:schemeClr val="accent2"/>
                </a:solidFill>
              </a:rPr>
              <a:t>l’Afrique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 smtClean="0"/>
              <a:t>Cartographie des principales interventions AFD secteur hospitalier</a:t>
            </a:r>
            <a:br>
              <a:rPr lang="fr-FR" dirty="0" smtClean="0"/>
            </a:br>
            <a:r>
              <a:rPr lang="fr-FR" dirty="0">
                <a:solidFill>
                  <a:schemeClr val="accent2"/>
                </a:solidFill>
              </a:rPr>
              <a:t/>
            </a:r>
            <a:br>
              <a:rPr lang="fr-FR" dirty="0">
                <a:solidFill>
                  <a:schemeClr val="accent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 smtClean="0"/>
              <a:t>Cartographie des principales interventions AFD secteur hospitalier</a:t>
            </a:r>
            <a:br>
              <a:rPr lang="fr-FR" dirty="0" smtClean="0"/>
            </a:br>
            <a:r>
              <a:rPr lang="fr-FR" dirty="0">
                <a:solidFill>
                  <a:schemeClr val="accent2"/>
                </a:solidFill>
              </a:rPr>
              <a:t/>
            </a:r>
            <a:br>
              <a:rPr lang="fr-FR" dirty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02.</a:t>
            </a:r>
            <a:endParaRPr lang="en-US" dirty="0"/>
          </a:p>
        </p:txBody>
      </p:sp>
      <p:sp>
        <p:nvSpPr>
          <p:cNvPr id="3" name="AutoShape 2" descr="Résultat de recherche d'images pour &quot;OC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OCD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Fondation Pierre Fabre&quot;"/>
          <p:cNvSpPr>
            <a:spLocks noChangeAspect="1" noChangeArrowheads="1"/>
          </p:cNvSpPr>
          <p:nvPr/>
        </p:nvSpPr>
        <p:spPr bwMode="auto">
          <a:xfrm>
            <a:off x="155575" y="-617538"/>
            <a:ext cx="3524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7974" y="1250176"/>
            <a:ext cx="836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De nouveaux projets sur le pourtour méditerranéen et les émergeants</a:t>
            </a:r>
            <a:br>
              <a:rPr lang="fr-FR" dirty="0" smtClean="0">
                <a:solidFill>
                  <a:schemeClr val="accent2"/>
                </a:solidFill>
              </a:rPr>
            </a:b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9" y="1896507"/>
            <a:ext cx="8729951" cy="470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9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43608" y="2420888"/>
            <a:ext cx="6840760" cy="576833"/>
          </a:xfrm>
        </p:spPr>
        <p:txBody>
          <a:bodyPr/>
          <a:lstStyle/>
          <a:p>
            <a:r>
              <a:rPr lang="en-US" dirty="0" smtClean="0"/>
              <a:t>L’AFD et les </a:t>
            </a:r>
            <a:r>
              <a:rPr lang="en-US" dirty="0" err="1" smtClean="0"/>
              <a:t>partenariats</a:t>
            </a:r>
            <a:r>
              <a:rPr lang="en-US" dirty="0" smtClean="0"/>
              <a:t> </a:t>
            </a:r>
            <a:r>
              <a:rPr lang="en-US" dirty="0" err="1" smtClean="0"/>
              <a:t>hospitaliers</a:t>
            </a:r>
            <a:endParaRPr lang="en-US" dirty="0"/>
          </a:p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Un engagement qui se renforce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 smtClean="0"/>
              <a:t>L’AFD et les partenariats hospitaliers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03.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7975" y="1412776"/>
            <a:ext cx="8820472" cy="5040560"/>
          </a:xfrm>
        </p:spPr>
        <p:txBody>
          <a:bodyPr/>
          <a:lstStyle/>
          <a:p>
            <a:r>
              <a:rPr lang="fr-FR" sz="1600" b="0" dirty="0"/>
              <a:t>2009 </a:t>
            </a:r>
            <a:r>
              <a:rPr lang="fr-FR" sz="1600" b="0" dirty="0" smtClean="0"/>
              <a:t>transfert </a:t>
            </a:r>
            <a:r>
              <a:rPr lang="fr-FR" sz="1600" b="0" dirty="0"/>
              <a:t>du Fonds des partenariats hospitaliers (FPH) du </a:t>
            </a:r>
            <a:r>
              <a:rPr lang="fr-FR" sz="1600" b="0" dirty="0" smtClean="0"/>
              <a:t>MEAE vers </a:t>
            </a:r>
            <a:r>
              <a:rPr lang="fr-FR" sz="1600" b="0" dirty="0"/>
              <a:t>l’AFD </a:t>
            </a:r>
            <a:endParaRPr lang="fr-FR" sz="1600" b="0" dirty="0" smtClean="0"/>
          </a:p>
          <a:p>
            <a:pPr lvl="1"/>
            <a:r>
              <a:rPr lang="fr-FR" sz="1400" b="0" dirty="0" smtClean="0"/>
              <a:t>Depuis l’AFD </a:t>
            </a:r>
            <a:r>
              <a:rPr lang="fr-FR" sz="1400" b="0" dirty="0"/>
              <a:t>a </a:t>
            </a:r>
            <a:r>
              <a:rPr lang="fr-FR" sz="1400" b="0" dirty="0" smtClean="0"/>
              <a:t>mobilisé plus de 5 M€ en subvention  </a:t>
            </a:r>
          </a:p>
          <a:p>
            <a:pPr marL="457200" lvl="1" indent="0">
              <a:buNone/>
            </a:pPr>
            <a:r>
              <a:rPr lang="fr-FR" sz="1400" b="0" dirty="0" smtClean="0"/>
              <a:t>(PRPH </a:t>
            </a:r>
            <a:r>
              <a:rPr lang="fr-FR" sz="1400" b="0" dirty="0"/>
              <a:t>1 en </a:t>
            </a:r>
            <a:r>
              <a:rPr lang="fr-FR" sz="1400" b="0" dirty="0" smtClean="0"/>
              <a:t>pour </a:t>
            </a:r>
            <a:r>
              <a:rPr lang="fr-FR" sz="1400" b="0" dirty="0"/>
              <a:t>320 k€, PRPH 2 en 2012 pour 2 M€ et </a:t>
            </a:r>
            <a:r>
              <a:rPr lang="fr-FR" sz="1400" b="0" dirty="0" smtClean="0"/>
              <a:t>PRPH </a:t>
            </a:r>
            <a:r>
              <a:rPr lang="fr-FR" sz="1400" b="0" dirty="0"/>
              <a:t>3 </a:t>
            </a:r>
            <a:r>
              <a:rPr lang="fr-FR" sz="1400" b="0" dirty="0" smtClean="0"/>
              <a:t>en 2018 pour </a:t>
            </a:r>
            <a:r>
              <a:rPr lang="fr-FR" sz="1400" b="0" dirty="0"/>
              <a:t>3 M€</a:t>
            </a:r>
            <a:r>
              <a:rPr lang="fr-FR" sz="1400" b="0" dirty="0" smtClean="0"/>
              <a:t>).</a:t>
            </a:r>
          </a:p>
          <a:p>
            <a:pPr lvl="1"/>
            <a:r>
              <a:rPr lang="fr-FR" sz="1400" dirty="0" smtClean="0"/>
              <a:t>Un partenariat renforcé avec la FHF </a:t>
            </a:r>
            <a:endParaRPr lang="fr-FR" sz="1400" b="0" dirty="0" smtClean="0"/>
          </a:p>
          <a:p>
            <a:pPr marL="457200" lvl="1" indent="0">
              <a:buNone/>
            </a:pPr>
            <a:endParaRPr lang="fr-FR" altLang="fr-FR" sz="1400" b="0" dirty="0" smtClean="0"/>
          </a:p>
          <a:p>
            <a:r>
              <a:rPr lang="fr-FR" sz="1600" b="0" dirty="0" smtClean="0"/>
              <a:t>Impacts du PRPH 2 </a:t>
            </a:r>
            <a:r>
              <a:rPr lang="fr-FR" sz="1600" b="0" dirty="0"/>
              <a:t>:</a:t>
            </a:r>
          </a:p>
          <a:p>
            <a:pPr lvl="1"/>
            <a:r>
              <a:rPr lang="fr-FR" sz="1400" dirty="0" smtClean="0"/>
              <a:t>+ 30 partenariats dans </a:t>
            </a:r>
            <a:r>
              <a:rPr lang="fr-FR" sz="1400" dirty="0"/>
              <a:t>16 pays (principalement en Afrique) et </a:t>
            </a:r>
            <a:r>
              <a:rPr lang="fr-FR" sz="1400" dirty="0" smtClean="0"/>
              <a:t>2 réseaux </a:t>
            </a:r>
            <a:r>
              <a:rPr lang="fr-FR" sz="1400" dirty="0"/>
              <a:t>du Sud </a:t>
            </a:r>
            <a:r>
              <a:rPr lang="fr-FR" sz="1400" dirty="0" smtClean="0"/>
              <a:t>accompagnés (Afrique </a:t>
            </a:r>
            <a:r>
              <a:rPr lang="fr-FR" sz="1400" dirty="0"/>
              <a:t>et Asie du Sud-Est).</a:t>
            </a:r>
          </a:p>
          <a:p>
            <a:pPr lvl="1"/>
            <a:r>
              <a:rPr lang="fr-FR" sz="1400" dirty="0" smtClean="0"/>
              <a:t>+ de </a:t>
            </a:r>
            <a:r>
              <a:rPr lang="fr-FR" sz="1400" dirty="0"/>
              <a:t>1000 jours/hommes de formation </a:t>
            </a:r>
            <a:r>
              <a:rPr lang="fr-FR" sz="1400" dirty="0" smtClean="0"/>
              <a:t>au </a:t>
            </a:r>
            <a:r>
              <a:rPr lang="fr-FR" sz="1400" dirty="0"/>
              <a:t>Sud et 1300 dans les hôpitaux français </a:t>
            </a:r>
            <a:endParaRPr lang="fr-FR" sz="1400" dirty="0" smtClean="0"/>
          </a:p>
          <a:p>
            <a:pPr lvl="1"/>
            <a:r>
              <a:rPr lang="fr-FR" sz="1400" dirty="0" smtClean="0"/>
              <a:t>des </a:t>
            </a:r>
            <a:r>
              <a:rPr lang="fr-FR" sz="1400" dirty="0"/>
              <a:t>capacités </a:t>
            </a:r>
            <a:r>
              <a:rPr lang="fr-FR" sz="1400" dirty="0" smtClean="0"/>
              <a:t>renforcées sur </a:t>
            </a:r>
            <a:r>
              <a:rPr lang="fr-FR" sz="1400" dirty="0"/>
              <a:t>des fondamentaux hospitaliers </a:t>
            </a:r>
            <a:endParaRPr lang="fr-FR" sz="1400" dirty="0" smtClean="0"/>
          </a:p>
          <a:p>
            <a:pPr lvl="1"/>
            <a:r>
              <a:rPr lang="fr-FR" sz="1400" dirty="0"/>
              <a:t>d</a:t>
            </a:r>
            <a:r>
              <a:rPr lang="fr-FR" sz="1400" dirty="0" smtClean="0"/>
              <a:t>u lien social entre les pays du nord et du sud</a:t>
            </a:r>
          </a:p>
          <a:p>
            <a:endParaRPr lang="fr-FR" altLang="fr-FR" sz="1600" b="0" dirty="0" smtClean="0"/>
          </a:p>
          <a:p>
            <a:r>
              <a:rPr lang="fr-FR" altLang="fr-FR" sz="1600" b="0" dirty="0"/>
              <a:t>Un engagement fort des hospitaliers à </a:t>
            </a:r>
            <a:r>
              <a:rPr lang="fr-FR" altLang="fr-FR" sz="1600" b="0" dirty="0" smtClean="0"/>
              <a:t>saluer </a:t>
            </a:r>
          </a:p>
          <a:p>
            <a:pPr lvl="1"/>
            <a:r>
              <a:rPr lang="fr-FR" sz="1400" dirty="0"/>
              <a:t>Dynamisme et intérêt des professionnels et de leurs établissements </a:t>
            </a:r>
            <a:r>
              <a:rPr lang="fr-FR" altLang="fr-FR" sz="1400" dirty="0"/>
              <a:t>(publics et privés)</a:t>
            </a:r>
          </a:p>
          <a:p>
            <a:pPr lvl="1"/>
            <a:endParaRPr lang="fr-FR" sz="1400" dirty="0" smtClean="0"/>
          </a:p>
          <a:p>
            <a:r>
              <a:rPr lang="fr-FR" altLang="fr-FR" sz="1600" b="0" dirty="0" smtClean="0"/>
              <a:t>La nouvelle ambition du PRPH 3 </a:t>
            </a:r>
          </a:p>
          <a:p>
            <a:pPr lvl="1"/>
            <a:r>
              <a:rPr lang="fr-FR" altLang="fr-FR" sz="1400" dirty="0"/>
              <a:t>Créer et animer un réseau des partenaires hospitaliers</a:t>
            </a:r>
          </a:p>
          <a:p>
            <a:pPr lvl="1"/>
            <a:r>
              <a:rPr lang="fr-FR" altLang="fr-FR" sz="1400" dirty="0" smtClean="0"/>
              <a:t>Développer la coordination avec les projets DGOS</a:t>
            </a:r>
          </a:p>
          <a:p>
            <a:pPr lvl="1"/>
            <a:r>
              <a:rPr lang="fr-FR" altLang="fr-FR" sz="1400" dirty="0" smtClean="0"/>
              <a:t>Accompagner les partenaires </a:t>
            </a:r>
            <a:r>
              <a:rPr lang="fr-FR" sz="1400" dirty="0" smtClean="0"/>
              <a:t>pour renforcer la qualité, l’impact </a:t>
            </a:r>
            <a:r>
              <a:rPr lang="fr-FR" sz="1400" dirty="0"/>
              <a:t>et la pérennité </a:t>
            </a:r>
            <a:r>
              <a:rPr lang="fr-FR" sz="1400" dirty="0" smtClean="0"/>
              <a:t>des projets</a:t>
            </a:r>
          </a:p>
          <a:p>
            <a:endParaRPr lang="fr-FR" altLang="fr-FR" sz="1600" b="0" dirty="0" smtClean="0"/>
          </a:p>
          <a:p>
            <a:pPr lvl="1"/>
            <a:endParaRPr lang="fr-FR" altLang="fr-FR" sz="1400" b="0" dirty="0"/>
          </a:p>
          <a:p>
            <a:pPr lvl="1"/>
            <a:endParaRPr lang="fr-FR" altLang="fr-FR" dirty="0" smtClean="0"/>
          </a:p>
        </p:txBody>
      </p:sp>
      <p:sp>
        <p:nvSpPr>
          <p:cNvPr id="3" name="AutoShape 8" descr="Résultat de recherche d'images pour &quot;AP-HP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10" descr="Résultat de recherche d'images pour &quot;AP-HP Log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3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708" y="3132256"/>
            <a:ext cx="5256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MERCI</a:t>
            </a:r>
            <a:endParaRPr lang="en-US" sz="3200" b="1" dirty="0">
              <a:solidFill>
                <a:srgbClr val="1C0E5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5301208"/>
            <a:ext cx="459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afd.fr</a:t>
            </a:r>
            <a:endParaRPr lang="en-US" sz="1400" dirty="0">
              <a:solidFill>
                <a:srgbClr val="1C0E5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groupe</a:t>
            </a:r>
            <a:r>
              <a:rPr lang="en-US" dirty="0"/>
              <a:t> AFD</a:t>
            </a:r>
          </a:p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Engagé pour un monde en commun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smtClean="0"/>
              <a:t>Groupe AFD, un réseau mondial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01.</a:t>
            </a:r>
            <a:endParaRPr lang="en-US" dirty="0"/>
          </a:p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21908" r="23814" b="13399"/>
          <a:stretch/>
        </p:blipFill>
        <p:spPr bwMode="auto">
          <a:xfrm>
            <a:off x="1187624" y="1700808"/>
            <a:ext cx="7047021" cy="400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7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/>
              <a:t>Des instruments financiers diversifiés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01.</a:t>
            </a:r>
            <a:endParaRPr lang="en-US" dirty="0"/>
          </a:p>
          <a:p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403648" y="1366391"/>
            <a:ext cx="430887" cy="165618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chemeClr val="tx2"/>
                </a:solidFill>
                <a:latin typeface="Arial"/>
                <a:cs typeface="Arial"/>
              </a:rPr>
              <a:t>  PROPARCO</a:t>
            </a:r>
            <a:endParaRPr lang="fr-FR" sz="1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1619451" y="1006128"/>
            <a:ext cx="2325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i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dirty="0" smtClean="0"/>
              <a:t>Instruments</a:t>
            </a:r>
            <a:endParaRPr lang="fr-FR" altLang="fr-FR" dirty="0"/>
          </a:p>
        </p:txBody>
      </p:sp>
      <p:sp>
        <p:nvSpPr>
          <p:cNvPr id="12" name="ZoneTexte 26"/>
          <p:cNvSpPr txBox="1">
            <a:spLocks noChangeArrowheads="1"/>
          </p:cNvSpPr>
          <p:nvPr/>
        </p:nvSpPr>
        <p:spPr bwMode="auto">
          <a:xfrm>
            <a:off x="4831267" y="996603"/>
            <a:ext cx="2632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i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dirty="0" smtClean="0"/>
              <a:t>Bénéficiaires </a:t>
            </a:r>
            <a:endParaRPr lang="fr-FR" alt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404008" y="3158241"/>
            <a:ext cx="430887" cy="2387230"/>
          </a:xfrm>
          <a:prstGeom prst="rect">
            <a:avLst/>
          </a:prstGeom>
          <a:noFill/>
          <a:ln w="19050">
            <a:solidFill>
              <a:srgbClr val="E6566B"/>
            </a:solidFill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E6566B"/>
                </a:solidFill>
                <a:latin typeface="Arial"/>
                <a:cs typeface="Arial"/>
              </a:rPr>
              <a:t>    AFD</a:t>
            </a:r>
            <a:endParaRPr lang="fr-FR" sz="1600" b="1" dirty="0">
              <a:solidFill>
                <a:srgbClr val="E6566B"/>
              </a:solidFill>
              <a:latin typeface="Arial"/>
              <a:cs typeface="Arial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1403648" y="5687665"/>
            <a:ext cx="6408712" cy="590550"/>
          </a:xfrm>
          <a:prstGeom prst="roundRect">
            <a:avLst/>
          </a:prstGeom>
          <a:noFill/>
          <a:ln>
            <a:solidFill>
              <a:srgbClr val="E6566B"/>
            </a:solidFill>
            <a:prstDash val="sysDash"/>
            <a:headEnd type="none" w="med" len="med"/>
            <a:tailEnd type="triangl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>
              <a:defRPr/>
            </a:pPr>
            <a:r>
              <a:rPr lang="fr-FR" sz="1200" dirty="0" smtClean="0">
                <a:solidFill>
                  <a:srgbClr val="E6566B"/>
                </a:solidFill>
              </a:rPr>
              <a:t>Sous certains critères spécifiques, les entités privées peuvent également bénéficier de </a:t>
            </a:r>
            <a:br>
              <a:rPr lang="fr-FR" sz="1200" dirty="0" smtClean="0">
                <a:solidFill>
                  <a:srgbClr val="E6566B"/>
                </a:solidFill>
              </a:rPr>
            </a:br>
            <a:r>
              <a:rPr lang="fr-FR" sz="1200" dirty="0" smtClean="0">
                <a:solidFill>
                  <a:srgbClr val="E6566B"/>
                </a:solidFill>
              </a:rPr>
              <a:t>financements concessionnels et d’assistance technique. </a:t>
            </a:r>
            <a:endParaRPr lang="fr-FR" sz="1200" dirty="0">
              <a:solidFill>
                <a:srgbClr val="E6566B"/>
              </a:solidFill>
            </a:endParaRPr>
          </a:p>
        </p:txBody>
      </p:sp>
      <p:sp>
        <p:nvSpPr>
          <p:cNvPr id="15" name="ZoneTexte 2"/>
          <p:cNvSpPr txBox="1">
            <a:spLocks noChangeArrowheads="1"/>
          </p:cNvSpPr>
          <p:nvPr/>
        </p:nvSpPr>
        <p:spPr bwMode="auto">
          <a:xfrm>
            <a:off x="1935225" y="1379985"/>
            <a:ext cx="2340000" cy="72000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i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endParaRPr lang="fr-FR" altLang="fr-FR" sz="14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fr-FR" altLang="fr-FR" sz="1400" b="1">
              <a:solidFill>
                <a:schemeClr val="bg1"/>
              </a:solidFill>
            </a:endParaRPr>
          </a:p>
        </p:txBody>
      </p:sp>
      <p:sp>
        <p:nvSpPr>
          <p:cNvPr id="16" name="ZoneTexte 2"/>
          <p:cNvSpPr txBox="1">
            <a:spLocks noChangeArrowheads="1"/>
          </p:cNvSpPr>
          <p:nvPr/>
        </p:nvSpPr>
        <p:spPr bwMode="auto">
          <a:xfrm>
            <a:off x="4995305" y="1436648"/>
            <a:ext cx="2304000" cy="1569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i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</a:pPr>
            <a:endParaRPr lang="fr-FR" altLang="fr-FR" sz="12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fr-FR" altLang="fr-FR" sz="1200" b="1" dirty="0" smtClean="0">
                <a:solidFill>
                  <a:schemeClr val="bg1"/>
                </a:solidFill>
              </a:rPr>
              <a:t>Entreprises privées</a:t>
            </a:r>
            <a:endParaRPr lang="fr-FR" altLang="fr-FR" sz="12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fr-FR" altLang="fr-FR" sz="1200" b="1" dirty="0" smtClean="0">
                <a:solidFill>
                  <a:schemeClr val="bg1"/>
                </a:solidFill>
              </a:rPr>
              <a:t>Banques privées</a:t>
            </a:r>
            <a:endParaRPr lang="fr-FR" altLang="fr-FR" sz="12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fr-FR" altLang="fr-FR" sz="1200" b="1" dirty="0" smtClean="0">
                <a:solidFill>
                  <a:schemeClr val="bg1"/>
                </a:solidFill>
              </a:rPr>
              <a:t>Institutions financières</a:t>
            </a:r>
            <a:endParaRPr lang="fr-FR" altLang="fr-FR" sz="1200" b="1" dirty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</a:pPr>
            <a:endParaRPr lang="fr-FR" altLang="fr-FR" sz="1200" b="1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</a:pPr>
            <a:endParaRPr lang="fr-FR" altLang="fr-FR" sz="1200" b="1" dirty="0">
              <a:solidFill>
                <a:schemeClr val="bg1"/>
              </a:solidFill>
            </a:endParaRPr>
          </a:p>
        </p:txBody>
      </p:sp>
      <p:sp>
        <p:nvSpPr>
          <p:cNvPr id="17" name="ZoneTexte 2"/>
          <p:cNvSpPr txBox="1">
            <a:spLocks noChangeArrowheads="1"/>
          </p:cNvSpPr>
          <p:nvPr/>
        </p:nvSpPr>
        <p:spPr bwMode="auto">
          <a:xfrm>
            <a:off x="1922549" y="2302575"/>
            <a:ext cx="2340000" cy="72000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i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400" b="1" dirty="0" smtClean="0">
                <a:solidFill>
                  <a:schemeClr val="bg1"/>
                </a:solidFill>
              </a:rPr>
              <a:t>Dette commerciale</a:t>
            </a:r>
            <a:endParaRPr lang="fr-FR" altLang="fr-FR" sz="600" b="1" dirty="0" smtClean="0">
              <a:solidFill>
                <a:schemeClr val="bg1"/>
              </a:solidFill>
            </a:endParaRPr>
          </a:p>
        </p:txBody>
      </p:sp>
      <p:sp>
        <p:nvSpPr>
          <p:cNvPr id="18" name="ZoneTexte 2"/>
          <p:cNvSpPr txBox="1">
            <a:spLocks noChangeArrowheads="1"/>
          </p:cNvSpPr>
          <p:nvPr/>
        </p:nvSpPr>
        <p:spPr bwMode="auto">
          <a:xfrm>
            <a:off x="1922550" y="3148225"/>
            <a:ext cx="2340000" cy="830997"/>
          </a:xfrm>
          <a:prstGeom prst="homePlate">
            <a:avLst/>
          </a:prstGeom>
          <a:solidFill>
            <a:srgbClr val="E656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i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 sz="6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400" b="1" dirty="0" smtClean="0">
                <a:solidFill>
                  <a:schemeClr val="bg1"/>
                </a:solidFill>
              </a:rPr>
              <a:t>Prêts à condition de marché</a:t>
            </a:r>
          </a:p>
          <a:p>
            <a:pPr>
              <a:spcBef>
                <a:spcPct val="0"/>
              </a:spcBef>
            </a:pPr>
            <a:endParaRPr lang="fr-FR" alt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9" name="ZoneTexte 2"/>
          <p:cNvSpPr txBox="1">
            <a:spLocks noChangeArrowheads="1"/>
          </p:cNvSpPr>
          <p:nvPr/>
        </p:nvSpPr>
        <p:spPr bwMode="auto">
          <a:xfrm>
            <a:off x="1922550" y="4169983"/>
            <a:ext cx="2340000" cy="769441"/>
          </a:xfrm>
          <a:prstGeom prst="homePlate">
            <a:avLst/>
          </a:prstGeom>
          <a:solidFill>
            <a:srgbClr val="E656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i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endParaRPr lang="fr-FR" altLang="fr-FR" sz="200" b="1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fr-FR" altLang="fr-FR" sz="1400" b="1" dirty="0" smtClean="0">
                <a:solidFill>
                  <a:schemeClr val="bg1"/>
                </a:solidFill>
              </a:rPr>
              <a:t>Prêts concessionnels (bonifiés)</a:t>
            </a:r>
          </a:p>
          <a:p>
            <a:pPr eaLnBrk="0" hangingPunct="0"/>
            <a:endParaRPr lang="fr-FR" altLang="fr-FR" sz="400" b="1" dirty="0" smtClean="0">
              <a:solidFill>
                <a:schemeClr val="bg1"/>
              </a:solidFill>
            </a:endParaRPr>
          </a:p>
        </p:txBody>
      </p:sp>
      <p:sp>
        <p:nvSpPr>
          <p:cNvPr id="20" name="ZoneTexte 2"/>
          <p:cNvSpPr txBox="1">
            <a:spLocks noChangeArrowheads="1"/>
          </p:cNvSpPr>
          <p:nvPr/>
        </p:nvSpPr>
        <p:spPr bwMode="auto">
          <a:xfrm>
            <a:off x="4995305" y="3173065"/>
            <a:ext cx="2304000" cy="2369880"/>
          </a:xfrm>
          <a:prstGeom prst="rect">
            <a:avLst/>
          </a:prstGeom>
          <a:solidFill>
            <a:srgbClr val="E656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i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ts val="600"/>
              </a:spcBef>
            </a:pPr>
            <a:endParaRPr lang="fr-FR" altLang="fr-FR" sz="1200" b="1" dirty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</a:pPr>
            <a:r>
              <a:rPr lang="fr-FR" altLang="fr-FR" sz="1200" b="1" dirty="0" smtClean="0">
                <a:solidFill>
                  <a:schemeClr val="bg1"/>
                </a:solidFill>
              </a:rPr>
              <a:t>Etats</a:t>
            </a:r>
            <a:endParaRPr lang="fr-FR" altLang="fr-FR" sz="1200" b="1" dirty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</a:pPr>
            <a:r>
              <a:rPr lang="fr-FR" altLang="fr-FR" sz="1200" b="1" dirty="0" smtClean="0">
                <a:solidFill>
                  <a:schemeClr val="bg1"/>
                </a:solidFill>
              </a:rPr>
              <a:t>Entreprises publiques</a:t>
            </a:r>
            <a:endParaRPr lang="fr-FR" altLang="fr-FR" sz="1200" b="1" dirty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</a:pPr>
            <a:r>
              <a:rPr lang="fr-FR" altLang="fr-FR" sz="1200" b="1" dirty="0" smtClean="0">
                <a:solidFill>
                  <a:schemeClr val="bg1"/>
                </a:solidFill>
              </a:rPr>
              <a:t>Banques publiques </a:t>
            </a:r>
            <a:endParaRPr lang="fr-FR" altLang="fr-FR" sz="1200" b="1" dirty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</a:pPr>
            <a:r>
              <a:rPr lang="fr-FR" altLang="fr-FR" sz="1200" b="1" dirty="0" smtClean="0">
                <a:solidFill>
                  <a:schemeClr val="bg1"/>
                </a:solidFill>
              </a:rPr>
              <a:t>Collectivités</a:t>
            </a:r>
          </a:p>
          <a:p>
            <a:pPr algn="l">
              <a:spcBef>
                <a:spcPts val="600"/>
              </a:spcBef>
            </a:pPr>
            <a:r>
              <a:rPr lang="fr-FR" altLang="fr-FR" sz="1200" b="1" dirty="0" smtClean="0">
                <a:solidFill>
                  <a:schemeClr val="bg1"/>
                </a:solidFill>
              </a:rPr>
              <a:t>Municipalités</a:t>
            </a:r>
            <a:endParaRPr lang="fr-FR" altLang="fr-FR" sz="1200" b="1" dirty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</a:pPr>
            <a:endParaRPr lang="fr-FR" altLang="fr-FR" sz="1200" b="1" dirty="0" smtClean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</a:pPr>
            <a:endParaRPr lang="fr-FR" altLang="fr-FR" sz="1200" b="1" dirty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</a:pPr>
            <a:endParaRPr lang="fr-FR" alt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ZoneTexte 2"/>
          <p:cNvSpPr txBox="1">
            <a:spLocks noChangeArrowheads="1"/>
          </p:cNvSpPr>
          <p:nvPr/>
        </p:nvSpPr>
        <p:spPr bwMode="auto">
          <a:xfrm>
            <a:off x="1951125" y="5168127"/>
            <a:ext cx="2311424" cy="415498"/>
          </a:xfrm>
          <a:prstGeom prst="homePlate">
            <a:avLst>
              <a:gd name="adj" fmla="val 828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i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400" b="1" dirty="0" smtClean="0">
                <a:solidFill>
                  <a:schemeClr val="bg1"/>
                </a:solidFill>
              </a:rPr>
              <a:t>Subventions</a:t>
            </a:r>
            <a:endParaRPr lang="fr-FR" altLang="fr-FR" sz="1400" b="1" dirty="0">
              <a:solidFill>
                <a:schemeClr val="bg1"/>
              </a:solidFill>
            </a:endParaRPr>
          </a:p>
        </p:txBody>
      </p:sp>
      <p:sp>
        <p:nvSpPr>
          <p:cNvPr id="22" name="ZoneTexte 1"/>
          <p:cNvSpPr txBox="1">
            <a:spLocks noChangeArrowheads="1"/>
          </p:cNvSpPr>
          <p:nvPr/>
        </p:nvSpPr>
        <p:spPr bwMode="auto">
          <a:xfrm>
            <a:off x="4995305" y="4871690"/>
            <a:ext cx="237680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i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FR" altLang="fr-FR" sz="1100" b="1" dirty="0" smtClean="0">
                <a:solidFill>
                  <a:schemeClr val="bg1"/>
                </a:solidFill>
              </a:rPr>
              <a:t>Subventions principalement pour financer les Etats africains les plus pauvres et les ONG</a:t>
            </a:r>
            <a:endParaRPr lang="fr-FR" altLang="fr-FR" sz="1100" b="1" dirty="0">
              <a:solidFill>
                <a:schemeClr val="bg1"/>
              </a:solidFill>
            </a:endParaRPr>
          </a:p>
        </p:txBody>
      </p:sp>
      <p:sp>
        <p:nvSpPr>
          <p:cNvPr id="23" name="ZoneTexte 1"/>
          <p:cNvSpPr txBox="1">
            <a:spLocks noChangeArrowheads="1"/>
          </p:cNvSpPr>
          <p:nvPr/>
        </p:nvSpPr>
        <p:spPr bwMode="auto">
          <a:xfrm>
            <a:off x="1951125" y="1550277"/>
            <a:ext cx="2324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i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fr-FR" altLang="fr-FR" sz="1400" b="1" dirty="0" smtClean="0">
                <a:solidFill>
                  <a:schemeClr val="bg1"/>
                </a:solidFill>
              </a:rPr>
              <a:t>Fonds Propres</a:t>
            </a:r>
            <a:endParaRPr lang="fr-FR" alt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 smtClean="0"/>
              <a:t>Des </a:t>
            </a:r>
            <a:r>
              <a:rPr lang="fr-FR" dirty="0"/>
              <a:t>engagements </a:t>
            </a:r>
            <a:r>
              <a:rPr lang="fr-FR" dirty="0" smtClean="0"/>
              <a:t>en hausse (en Md €)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01.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0091" r="23687" b="13726"/>
          <a:stretch/>
        </p:blipFill>
        <p:spPr bwMode="auto">
          <a:xfrm>
            <a:off x="1475656" y="1412776"/>
            <a:ext cx="6590581" cy="389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 smtClean="0"/>
              <a:t>Quatre grandes zones d’intervention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01.</a:t>
            </a:r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t="20990" r="22220" b="18738"/>
          <a:stretch/>
        </p:blipFill>
        <p:spPr bwMode="auto">
          <a:xfrm>
            <a:off x="179512" y="1556792"/>
            <a:ext cx="8593005" cy="441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Un nouveau plan d’orientation Stratégique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 smtClean="0">
                <a:solidFill>
                  <a:srgbClr val="1C0E5D"/>
                </a:solidFill>
                <a:cs typeface="Arial" panose="020B0604020202020204" pitchFamily="34" charset="0"/>
              </a:rPr>
              <a:t>01.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59632" y="1484784"/>
            <a:ext cx="7272338" cy="792088"/>
          </a:xfrm>
        </p:spPr>
        <p:txBody>
          <a:bodyPr/>
          <a:lstStyle/>
          <a:p>
            <a:r>
              <a:rPr lang="fr-FR" b="1" dirty="0" smtClean="0"/>
              <a:t>Un </a:t>
            </a:r>
            <a:r>
              <a:rPr lang="fr-FR" b="1" dirty="0"/>
              <a:t>cap fixé par le Président de la République et le gouvernement </a:t>
            </a:r>
            <a:r>
              <a:rPr lang="fr-FR" dirty="0"/>
              <a:t>: 0,55 % du RNB en 2022 </a:t>
            </a:r>
            <a:endParaRPr lang="fr-FR" dirty="0" smtClean="0"/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→ 5 engagements pris pour l’atteinte des Objectifs de Développement Durable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 smtClean="0"/>
              <a:t>Pour la Planète - </a:t>
            </a:r>
            <a:r>
              <a:rPr lang="fr-FR" altLang="fr-FR" b="1" dirty="0" smtClean="0"/>
              <a:t>100% Accord de Paris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 smtClean="0"/>
              <a:t>Pour les populations - </a:t>
            </a:r>
            <a:r>
              <a:rPr lang="fr-FR" altLang="fr-FR" b="1" dirty="0" smtClean="0"/>
              <a:t>100% lien 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 smtClean="0"/>
              <a:t>Pour la paix - </a:t>
            </a:r>
            <a:r>
              <a:rPr lang="fr-FR" altLang="fr-FR" b="1" dirty="0" smtClean="0">
                <a:latin typeface="+mn-lt"/>
              </a:rPr>
              <a:t>le d</a:t>
            </a:r>
            <a:r>
              <a:rPr lang="fr-FR" b="1" dirty="0" smtClean="0">
                <a:latin typeface="+mn-lt"/>
              </a:rPr>
              <a:t>éveloppement </a:t>
            </a:r>
            <a:r>
              <a:rPr lang="fr-FR" b="1" dirty="0">
                <a:latin typeface="+mn-lt"/>
              </a:rPr>
              <a:t>en 3D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 smtClean="0"/>
              <a:t>Pour la prospérité - </a:t>
            </a:r>
            <a:r>
              <a:rPr lang="fr-FR" altLang="fr-FR" b="1" dirty="0" smtClean="0"/>
              <a:t>priorité non-souveraine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 smtClean="0"/>
              <a:t>Une méthode - </a:t>
            </a:r>
            <a:r>
              <a:rPr lang="fr-FR" altLang="fr-FR" b="1" dirty="0" smtClean="0"/>
              <a:t>le</a:t>
            </a:r>
            <a:r>
              <a:rPr lang="fr-FR" altLang="fr-FR" dirty="0" smtClean="0"/>
              <a:t> </a:t>
            </a:r>
            <a:r>
              <a:rPr lang="fr-FR" altLang="fr-FR" b="1" dirty="0" smtClean="0"/>
              <a:t>réflexe partenarial</a:t>
            </a:r>
          </a:p>
          <a:p>
            <a:r>
              <a:rPr lang="fr-FR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544108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→ </a:t>
            </a:r>
            <a:r>
              <a:rPr lang="fr-FR" b="1" dirty="0" smtClean="0"/>
              <a:t>La santé </a:t>
            </a:r>
            <a:r>
              <a:rPr lang="fr-FR" dirty="0" smtClean="0"/>
              <a:t>est une des 5 priorités du dernier comité interministériel de la coopération et du développement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97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fr-FR" dirty="0" smtClean="0"/>
              <a:t>Le réflexe partenarial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93304" y="919261"/>
            <a:ext cx="7272338" cy="792088"/>
          </a:xfrm>
        </p:spPr>
        <p:txBody>
          <a:bodyPr/>
          <a:lstStyle/>
          <a:p>
            <a:r>
              <a:rPr lang="fr-FR" dirty="0"/>
              <a:t>Partenariats et innovation pour multiplier les impacts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509463"/>
            <a:ext cx="1080120" cy="791592"/>
          </a:xfrm>
        </p:spPr>
        <p:txBody>
          <a:bodyPr/>
          <a:lstStyle/>
          <a:p>
            <a:r>
              <a:rPr lang="en-US" dirty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01.</a:t>
            </a:r>
            <a:endParaRPr lang="en-US" dirty="0"/>
          </a:p>
        </p:txBody>
      </p:sp>
      <p:pic>
        <p:nvPicPr>
          <p:cNvPr id="3074" name="Picture 2" descr="C:\Users\houssinl\AppData\Local\Microsoft\Windows\Temporary Internet Files\Content.IE5\7UVRP4DR\Les partenai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869625" cy="40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23728" y="464230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FHF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7244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L’AFD et la santé</a:t>
            </a:r>
            <a:endParaRPr lang="en-US" dirty="0"/>
          </a:p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… en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rgbClr val="250E62"/>
      </a:dk1>
      <a:lt1>
        <a:sysClr val="window" lastClr="FFFFFF"/>
      </a:lt1>
      <a:dk2>
        <a:srgbClr val="250E62"/>
      </a:dk2>
      <a:lt2>
        <a:srgbClr val="FFFFFF"/>
      </a:lt2>
      <a:accent1>
        <a:srgbClr val="21167D"/>
      </a:accent1>
      <a:accent2>
        <a:srgbClr val="DA291C"/>
      </a:accent2>
      <a:accent3>
        <a:srgbClr val="3F55AC"/>
      </a:accent3>
      <a:accent4>
        <a:srgbClr val="4B6BD5"/>
      </a:accent4>
      <a:accent5>
        <a:srgbClr val="E6433C"/>
      </a:accent5>
      <a:accent6>
        <a:srgbClr val="F86D66"/>
      </a:accent6>
      <a:hlink>
        <a:srgbClr val="0000FF"/>
      </a:hlink>
      <a:folHlink>
        <a:srgbClr val="18A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FD 1">
      <a:dk1>
        <a:srgbClr val="250E62"/>
      </a:dk1>
      <a:lt1>
        <a:sysClr val="window" lastClr="FFFFFF"/>
      </a:lt1>
      <a:dk2>
        <a:srgbClr val="250E62"/>
      </a:dk2>
      <a:lt2>
        <a:srgbClr val="FFFFFF"/>
      </a:lt2>
      <a:accent1>
        <a:srgbClr val="2F117D"/>
      </a:accent1>
      <a:accent2>
        <a:srgbClr val="DA291C"/>
      </a:accent2>
      <a:accent3>
        <a:srgbClr val="4D3AAC"/>
      </a:accent3>
      <a:accent4>
        <a:srgbClr val="626ED5"/>
      </a:accent4>
      <a:accent5>
        <a:srgbClr val="E6433C"/>
      </a:accent5>
      <a:accent6>
        <a:srgbClr val="F86D66"/>
      </a:accent6>
      <a:hlink>
        <a:srgbClr val="0000FF"/>
      </a:hlink>
      <a:folHlink>
        <a:srgbClr val="18A6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6009</TotalTime>
  <Words>512</Words>
  <Application>Microsoft Office PowerPoint</Application>
  <PresentationFormat>Affichage à l'écran (4:3)</PresentationFormat>
  <Paragraphs>123</Paragraphs>
  <Slides>17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2_Office Theme</vt:lpstr>
      <vt:lpstr>1_Office Theme</vt:lpstr>
      <vt:lpstr>Journée d’échange sur la coopération hospitalière internationale</vt:lpstr>
      <vt:lpstr>Présentation PowerPoint</vt:lpstr>
      <vt:lpstr>Le Groupe AFD, un réseau mondial</vt:lpstr>
      <vt:lpstr>Des instruments financiers diversifiés</vt:lpstr>
      <vt:lpstr>Des engagements en hausse (en Md €)</vt:lpstr>
      <vt:lpstr>Quatre grandes zones d’intervention</vt:lpstr>
      <vt:lpstr>Un nouveau plan d’orientation Stratégique</vt:lpstr>
      <vt:lpstr>Le réflexe partenarial </vt:lpstr>
      <vt:lpstr>Présentation PowerPoint</vt:lpstr>
      <vt:lpstr>CIS Santé et Protection Sociale </vt:lpstr>
      <vt:lpstr>Quelques chiffres au global</vt:lpstr>
      <vt:lpstr>Les interventions de l’AFD dans le secteur hospitalier</vt:lpstr>
      <vt:lpstr>Cartographie des principales interventions AFD secteur hospitalier  </vt:lpstr>
      <vt:lpstr>Cartographie des principales interventions AFD secteur hospitalier  </vt:lpstr>
      <vt:lpstr>Présentation PowerPoint</vt:lpstr>
      <vt:lpstr>L’AFD et les partenariats hospitaliers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AFD</dc:creator>
  <cp:lastModifiedBy>LAGIER Philippe</cp:lastModifiedBy>
  <cp:revision>328</cp:revision>
  <dcterms:created xsi:type="dcterms:W3CDTF">2014-04-03T18:35:05Z</dcterms:created>
  <dcterms:modified xsi:type="dcterms:W3CDTF">2019-06-21T09:15:05Z</dcterms:modified>
</cp:coreProperties>
</file>