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  <p:sldMasterId id="2147483648" r:id="rId3"/>
    <p:sldMasterId id="2147483663" r:id="rId4"/>
  </p:sldMasterIdLst>
  <p:notesMasterIdLst>
    <p:notesMasterId r:id="rId15"/>
  </p:notesMasterIdLst>
  <p:handoutMasterIdLst>
    <p:handoutMasterId r:id="rId16"/>
  </p:handoutMasterIdLst>
  <p:sldIdLst>
    <p:sldId id="263" r:id="rId5"/>
    <p:sldId id="274" r:id="rId6"/>
    <p:sldId id="275" r:id="rId7"/>
    <p:sldId id="309" r:id="rId8"/>
    <p:sldId id="285" r:id="rId9"/>
    <p:sldId id="286" r:id="rId10"/>
    <p:sldId id="289" r:id="rId11"/>
    <p:sldId id="310" r:id="rId12"/>
    <p:sldId id="311" r:id="rId13"/>
    <p:sldId id="295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84F6"/>
    <a:srgbClr val="FF3399"/>
    <a:srgbClr val="FC7CF6"/>
    <a:srgbClr val="00ABE2"/>
    <a:srgbClr val="97BF0D"/>
    <a:srgbClr val="F8B334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39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082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tilisateur\AppData\Local\Microsoft\Windows\INetCache\Content.Outlook\T12W67L8\Autism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irection\Desktop\Annexe2-Outil%20d'appu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Colonne1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1.0135719370374059E-2"/>
                  <c:y val="3.975188353290486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561817872204784"/>
                      <c:h val="0.30941309442712478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15024219702011335"/>
                  <c:y val="-8.071874411818939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1858451826936806E-7"/>
                  <c:y val="0.125620983847970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182208432687394"/>
                      <c:h val="0.24874386022572778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1063689668356253"/>
                  <c:y val="-1.119657882844365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Feuil1!$A$2:$A$6</c:f>
              <c:strCache>
                <c:ptCount val="5"/>
                <c:pt idx="0">
                  <c:v> Aide Médico Psychologique</c:v>
                </c:pt>
                <c:pt idx="1">
                  <c:v> Aide soignant</c:v>
                </c:pt>
                <c:pt idx="2">
                  <c:v> Educateur spécialisé</c:v>
                </c:pt>
                <c:pt idx="3">
                  <c:v> Infirmier</c:v>
                </c:pt>
                <c:pt idx="4">
                  <c:v> Moniteur Educateur</c:v>
                </c:pt>
              </c:strCache>
            </c:strRef>
          </c:cat>
          <c:val>
            <c:numRef>
              <c:f>Feuil1!$B$2:$B$6</c:f>
              <c:numCache>
                <c:formatCode>General</c:formatCode>
                <c:ptCount val="5"/>
                <c:pt idx="0">
                  <c:v>15</c:v>
                </c:pt>
                <c:pt idx="1">
                  <c:v>24</c:v>
                </c:pt>
                <c:pt idx="2">
                  <c:v>5</c:v>
                </c:pt>
                <c:pt idx="3">
                  <c:v>6</c:v>
                </c:pt>
                <c:pt idx="4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Colonne1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Feuil1!$A$2:$A$12</c:f>
              <c:strCache>
                <c:ptCount val="11"/>
                <c:pt idx="0">
                  <c:v>AS</c:v>
                </c:pt>
                <c:pt idx="1">
                  <c:v>ES</c:v>
                </c:pt>
                <c:pt idx="2">
                  <c:v>E Sportif</c:v>
                </c:pt>
                <c:pt idx="3">
                  <c:v>ETS</c:v>
                </c:pt>
                <c:pt idx="4">
                  <c:v>ME</c:v>
                </c:pt>
                <c:pt idx="5">
                  <c:v>AMP</c:v>
                </c:pt>
                <c:pt idx="6">
                  <c:v>Médecins</c:v>
                </c:pt>
                <c:pt idx="7">
                  <c:v>Infirmière</c:v>
                </c:pt>
                <c:pt idx="8">
                  <c:v>Psycho</c:v>
                </c:pt>
                <c:pt idx="9">
                  <c:v>Rééducateurs</c:v>
                </c:pt>
                <c:pt idx="10">
                  <c:v>Enseignants</c:v>
                </c:pt>
              </c:strCache>
            </c:strRef>
          </c:cat>
          <c:val>
            <c:numRef>
              <c:f>Feuil1!$B$2:$B$12</c:f>
              <c:numCache>
                <c:formatCode>General</c:formatCode>
                <c:ptCount val="11"/>
                <c:pt idx="0">
                  <c:v>1</c:v>
                </c:pt>
                <c:pt idx="1">
                  <c:v>10.6</c:v>
                </c:pt>
                <c:pt idx="2">
                  <c:v>3</c:v>
                </c:pt>
                <c:pt idx="3">
                  <c:v>3</c:v>
                </c:pt>
                <c:pt idx="4">
                  <c:v>8</c:v>
                </c:pt>
                <c:pt idx="5">
                  <c:v>2</c:v>
                </c:pt>
                <c:pt idx="6">
                  <c:v>0.4</c:v>
                </c:pt>
                <c:pt idx="7">
                  <c:v>1</c:v>
                </c:pt>
                <c:pt idx="8">
                  <c:v>1</c:v>
                </c:pt>
                <c:pt idx="9">
                  <c:v>2.5</c:v>
                </c:pt>
                <c:pt idx="10">
                  <c:v>7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Réponse de La MAS Les ACACIAS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[Autisme.xlsx]synthèse!$B$1</c:f>
              <c:strCache>
                <c:ptCount val="1"/>
                <c:pt idx="0">
                  <c:v>En cohérence totale avec les
RBP et développée en routine,
100%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[Autisme.xlsx]synthèse!$A$2:$A$10</c:f>
              <c:strCache>
                <c:ptCount val="9"/>
                <c:pt idx="0">
                  <c:v>Domaine n°9 : Formation et soutien des professionnnels</c:v>
                </c:pt>
                <c:pt idx="1">
                  <c:v>Domaine N° 8 : Préparation des transitions d'un milieu à l'autre</c:v>
                </c:pt>
                <c:pt idx="2">
                  <c:v>Domaine n°7 : Aspects comportementaux et comportements problèmes</c:v>
                </c:pt>
                <c:pt idx="3">
                  <c:v>Domaine n°6 : Accès à la santé et organsation de l'accès aux soins somatiques</c:v>
                </c:pt>
                <c:pt idx="4">
                  <c:v>Domaine n°5: Environnement matériel</c:v>
                </c:pt>
                <c:pt idx="5">
                  <c:v>Domaine n°4: Interventions et apprentissage</c:v>
                </c:pt>
                <c:pt idx="6">
                  <c:v>Domaine n°3: Place de la personne et de sa familleProjet personnalisé d'interventions (PPI)</c:v>
                </c:pt>
                <c:pt idx="7">
                  <c:v>Domaine n°2: Place de la personne et de sa famille</c:v>
                </c:pt>
                <c:pt idx="8">
                  <c:v>Domaine n°1: Evaluation individuelle  et suivi du développement</c:v>
                </c:pt>
              </c:strCache>
            </c:strRef>
          </c:cat>
          <c:val>
            <c:numRef>
              <c:f>[Autisme.xlsx]synthèse!$B$2:$B$10</c:f>
              <c:numCache>
                <c:formatCode>0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</c:numCache>
            </c:numRef>
          </c:val>
        </c:ser>
        <c:ser>
          <c:idx val="1"/>
          <c:order val="1"/>
          <c:tx>
            <c:strRef>
              <c:f>[Autisme.xlsx]synthèse!$C$1</c:f>
              <c:strCache>
                <c:ptCount val="1"/>
                <c:pt idx="0">
                  <c:v>Pratique éprouvée et en cohérence avec les RBP,
75%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[Autisme.xlsx]synthèse!$A$2:$A$10</c:f>
              <c:strCache>
                <c:ptCount val="9"/>
                <c:pt idx="0">
                  <c:v>Domaine n°9 : Formation et soutien des professionnnels</c:v>
                </c:pt>
                <c:pt idx="1">
                  <c:v>Domaine N° 8 : Préparation des transitions d'un milieu à l'autre</c:v>
                </c:pt>
                <c:pt idx="2">
                  <c:v>Domaine n°7 : Aspects comportementaux et comportements problèmes</c:v>
                </c:pt>
                <c:pt idx="3">
                  <c:v>Domaine n°6 : Accès à la santé et organsation de l'accès aux soins somatiques</c:v>
                </c:pt>
                <c:pt idx="4">
                  <c:v>Domaine n°5: Environnement matériel</c:v>
                </c:pt>
                <c:pt idx="5">
                  <c:v>Domaine n°4: Interventions et apprentissage</c:v>
                </c:pt>
                <c:pt idx="6">
                  <c:v>Domaine n°3: Place de la personne et de sa familleProjet personnalisé d'interventions (PPI)</c:v>
                </c:pt>
                <c:pt idx="7">
                  <c:v>Domaine n°2: Place de la personne et de sa famille</c:v>
                </c:pt>
                <c:pt idx="8">
                  <c:v>Domaine n°1: Evaluation individuelle  et suivi du développement</c:v>
                </c:pt>
              </c:strCache>
            </c:strRef>
          </c:cat>
          <c:val>
            <c:numRef>
              <c:f>[Autisme.xlsx]synthèse!$C$2:$C$10</c:f>
              <c:numCache>
                <c:formatCode>0</c:formatCode>
                <c:ptCount val="9"/>
                <c:pt idx="0">
                  <c:v>2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3</c:v>
                </c:pt>
                <c:pt idx="6">
                  <c:v>0</c:v>
                </c:pt>
                <c:pt idx="7">
                  <c:v>2</c:v>
                </c:pt>
                <c:pt idx="8">
                  <c:v>2</c:v>
                </c:pt>
              </c:numCache>
            </c:numRef>
          </c:val>
        </c:ser>
        <c:ser>
          <c:idx val="2"/>
          <c:order val="2"/>
          <c:tx>
            <c:strRef>
              <c:f>[Autisme.xlsx]synthèse!$D$1</c:f>
              <c:strCache>
                <c:ptCount val="1"/>
                <c:pt idx="0">
                  <c:v>Structurée et déployée, 50%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[Autisme.xlsx]synthèse!$A$2:$A$10</c:f>
              <c:strCache>
                <c:ptCount val="9"/>
                <c:pt idx="0">
                  <c:v>Domaine n°9 : Formation et soutien des professionnnels</c:v>
                </c:pt>
                <c:pt idx="1">
                  <c:v>Domaine N° 8 : Préparation des transitions d'un milieu à l'autre</c:v>
                </c:pt>
                <c:pt idx="2">
                  <c:v>Domaine n°7 : Aspects comportementaux et comportements problèmes</c:v>
                </c:pt>
                <c:pt idx="3">
                  <c:v>Domaine n°6 : Accès à la santé et organsation de l'accès aux soins somatiques</c:v>
                </c:pt>
                <c:pt idx="4">
                  <c:v>Domaine n°5: Environnement matériel</c:v>
                </c:pt>
                <c:pt idx="5">
                  <c:v>Domaine n°4: Interventions et apprentissage</c:v>
                </c:pt>
                <c:pt idx="6">
                  <c:v>Domaine n°3: Place de la personne et de sa familleProjet personnalisé d'interventions (PPI)</c:v>
                </c:pt>
                <c:pt idx="7">
                  <c:v>Domaine n°2: Place de la personne et de sa famille</c:v>
                </c:pt>
                <c:pt idx="8">
                  <c:v>Domaine n°1: Evaluation individuelle  et suivi du développement</c:v>
                </c:pt>
              </c:strCache>
            </c:strRef>
          </c:cat>
          <c:val>
            <c:numRef>
              <c:f>[Autisme.xlsx]synthèse!$D$2:$D$10</c:f>
              <c:numCache>
                <c:formatCode>0</c:formatCode>
                <c:ptCount val="9"/>
                <c:pt idx="0">
                  <c:v>2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  <c:pt idx="4">
                  <c:v>4</c:v>
                </c:pt>
                <c:pt idx="5">
                  <c:v>2</c:v>
                </c:pt>
                <c:pt idx="6">
                  <c:v>1</c:v>
                </c:pt>
                <c:pt idx="7">
                  <c:v>3</c:v>
                </c:pt>
                <c:pt idx="8">
                  <c:v>6</c:v>
                </c:pt>
              </c:numCache>
            </c:numRef>
          </c:val>
        </c:ser>
        <c:ser>
          <c:idx val="3"/>
          <c:order val="3"/>
          <c:tx>
            <c:strRef>
              <c:f>[Autisme.xlsx]synthèse!$E$1</c:f>
              <c:strCache>
                <c:ptCount val="1"/>
                <c:pt idx="0">
                  <c:v>Pratique en cours de structuration, 25%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[Autisme.xlsx]synthèse!$A$2:$A$10</c:f>
              <c:strCache>
                <c:ptCount val="9"/>
                <c:pt idx="0">
                  <c:v>Domaine n°9 : Formation et soutien des professionnnels</c:v>
                </c:pt>
                <c:pt idx="1">
                  <c:v>Domaine N° 8 : Préparation des transitions d'un milieu à l'autre</c:v>
                </c:pt>
                <c:pt idx="2">
                  <c:v>Domaine n°7 : Aspects comportementaux et comportements problèmes</c:v>
                </c:pt>
                <c:pt idx="3">
                  <c:v>Domaine n°6 : Accès à la santé et organsation de l'accès aux soins somatiques</c:v>
                </c:pt>
                <c:pt idx="4">
                  <c:v>Domaine n°5: Environnement matériel</c:v>
                </c:pt>
                <c:pt idx="5">
                  <c:v>Domaine n°4: Interventions et apprentissage</c:v>
                </c:pt>
                <c:pt idx="6">
                  <c:v>Domaine n°3: Place de la personne et de sa familleProjet personnalisé d'interventions (PPI)</c:v>
                </c:pt>
                <c:pt idx="7">
                  <c:v>Domaine n°2: Place de la personne et de sa famille</c:v>
                </c:pt>
                <c:pt idx="8">
                  <c:v>Domaine n°1: Evaluation individuelle  et suivi du développement</c:v>
                </c:pt>
              </c:strCache>
            </c:strRef>
          </c:cat>
          <c:val>
            <c:numRef>
              <c:f>[Autisme.xlsx]synthèse!$E$2:$E$10</c:f>
              <c:numCache>
                <c:formatCode>0</c:formatCode>
                <c:ptCount val="9"/>
                <c:pt idx="0">
                  <c:v>3</c:v>
                </c:pt>
                <c:pt idx="1">
                  <c:v>4</c:v>
                </c:pt>
                <c:pt idx="2">
                  <c:v>4</c:v>
                </c:pt>
                <c:pt idx="3">
                  <c:v>5</c:v>
                </c:pt>
                <c:pt idx="4">
                  <c:v>2</c:v>
                </c:pt>
                <c:pt idx="5">
                  <c:v>15</c:v>
                </c:pt>
                <c:pt idx="6">
                  <c:v>4</c:v>
                </c:pt>
                <c:pt idx="7">
                  <c:v>2</c:v>
                </c:pt>
                <c:pt idx="8">
                  <c:v>8</c:v>
                </c:pt>
              </c:numCache>
            </c:numRef>
          </c:val>
        </c:ser>
        <c:ser>
          <c:idx val="4"/>
          <c:order val="4"/>
          <c:tx>
            <c:strRef>
              <c:f>[Autisme.xlsx]synthèse!$F$1</c:f>
              <c:strCache>
                <c:ptCount val="1"/>
                <c:pt idx="0">
                  <c:v>Envisagée ou embryonnaire, 0%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[Autisme.xlsx]synthèse!$A$2:$A$10</c:f>
              <c:strCache>
                <c:ptCount val="9"/>
                <c:pt idx="0">
                  <c:v>Domaine n°9 : Formation et soutien des professionnnels</c:v>
                </c:pt>
                <c:pt idx="1">
                  <c:v>Domaine N° 8 : Préparation des transitions d'un milieu à l'autre</c:v>
                </c:pt>
                <c:pt idx="2">
                  <c:v>Domaine n°7 : Aspects comportementaux et comportements problèmes</c:v>
                </c:pt>
                <c:pt idx="3">
                  <c:v>Domaine n°6 : Accès à la santé et organsation de l'accès aux soins somatiques</c:v>
                </c:pt>
                <c:pt idx="4">
                  <c:v>Domaine n°5: Environnement matériel</c:v>
                </c:pt>
                <c:pt idx="5">
                  <c:v>Domaine n°4: Interventions et apprentissage</c:v>
                </c:pt>
                <c:pt idx="6">
                  <c:v>Domaine n°3: Place de la personne et de sa familleProjet personnalisé d'interventions (PPI)</c:v>
                </c:pt>
                <c:pt idx="7">
                  <c:v>Domaine n°2: Place de la personne et de sa famille</c:v>
                </c:pt>
                <c:pt idx="8">
                  <c:v>Domaine n°1: Evaluation individuelle  et suivi du développement</c:v>
                </c:pt>
              </c:strCache>
            </c:strRef>
          </c:cat>
          <c:val>
            <c:numRef>
              <c:f>[Autisme.xlsx]synthèse!$F$2:$F$10</c:f>
              <c:numCache>
                <c:formatCode>0</c:formatCode>
                <c:ptCount val="9"/>
                <c:pt idx="0">
                  <c:v>4</c:v>
                </c:pt>
                <c:pt idx="1">
                  <c:v>0</c:v>
                </c:pt>
                <c:pt idx="2">
                  <c:v>1</c:v>
                </c:pt>
                <c:pt idx="3">
                  <c:v>5</c:v>
                </c:pt>
                <c:pt idx="4">
                  <c:v>2</c:v>
                </c:pt>
                <c:pt idx="5">
                  <c:v>4</c:v>
                </c:pt>
                <c:pt idx="6">
                  <c:v>11</c:v>
                </c:pt>
                <c:pt idx="7">
                  <c:v>3</c:v>
                </c:pt>
                <c:pt idx="8">
                  <c:v>4</c:v>
                </c:pt>
              </c:numCache>
            </c:numRef>
          </c:val>
        </c:ser>
        <c:ser>
          <c:idx val="5"/>
          <c:order val="5"/>
          <c:tx>
            <c:strRef>
              <c:f>[Autisme.xlsx]synthèse!$G$1</c:f>
              <c:strCache>
                <c:ptCount val="1"/>
                <c:pt idx="0">
                  <c:v>Sans objet (prestation non dévolue à la structure), 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[Autisme.xlsx]synthèse!$A$2:$A$10</c:f>
              <c:strCache>
                <c:ptCount val="9"/>
                <c:pt idx="0">
                  <c:v>Domaine n°9 : Formation et soutien des professionnnels</c:v>
                </c:pt>
                <c:pt idx="1">
                  <c:v>Domaine N° 8 : Préparation des transitions d'un milieu à l'autre</c:v>
                </c:pt>
                <c:pt idx="2">
                  <c:v>Domaine n°7 : Aspects comportementaux et comportements problèmes</c:v>
                </c:pt>
                <c:pt idx="3">
                  <c:v>Domaine n°6 : Accès à la santé et organsation de l'accès aux soins somatiques</c:v>
                </c:pt>
                <c:pt idx="4">
                  <c:v>Domaine n°5: Environnement matériel</c:v>
                </c:pt>
                <c:pt idx="5">
                  <c:v>Domaine n°4: Interventions et apprentissage</c:v>
                </c:pt>
                <c:pt idx="6">
                  <c:v>Domaine n°3: Place de la personne et de sa familleProjet personnalisé d'interventions (PPI)</c:v>
                </c:pt>
                <c:pt idx="7">
                  <c:v>Domaine n°2: Place de la personne et de sa famille</c:v>
                </c:pt>
                <c:pt idx="8">
                  <c:v>Domaine n°1: Evaluation individuelle  et suivi du développement</c:v>
                </c:pt>
              </c:strCache>
            </c:strRef>
          </c:cat>
          <c:val>
            <c:numRef>
              <c:f>[Autisme.xlsx]synthèse!$G$2:$G$10</c:f>
              <c:numCache>
                <c:formatCode>0</c:formatCode>
                <c:ptCount val="9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10</c:v>
                </c:pt>
                <c:pt idx="6">
                  <c:v>0</c:v>
                </c:pt>
                <c:pt idx="7">
                  <c:v>2</c:v>
                </c:pt>
                <c:pt idx="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overlap val="100"/>
        <c:axId val="-186118768"/>
        <c:axId val="-186124208"/>
      </c:barChart>
      <c:catAx>
        <c:axId val="-1861187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-186124208"/>
        <c:crosses val="autoZero"/>
        <c:auto val="1"/>
        <c:lblAlgn val="ctr"/>
        <c:lblOffset val="100"/>
        <c:noMultiLvlLbl val="0"/>
      </c:catAx>
      <c:valAx>
        <c:axId val="-1861242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-186118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b="1" dirty="0"/>
              <a:t>Réponse de </a:t>
            </a:r>
            <a:r>
              <a:rPr lang="fr-FR" b="1" dirty="0" smtClean="0"/>
              <a:t>l‘INSTIITUT</a:t>
            </a:r>
            <a:r>
              <a:rPr lang="fr-FR" b="1" baseline="0" dirty="0" smtClean="0"/>
              <a:t> MEDICO EDUCATIF « Les Cyprès »</a:t>
            </a:r>
            <a:r>
              <a:rPr lang="fr-FR" b="1" dirty="0" smtClean="0"/>
              <a:t> </a:t>
            </a:r>
            <a:endParaRPr lang="fr-FR" b="1" dirty="0"/>
          </a:p>
        </c:rich>
      </c:tx>
      <c:layout>
        <c:manualLayout>
          <c:xMode val="edge"/>
          <c:yMode val="edge"/>
          <c:x val="0.31854865432461338"/>
          <c:y val="0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54844886227048484"/>
          <c:y val="9.0769865215085774E-2"/>
          <c:w val="0.37744149168853891"/>
          <c:h val="0.6513397399153322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Graphique!$B$2</c:f>
              <c:strCache>
                <c:ptCount val="1"/>
                <c:pt idx="0">
                  <c:v>En cohérence totale avec les RBP et développée en routine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Graphique!$A$3:$A$11</c:f>
              <c:strCache>
                <c:ptCount val="9"/>
                <c:pt idx="0">
                  <c:v>Domaine n°9 : Formation et soutien des professionnels</c:v>
                </c:pt>
                <c:pt idx="1">
                  <c:v>Domaine n°8 : Préparation des transitions d'un milieu à un autre</c:v>
                </c:pt>
                <c:pt idx="2">
                  <c:v>Domaine n°7 : Aspects comportementaux et comportements problèmes</c:v>
                </c:pt>
                <c:pt idx="3">
                  <c:v>Domaine n°6 : Accès à la santé et organisation de l'accès aux soins somatiques</c:v>
                </c:pt>
                <c:pt idx="4">
                  <c:v>Domaine n°5 : Environnement matériel</c:v>
                </c:pt>
                <c:pt idx="5">
                  <c:v>Domaine n°4 : Interventions et apprentissages</c:v>
                </c:pt>
                <c:pt idx="6">
                  <c:v>Domaine n°3 : Projet personnalisé d'interventions (PPI)</c:v>
                </c:pt>
                <c:pt idx="7">
                  <c:v>Domaine n°2 : Place de la personne et de sa famille</c:v>
                </c:pt>
                <c:pt idx="8">
                  <c:v>Domaine n°1 : Evaluation individuelle et suivi du développement</c:v>
                </c:pt>
              </c:strCache>
            </c:strRef>
          </c:cat>
          <c:val>
            <c:numRef>
              <c:f>Graphique!$B$3:$B$11</c:f>
              <c:numCache>
                <c:formatCode>General</c:formatCode>
                <c:ptCount val="9"/>
                <c:pt idx="0">
                  <c:v>4</c:v>
                </c:pt>
                <c:pt idx="1">
                  <c:v>1</c:v>
                </c:pt>
                <c:pt idx="2">
                  <c:v>3</c:v>
                </c:pt>
                <c:pt idx="3">
                  <c:v>1</c:v>
                </c:pt>
                <c:pt idx="4">
                  <c:v>3</c:v>
                </c:pt>
                <c:pt idx="5">
                  <c:v>3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</c:numCache>
            </c:numRef>
          </c:val>
        </c:ser>
        <c:ser>
          <c:idx val="1"/>
          <c:order val="1"/>
          <c:tx>
            <c:strRef>
              <c:f>Graphique!$C$2</c:f>
              <c:strCache>
                <c:ptCount val="1"/>
                <c:pt idx="0">
                  <c:v>Pratique éprouvée et en cohérence avec les RBP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Graphique!$A$3:$A$11</c:f>
              <c:strCache>
                <c:ptCount val="9"/>
                <c:pt idx="0">
                  <c:v>Domaine n°9 : Formation et soutien des professionnels</c:v>
                </c:pt>
                <c:pt idx="1">
                  <c:v>Domaine n°8 : Préparation des transitions d'un milieu à un autre</c:v>
                </c:pt>
                <c:pt idx="2">
                  <c:v>Domaine n°7 : Aspects comportementaux et comportements problèmes</c:v>
                </c:pt>
                <c:pt idx="3">
                  <c:v>Domaine n°6 : Accès à la santé et organisation de l'accès aux soins somatiques</c:v>
                </c:pt>
                <c:pt idx="4">
                  <c:v>Domaine n°5 : Environnement matériel</c:v>
                </c:pt>
                <c:pt idx="5">
                  <c:v>Domaine n°4 : Interventions et apprentissages</c:v>
                </c:pt>
                <c:pt idx="6">
                  <c:v>Domaine n°3 : Projet personnalisé d'interventions (PPI)</c:v>
                </c:pt>
                <c:pt idx="7">
                  <c:v>Domaine n°2 : Place de la personne et de sa famille</c:v>
                </c:pt>
                <c:pt idx="8">
                  <c:v>Domaine n°1 : Evaluation individuelle et suivi du développement</c:v>
                </c:pt>
              </c:strCache>
            </c:strRef>
          </c:cat>
          <c:val>
            <c:numRef>
              <c:f>Graphique!$C$3:$C$11</c:f>
              <c:numCache>
                <c:formatCode>General</c:formatCode>
                <c:ptCount val="9"/>
                <c:pt idx="0">
                  <c:v>4</c:v>
                </c:pt>
                <c:pt idx="1">
                  <c:v>5</c:v>
                </c:pt>
                <c:pt idx="2">
                  <c:v>3</c:v>
                </c:pt>
                <c:pt idx="3">
                  <c:v>9</c:v>
                </c:pt>
                <c:pt idx="4">
                  <c:v>23</c:v>
                </c:pt>
                <c:pt idx="5">
                  <c:v>23</c:v>
                </c:pt>
                <c:pt idx="6">
                  <c:v>11</c:v>
                </c:pt>
                <c:pt idx="7">
                  <c:v>5</c:v>
                </c:pt>
                <c:pt idx="8">
                  <c:v>14</c:v>
                </c:pt>
              </c:numCache>
            </c:numRef>
          </c:val>
        </c:ser>
        <c:ser>
          <c:idx val="2"/>
          <c:order val="2"/>
          <c:tx>
            <c:strRef>
              <c:f>Graphique!$D$2</c:f>
              <c:strCache>
                <c:ptCount val="1"/>
                <c:pt idx="0">
                  <c:v>Structurée et déployée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Graphique!$A$3:$A$11</c:f>
              <c:strCache>
                <c:ptCount val="9"/>
                <c:pt idx="0">
                  <c:v>Domaine n°9 : Formation et soutien des professionnels</c:v>
                </c:pt>
                <c:pt idx="1">
                  <c:v>Domaine n°8 : Préparation des transitions d'un milieu à un autre</c:v>
                </c:pt>
                <c:pt idx="2">
                  <c:v>Domaine n°7 : Aspects comportementaux et comportements problèmes</c:v>
                </c:pt>
                <c:pt idx="3">
                  <c:v>Domaine n°6 : Accès à la santé et organisation de l'accès aux soins somatiques</c:v>
                </c:pt>
                <c:pt idx="4">
                  <c:v>Domaine n°5 : Environnement matériel</c:v>
                </c:pt>
                <c:pt idx="5">
                  <c:v>Domaine n°4 : Interventions et apprentissages</c:v>
                </c:pt>
                <c:pt idx="6">
                  <c:v>Domaine n°3 : Projet personnalisé d'interventions (PPI)</c:v>
                </c:pt>
                <c:pt idx="7">
                  <c:v>Domaine n°2 : Place de la personne et de sa famille</c:v>
                </c:pt>
                <c:pt idx="8">
                  <c:v>Domaine n°1 : Evaluation individuelle et suivi du développement</c:v>
                </c:pt>
              </c:strCache>
            </c:strRef>
          </c:cat>
          <c:val>
            <c:numRef>
              <c:f>Graphique!$D$3:$D$11</c:f>
              <c:numCache>
                <c:formatCode>General</c:formatCode>
                <c:ptCount val="9"/>
                <c:pt idx="0">
                  <c:v>3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4</c:v>
                </c:pt>
              </c:numCache>
            </c:numRef>
          </c:val>
        </c:ser>
        <c:ser>
          <c:idx val="3"/>
          <c:order val="3"/>
          <c:tx>
            <c:strRef>
              <c:f>Graphique!$E$2</c:f>
              <c:strCache>
                <c:ptCount val="1"/>
                <c:pt idx="0">
                  <c:v>Pratique en cours de structuration</c:v>
                </c:pt>
              </c:strCache>
            </c:strRef>
          </c:tx>
          <c:spPr>
            <a:solidFill>
              <a:srgbClr val="F79646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Graphique!$A$3:$A$11</c:f>
              <c:strCache>
                <c:ptCount val="9"/>
                <c:pt idx="0">
                  <c:v>Domaine n°9 : Formation et soutien des professionnels</c:v>
                </c:pt>
                <c:pt idx="1">
                  <c:v>Domaine n°8 : Préparation des transitions d'un milieu à un autre</c:v>
                </c:pt>
                <c:pt idx="2">
                  <c:v>Domaine n°7 : Aspects comportementaux et comportements problèmes</c:v>
                </c:pt>
                <c:pt idx="3">
                  <c:v>Domaine n°6 : Accès à la santé et organisation de l'accès aux soins somatiques</c:v>
                </c:pt>
                <c:pt idx="4">
                  <c:v>Domaine n°5 : Environnement matériel</c:v>
                </c:pt>
                <c:pt idx="5">
                  <c:v>Domaine n°4 : Interventions et apprentissages</c:v>
                </c:pt>
                <c:pt idx="6">
                  <c:v>Domaine n°3 : Projet personnalisé d'interventions (PPI)</c:v>
                </c:pt>
                <c:pt idx="7">
                  <c:v>Domaine n°2 : Place de la personne et de sa famille</c:v>
                </c:pt>
                <c:pt idx="8">
                  <c:v>Domaine n°1 : Evaluation individuelle et suivi du développement</c:v>
                </c:pt>
              </c:strCache>
            </c:strRef>
          </c:cat>
          <c:val>
            <c:numRef>
              <c:f>Graphique!$E$3:$E$11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1</c:v>
                </c:pt>
                <c:pt idx="4">
                  <c:v>4</c:v>
                </c:pt>
                <c:pt idx="5">
                  <c:v>4</c:v>
                </c:pt>
                <c:pt idx="6">
                  <c:v>0</c:v>
                </c:pt>
                <c:pt idx="7">
                  <c:v>3</c:v>
                </c:pt>
                <c:pt idx="8">
                  <c:v>1</c:v>
                </c:pt>
              </c:numCache>
            </c:numRef>
          </c:val>
        </c:ser>
        <c:ser>
          <c:idx val="4"/>
          <c:order val="4"/>
          <c:tx>
            <c:strRef>
              <c:f>Graphique!$F$2</c:f>
              <c:strCache>
                <c:ptCount val="1"/>
                <c:pt idx="0">
                  <c:v>Envisagée ou embryonnaire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Graphique!$A$3:$A$11</c:f>
              <c:strCache>
                <c:ptCount val="9"/>
                <c:pt idx="0">
                  <c:v>Domaine n°9 : Formation et soutien des professionnels</c:v>
                </c:pt>
                <c:pt idx="1">
                  <c:v>Domaine n°8 : Préparation des transitions d'un milieu à un autre</c:v>
                </c:pt>
                <c:pt idx="2">
                  <c:v>Domaine n°7 : Aspects comportementaux et comportements problèmes</c:v>
                </c:pt>
                <c:pt idx="3">
                  <c:v>Domaine n°6 : Accès à la santé et organisation de l'accès aux soins somatiques</c:v>
                </c:pt>
                <c:pt idx="4">
                  <c:v>Domaine n°5 : Environnement matériel</c:v>
                </c:pt>
                <c:pt idx="5">
                  <c:v>Domaine n°4 : Interventions et apprentissages</c:v>
                </c:pt>
                <c:pt idx="6">
                  <c:v>Domaine n°3 : Projet personnalisé d'interventions (PPI)</c:v>
                </c:pt>
                <c:pt idx="7">
                  <c:v>Domaine n°2 : Place de la personne et de sa famille</c:v>
                </c:pt>
                <c:pt idx="8">
                  <c:v>Domaine n°1 : Evaluation individuelle et suivi du développement</c:v>
                </c:pt>
              </c:strCache>
            </c:strRef>
          </c:cat>
          <c:val>
            <c:numRef>
              <c:f>Graphique!$F$3:$F$11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</c:numCache>
            </c:numRef>
          </c:val>
        </c:ser>
        <c:ser>
          <c:idx val="5"/>
          <c:order val="5"/>
          <c:tx>
            <c:strRef>
              <c:f>Graphique!$G$2</c:f>
              <c:strCache>
                <c:ptCount val="1"/>
                <c:pt idx="0">
                  <c:v>Sans objet (prestation non dévolue à la structure)</c:v>
                </c:pt>
              </c:strCache>
            </c:strRef>
          </c:tx>
          <c:spPr>
            <a:solidFill>
              <a:srgbClr val="FFFF66"/>
            </a:solidFill>
          </c:spPr>
          <c:invertIfNegative val="0"/>
          <c:dLbls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Graphique!$A$3:$A$11</c:f>
              <c:strCache>
                <c:ptCount val="9"/>
                <c:pt idx="0">
                  <c:v>Domaine n°9 : Formation et soutien des professionnels</c:v>
                </c:pt>
                <c:pt idx="1">
                  <c:v>Domaine n°8 : Préparation des transitions d'un milieu à un autre</c:v>
                </c:pt>
                <c:pt idx="2">
                  <c:v>Domaine n°7 : Aspects comportementaux et comportements problèmes</c:v>
                </c:pt>
                <c:pt idx="3">
                  <c:v>Domaine n°6 : Accès à la santé et organisation de l'accès aux soins somatiques</c:v>
                </c:pt>
                <c:pt idx="4">
                  <c:v>Domaine n°5 : Environnement matériel</c:v>
                </c:pt>
                <c:pt idx="5">
                  <c:v>Domaine n°4 : Interventions et apprentissages</c:v>
                </c:pt>
                <c:pt idx="6">
                  <c:v>Domaine n°3 : Projet personnalisé d'interventions (PPI)</c:v>
                </c:pt>
                <c:pt idx="7">
                  <c:v>Domaine n°2 : Place de la personne et de sa famille</c:v>
                </c:pt>
                <c:pt idx="8">
                  <c:v>Domaine n°1 : Evaluation individuelle et suivi du développement</c:v>
                </c:pt>
              </c:strCache>
            </c:strRef>
          </c:cat>
          <c:val>
            <c:numRef>
              <c:f>Graphique!$G$3:$G$11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466650784"/>
        <c:axId val="-2108246160"/>
      </c:barChart>
      <c:catAx>
        <c:axId val="-4666507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-2108246160"/>
        <c:crosses val="autoZero"/>
        <c:auto val="1"/>
        <c:lblAlgn val="ctr"/>
        <c:lblOffset val="100"/>
        <c:noMultiLvlLbl val="0"/>
      </c:catAx>
      <c:valAx>
        <c:axId val="-21082461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ln w="12000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-46665078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9.1398427413322096E-3"/>
          <c:y val="0.80189305071457806"/>
          <c:w val="0.85469024687091477"/>
          <c:h val="0.19103972389204635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632D4-55CE-47E4-BFBB-51C29BB3359A}" type="datetimeFigureOut">
              <a:rPr lang="fr-FR" smtClean="0"/>
              <a:t>18/10/2016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CEE793-5332-42AE-AE73-35565A5FFE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3707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9D34A1-9792-43BA-86DE-0F00B50B6B07}" type="datetimeFigureOut">
              <a:rPr lang="fr-FR" smtClean="0"/>
              <a:t>18/10/2016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B0065-F43A-4E80-AA26-A81C2005F3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4247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B0065-F43A-4E80-AA26-A81C2005F33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7857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V="1">
            <a:off x="0" y="1435305"/>
            <a:ext cx="9139517" cy="144842"/>
          </a:xfrm>
          <a:prstGeom prst="rect">
            <a:avLst/>
          </a:prstGeom>
          <a:solidFill>
            <a:srgbClr val="97BF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 userDrawn="1"/>
        </p:nvSpPr>
        <p:spPr>
          <a:xfrm flipV="1">
            <a:off x="4483" y="1555621"/>
            <a:ext cx="9139517" cy="144842"/>
          </a:xfrm>
          <a:prstGeom prst="rect">
            <a:avLst/>
          </a:prstGeom>
          <a:solidFill>
            <a:srgbClr val="F8B3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C000"/>
              </a:solidFill>
            </a:endParaRPr>
          </a:p>
        </p:txBody>
      </p:sp>
      <p:sp>
        <p:nvSpPr>
          <p:cNvPr id="11" name="Titre 10"/>
          <p:cNvSpPr>
            <a:spLocks noGrp="1"/>
          </p:cNvSpPr>
          <p:nvPr>
            <p:ph type="title"/>
          </p:nvPr>
        </p:nvSpPr>
        <p:spPr>
          <a:xfrm>
            <a:off x="626408" y="3060199"/>
            <a:ext cx="7886700" cy="1325563"/>
          </a:xfrm>
          <a:prstGeom prst="rect">
            <a:avLst/>
          </a:prstGeom>
        </p:spPr>
        <p:txBody>
          <a:bodyPr/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0370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65778" y="2620737"/>
            <a:ext cx="6858000" cy="1028019"/>
          </a:xfrm>
          <a:prstGeom prst="rect">
            <a:avLst/>
          </a:prstGeom>
        </p:spPr>
        <p:txBody>
          <a:bodyPr anchor="b"/>
          <a:lstStyle>
            <a:lvl1pPr algn="ctr">
              <a:defRPr sz="5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0" hasCustomPrompt="1"/>
          </p:nvPr>
        </p:nvSpPr>
        <p:spPr>
          <a:xfrm>
            <a:off x="1862137" y="4148138"/>
            <a:ext cx="5265283" cy="914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aseline="0">
                <a:solidFill>
                  <a:srgbClr val="00ABE2"/>
                </a:solidFill>
              </a:defRPr>
            </a:lvl1pPr>
          </a:lstStyle>
          <a:p>
            <a:pPr lvl="0"/>
            <a:r>
              <a:rPr lang="fr-FR" dirty="0" smtClean="0"/>
              <a:t>Sous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4038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 userDrawn="1"/>
        </p:nvSpPr>
        <p:spPr>
          <a:xfrm>
            <a:off x="1257300" y="11443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0"/>
          </p:nvPr>
        </p:nvSpPr>
        <p:spPr>
          <a:xfrm>
            <a:off x="433137" y="1812758"/>
            <a:ext cx="8229600" cy="4716379"/>
          </a:xfrm>
        </p:spPr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5"/>
            <a:r>
              <a:rPr lang="fr-FR" dirty="0" smtClean="0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3056409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1"/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CCBBD2E-F346-4D97-BE74-B1B6999C51D1}" type="datetimeFigureOut">
              <a:rPr lang="fr-FR" smtClean="0"/>
              <a:t>18/10/2016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7F30DEA-3857-4E25-B838-D49D6B2EC8C9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Arc 7"/>
          <p:cNvSpPr/>
          <p:nvPr userDrawn="1"/>
        </p:nvSpPr>
        <p:spPr>
          <a:xfrm>
            <a:off x="7579360" y="1137920"/>
            <a:ext cx="71120" cy="6096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Arc 8"/>
          <p:cNvSpPr/>
          <p:nvPr userDrawn="1"/>
        </p:nvSpPr>
        <p:spPr>
          <a:xfrm>
            <a:off x="8717280" y="1619250"/>
            <a:ext cx="233680" cy="206375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77942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57300" y="114437"/>
            <a:ext cx="655808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CCBBD2E-F346-4D97-BE74-B1B6999C51D1}" type="datetimeFigureOut">
              <a:rPr lang="fr-FR" smtClean="0"/>
              <a:t>18/10/2016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7F30DEA-3857-4E25-B838-D49D6B2EC8C9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pour une image  10"/>
          <p:cNvSpPr>
            <a:spLocks noGrp="1"/>
          </p:cNvSpPr>
          <p:nvPr>
            <p:ph type="pic" sz="quarter" idx="13"/>
          </p:nvPr>
        </p:nvSpPr>
        <p:spPr>
          <a:xfrm>
            <a:off x="7815385" y="114300"/>
            <a:ext cx="1219078" cy="1325563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2830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CCBBD2E-F346-4D97-BE74-B1B6999C51D1}" type="datetimeFigureOut">
              <a:rPr lang="fr-FR" smtClean="0"/>
              <a:t>18/10/2016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7F30DEA-3857-4E25-B838-D49D6B2EC8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32078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4" name="Espace réservé de l'élément multimédia 3"/>
          <p:cNvSpPr>
            <a:spLocks noGrp="1"/>
          </p:cNvSpPr>
          <p:nvPr>
            <p:ph type="media" sz="quarter" idx="10"/>
          </p:nvPr>
        </p:nvSpPr>
        <p:spPr>
          <a:xfrm>
            <a:off x="1620086" y="2069766"/>
            <a:ext cx="5887620" cy="914066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676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5400" b="1">
                <a:solidFill>
                  <a:schemeClr val="bg1"/>
                </a:solidFill>
              </a:defRPr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85768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 userDrawn="1"/>
        </p:nvSpPr>
        <p:spPr>
          <a:xfrm>
            <a:off x="-4474" y="1471379"/>
            <a:ext cx="9144000" cy="5400000"/>
          </a:xfrm>
          <a:prstGeom prst="rect">
            <a:avLst/>
          </a:prstGeom>
          <a:solidFill>
            <a:srgbClr val="00ABE2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475" y="9"/>
            <a:ext cx="2761017" cy="1471370"/>
          </a:xfrm>
          <a:prstGeom prst="rect">
            <a:avLst/>
          </a:prstGeom>
        </p:spPr>
      </p:pic>
      <p:sp>
        <p:nvSpPr>
          <p:cNvPr id="11" name="Espace réservé du titre 10"/>
          <p:cNvSpPr>
            <a:spLocks noGrp="1"/>
          </p:cNvSpPr>
          <p:nvPr>
            <p:ph type="title"/>
          </p:nvPr>
        </p:nvSpPr>
        <p:spPr>
          <a:xfrm>
            <a:off x="624176" y="3156452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74356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6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37" y="15896"/>
            <a:ext cx="2349177" cy="1251897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1618371"/>
            <a:ext cx="9144000" cy="401444"/>
          </a:xfrm>
          <a:prstGeom prst="rect">
            <a:avLst/>
          </a:prstGeom>
          <a:solidFill>
            <a:srgbClr val="00ABE2"/>
          </a:solidFill>
          <a:ln>
            <a:solidFill>
              <a:srgbClr val="00AB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5438793"/>
            <a:ext cx="9144000" cy="401444"/>
          </a:xfrm>
          <a:prstGeom prst="rect">
            <a:avLst/>
          </a:prstGeom>
          <a:solidFill>
            <a:srgbClr val="00ABE2"/>
          </a:solidFill>
          <a:ln>
            <a:solidFill>
              <a:srgbClr val="00AB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2020339"/>
            <a:ext cx="9144000" cy="34412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214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 userDrawn="1"/>
        </p:nvSpPr>
        <p:spPr>
          <a:xfrm>
            <a:off x="0" y="0"/>
            <a:ext cx="9144000" cy="1440000"/>
          </a:xfrm>
          <a:prstGeom prst="rect">
            <a:avLst/>
          </a:prstGeom>
          <a:solidFill>
            <a:srgbClr val="00ABE2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257300" y="11443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5"/>
            <a:r>
              <a:rPr lang="fr-FR" dirty="0" smtClean="0"/>
              <a:t>Troisième niveau</a:t>
            </a: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4697"/>
            <a:ext cx="1414845" cy="1025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777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62" r:id="rId5"/>
  </p:sldLayoutIdLst>
  <p:timing>
    <p:tnLst>
      <p:par>
        <p:cTn id="1" dur="indefinite" restart="never" nodeType="tmRoot"/>
      </p:par>
    </p:tnLst>
  </p:timing>
  <p:txStyles>
    <p:titleStyle>
      <a:lvl1pPr algn="r" defTabSz="6858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546100" indent="-546100" algn="l" defTabSz="6858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Tx/>
        <a:buBlip>
          <a:blip r:embed="rId8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1074738" indent="-273050" algn="l" defTabSz="6858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rgbClr val="97BF0D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rgbClr val="F8B334"/>
        </a:buClr>
        <a:buFont typeface="Arial" panose="020B0604020202020204" pitchFamily="34" charset="0"/>
        <a:buChar char="•"/>
        <a:defRPr sz="24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0" y="0"/>
            <a:ext cx="9144000" cy="5400000"/>
          </a:xfrm>
          <a:prstGeom prst="rect">
            <a:avLst/>
          </a:prstGeom>
          <a:solidFill>
            <a:srgbClr val="00ABE2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8653" y="5986494"/>
            <a:ext cx="4908884" cy="871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405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chart" Target="../charts/chart3.xm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4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5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7293" y="3299685"/>
            <a:ext cx="7886700" cy="1704306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AGORAS ARS </a:t>
            </a:r>
            <a:br>
              <a:rPr lang="fr-FR" dirty="0" smtClean="0"/>
            </a:br>
            <a:r>
              <a:rPr lang="fr-FR" dirty="0" smtClean="0"/>
              <a:t>3 NOVEMBRE 2016</a:t>
            </a:r>
            <a:endParaRPr lang="fr-FR" dirty="0"/>
          </a:p>
        </p:txBody>
      </p:sp>
      <p:pic>
        <p:nvPicPr>
          <p:cNvPr id="3" name="Espace réservé du contenu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045" y="0"/>
            <a:ext cx="1860062" cy="135734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906954" y="195385"/>
            <a:ext cx="2438400" cy="11619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6843" y="139175"/>
            <a:ext cx="2395728" cy="107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11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92317" y="114437"/>
            <a:ext cx="5056808" cy="1325563"/>
          </a:xfrm>
        </p:spPr>
        <p:txBody>
          <a:bodyPr>
            <a:normAutofit/>
          </a:bodyPr>
          <a:lstStyle/>
          <a:p>
            <a:pPr algn="ctr"/>
            <a:r>
              <a:rPr lang="fr-FR" sz="4800" dirty="0" smtClean="0"/>
              <a:t>CONCLUSION</a:t>
            </a:r>
            <a:endParaRPr lang="fr-FR" sz="4800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8" y="142515"/>
            <a:ext cx="1531816" cy="1117812"/>
          </a:xfrm>
        </p:spPr>
      </p:pic>
      <p:pic>
        <p:nvPicPr>
          <p:cNvPr id="6" name="Espace réservé du contenu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9125" y="179672"/>
            <a:ext cx="2394065" cy="1080655"/>
          </a:xfrm>
        </p:spPr>
      </p:pic>
      <p:sp>
        <p:nvSpPr>
          <p:cNvPr id="10" name="Espace réservé du contenu 2"/>
          <p:cNvSpPr txBox="1">
            <a:spLocks/>
          </p:cNvSpPr>
          <p:nvPr/>
        </p:nvSpPr>
        <p:spPr>
          <a:xfrm>
            <a:off x="234510" y="1551260"/>
            <a:ext cx="4605504" cy="31562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546100" indent="-54610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Tx/>
              <a:buBlip>
                <a:blip r:embed="rId4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74738" indent="-27305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97BF0D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F8B334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1700" b="1" dirty="0" smtClean="0"/>
              <a:t>A L’IME des Cyprès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FR" sz="1700" b="1" dirty="0" smtClean="0"/>
              <a:t>Les points forts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fr-FR" sz="1400" dirty="0" smtClean="0"/>
              <a:t>Une bonne maitrise collective des RBPP.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fr-FR" sz="1400" dirty="0" smtClean="0"/>
              <a:t>Une utilisation ancrée dans les pratiques quotidiennes.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FR" sz="1700" b="1" dirty="0" smtClean="0"/>
              <a:t>Les difficultés rencontrées.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fr-FR" sz="1400" dirty="0"/>
              <a:t>Le poids de l’histoire et des </a:t>
            </a:r>
            <a:r>
              <a:rPr lang="fr-FR" sz="1400" dirty="0" smtClean="0"/>
              <a:t>idéologies.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fr-FR" sz="1400" dirty="0" smtClean="0"/>
              <a:t>Le manque de moyens.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fr-FR" sz="1400" dirty="0" smtClean="0"/>
              <a:t>Des </a:t>
            </a:r>
            <a:r>
              <a:rPr lang="fr-FR" sz="1400" dirty="0"/>
              <a:t>outils d’évaluation mal connus.</a:t>
            </a:r>
          </a:p>
          <a:p>
            <a:pPr marL="0" indent="0">
              <a:buNone/>
            </a:pPr>
            <a:endParaRPr lang="fr-FR" sz="1800" dirty="0" smtClean="0"/>
          </a:p>
          <a:p>
            <a:endParaRPr lang="fr-FR" sz="1800" dirty="0" smtClean="0"/>
          </a:p>
          <a:p>
            <a:endParaRPr lang="fr-FR" sz="1800" dirty="0" smtClean="0"/>
          </a:p>
          <a:p>
            <a:pPr marL="0" indent="0">
              <a:buNone/>
            </a:pPr>
            <a:endParaRPr lang="fr-FR" sz="1800" dirty="0" smtClean="0"/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5059434" y="1570201"/>
            <a:ext cx="3911145" cy="3156278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546100" indent="-54610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Tx/>
              <a:buBlip>
                <a:blip r:embed="rId4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74738" indent="-27305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97BF0D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F8B334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fr-FR" sz="3100" b="1" dirty="0" smtClean="0"/>
              <a:t>A la MAS des Acacias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fr-FR" sz="3100" b="1" dirty="0" smtClean="0"/>
              <a:t>Les points forts 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fr-FR" sz="2300" dirty="0" smtClean="0"/>
              <a:t>La </a:t>
            </a:r>
            <a:r>
              <a:rPr lang="fr-FR" sz="2200" dirty="0"/>
              <a:t>formation des personnels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fr-FR" sz="2200" dirty="0"/>
              <a:t>La dynamique participative pour l’appropriation.</a:t>
            </a:r>
          </a:p>
          <a:p>
            <a:pPr marL="457200" lvl="1" indent="-457200">
              <a:buClrTx/>
              <a:buFont typeface="Wingdings" panose="05000000000000000000" pitchFamily="2" charset="2"/>
              <a:buChar char="Ø"/>
            </a:pPr>
            <a:r>
              <a:rPr lang="fr-FR" sz="3100" b="1" dirty="0"/>
              <a:t>Les difficultés rencontrées </a:t>
            </a:r>
            <a:r>
              <a:rPr lang="fr-FR" sz="3100" dirty="0"/>
              <a:t>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fr-FR" sz="2200" dirty="0"/>
              <a:t>Le temps nécessaire à l’évaluation et à la validation des axes d’amélioration sans pénaliser l’accompagnement quotidien.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fr-FR" sz="2200" dirty="0"/>
              <a:t>Des outils d’évaluation insuffisamment connus et maîtrisés</a:t>
            </a:r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13861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65778" y="2620737"/>
            <a:ext cx="6858000" cy="2633843"/>
          </a:xfrm>
        </p:spPr>
        <p:txBody>
          <a:bodyPr/>
          <a:lstStyle/>
          <a:p>
            <a:r>
              <a:rPr lang="fr-FR" dirty="0"/>
              <a:t>L’accompagnement du changement pour une application effective des RBPP au sein des ESMS</a:t>
            </a:r>
            <a:br>
              <a:rPr lang="fr-FR" dirty="0"/>
            </a:br>
            <a:r>
              <a:rPr lang="fr-FR" sz="2400" dirty="0"/>
              <a:t>François BALLESTA – Pascale </a:t>
            </a:r>
            <a:r>
              <a:rPr lang="fr-FR" sz="2400" dirty="0" smtClean="0"/>
              <a:t>MIGNOT</a:t>
            </a:r>
            <a:endParaRPr lang="fr-FR" dirty="0"/>
          </a:p>
        </p:txBody>
      </p:sp>
      <p:pic>
        <p:nvPicPr>
          <p:cNvPr id="4" name="Espace réservé du contenu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61" y="0"/>
            <a:ext cx="2163414" cy="1578708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2840" y="79912"/>
            <a:ext cx="2881051" cy="1295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24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76552" y="114437"/>
            <a:ext cx="4986417" cy="1325563"/>
          </a:xfrm>
        </p:spPr>
        <p:txBody>
          <a:bodyPr>
            <a:normAutofit/>
          </a:bodyPr>
          <a:lstStyle/>
          <a:p>
            <a:pPr algn="ctr"/>
            <a:r>
              <a:rPr lang="fr-FR" dirty="0" smtClean="0"/>
              <a:t>CONTEXTE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8" y="142515"/>
            <a:ext cx="1531816" cy="1117812"/>
          </a:xfrm>
        </p:spPr>
      </p:pic>
      <p:pic>
        <p:nvPicPr>
          <p:cNvPr id="6" name="Espace réservé du contenu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9125" y="179672"/>
            <a:ext cx="2394065" cy="1080655"/>
          </a:xfrm>
        </p:spPr>
      </p:pic>
      <p:sp>
        <p:nvSpPr>
          <p:cNvPr id="10" name="Espace réservé du contenu 2"/>
          <p:cNvSpPr txBox="1">
            <a:spLocks/>
          </p:cNvSpPr>
          <p:nvPr/>
        </p:nvSpPr>
        <p:spPr>
          <a:xfrm>
            <a:off x="628649" y="1825625"/>
            <a:ext cx="3775926" cy="28557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46100" indent="-54610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Tx/>
              <a:buBlip>
                <a:blip r:embed="rId4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74738" indent="-27305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97BF0D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F8B334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 smtClean="0"/>
              <a:t>IME. Ouverture en 1959 pour l’accueil de personnes déficientes intellectuellement sans autres précisions.</a:t>
            </a:r>
          </a:p>
          <a:p>
            <a:r>
              <a:rPr lang="fr-FR" sz="1600" dirty="0"/>
              <a:t>120 </a:t>
            </a:r>
            <a:r>
              <a:rPr lang="fr-FR" sz="1600" dirty="0" smtClean="0"/>
              <a:t>places pour des usagers de 6 à 20 ans et plus. Depuis janvier 2016, </a:t>
            </a:r>
            <a:r>
              <a:rPr lang="fr-FR" sz="1600" dirty="0"/>
              <a:t>8 places renforcées </a:t>
            </a:r>
            <a:r>
              <a:rPr lang="fr-FR" sz="1600" dirty="0" smtClean="0"/>
              <a:t>pour </a:t>
            </a:r>
            <a:r>
              <a:rPr lang="fr-FR" sz="1600" dirty="0"/>
              <a:t>l’accompagnement de personnes présentant un TED/TSA</a:t>
            </a:r>
            <a:r>
              <a:rPr lang="fr-FR" sz="1600" dirty="0" smtClean="0"/>
              <a:t>.</a:t>
            </a:r>
            <a:r>
              <a:rPr lang="fr-FR" sz="1600" dirty="0"/>
              <a:t> </a:t>
            </a:r>
          </a:p>
          <a:p>
            <a:r>
              <a:rPr lang="fr-FR" sz="1600" dirty="0" smtClean="0"/>
              <a:t>15 enfants et adolescents diagnostiqués TED/autistes. </a:t>
            </a: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4657969" y="1825624"/>
            <a:ext cx="3810001" cy="42532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46100" indent="-54610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Tx/>
              <a:buBlip>
                <a:blip r:embed="rId4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74738" indent="-27305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97BF0D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F8B334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fr-FR" sz="1600" dirty="0" smtClean="0"/>
              <a:t>MAS </a:t>
            </a:r>
            <a:r>
              <a:rPr lang="fr-FR" sz="1600" dirty="0"/>
              <a:t>Ouverture 2012 (dans le cadre de la fongibilité asymétrique</a:t>
            </a:r>
            <a:r>
              <a:rPr lang="fr-FR" sz="1600" dirty="0" smtClean="0"/>
              <a:t>) pour accueil </a:t>
            </a:r>
            <a:r>
              <a:rPr lang="fr-FR" sz="1600" dirty="0"/>
              <a:t>de personnes présentant un handicap </a:t>
            </a:r>
            <a:r>
              <a:rPr lang="fr-FR" sz="1600" dirty="0" smtClean="0"/>
              <a:t>psychique</a:t>
            </a:r>
          </a:p>
          <a:p>
            <a:pPr>
              <a:lnSpc>
                <a:spcPct val="100000"/>
              </a:lnSpc>
            </a:pPr>
            <a:r>
              <a:rPr lang="fr-FR" sz="1600" dirty="0" smtClean="0"/>
              <a:t>Pas </a:t>
            </a:r>
            <a:r>
              <a:rPr lang="fr-FR" sz="1600" dirty="0"/>
              <a:t>de places dédiées spécifiquement  à </a:t>
            </a:r>
            <a:r>
              <a:rPr lang="fr-FR" sz="1600" dirty="0" smtClean="0"/>
              <a:t>l’autisme</a:t>
            </a:r>
          </a:p>
          <a:p>
            <a:pPr>
              <a:lnSpc>
                <a:spcPct val="100000"/>
              </a:lnSpc>
            </a:pPr>
            <a:r>
              <a:rPr lang="fr-FR" sz="1600" dirty="0" smtClean="0"/>
              <a:t>Diagnostic d’autisme posé par l’équipe mobile des Makaras pour 11 résidents, évaluation en cours pour 5 résidents</a:t>
            </a:r>
          </a:p>
          <a:p>
            <a:pPr marL="0" indent="0">
              <a:buNone/>
            </a:pPr>
            <a:endParaRPr lang="fr-FR" sz="1500" dirty="0" smtClean="0"/>
          </a:p>
        </p:txBody>
      </p:sp>
    </p:spTree>
    <p:extLst>
      <p:ext uri="{BB962C8B-B14F-4D97-AF65-F5344CB8AC3E}">
        <p14:creationId xmlns:p14="http://schemas.microsoft.com/office/powerpoint/2010/main" val="100613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8083" y="114437"/>
            <a:ext cx="4966138" cy="1325563"/>
          </a:xfrm>
        </p:spPr>
        <p:txBody>
          <a:bodyPr>
            <a:normAutofit/>
          </a:bodyPr>
          <a:lstStyle/>
          <a:p>
            <a:pPr algn="ctr"/>
            <a:r>
              <a:rPr lang="fr-FR" dirty="0" smtClean="0"/>
              <a:t>Personnes accueillies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8" y="142515"/>
            <a:ext cx="1531816" cy="1117812"/>
          </a:xfrm>
        </p:spPr>
      </p:pic>
      <p:pic>
        <p:nvPicPr>
          <p:cNvPr id="6" name="Espace réservé du contenu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9125" y="179672"/>
            <a:ext cx="2394065" cy="1080655"/>
          </a:xfrm>
        </p:spPr>
      </p:pic>
      <p:sp>
        <p:nvSpPr>
          <p:cNvPr id="10" name="Espace réservé du contenu 2"/>
          <p:cNvSpPr txBox="1">
            <a:spLocks/>
          </p:cNvSpPr>
          <p:nvPr/>
        </p:nvSpPr>
        <p:spPr>
          <a:xfrm>
            <a:off x="331077" y="1825625"/>
            <a:ext cx="3818892" cy="28557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46100" indent="-54610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Tx/>
              <a:buBlip>
                <a:blip r:embed="rId4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74738" indent="-27305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97BF0D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F8B334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 smtClean="0"/>
              <a:t> Tout public présentant comme déficience principale un trouble des fonctions </a:t>
            </a:r>
            <a:r>
              <a:rPr lang="fr-FR" sz="1600" dirty="0"/>
              <a:t>cognitives. Hétérogénéité des publics liée aux âges et à la variété des étiologies et troubles existants</a:t>
            </a:r>
            <a:r>
              <a:rPr lang="fr-FR" sz="1600" dirty="0" smtClean="0"/>
              <a:t>.</a:t>
            </a:r>
          </a:p>
          <a:p>
            <a:r>
              <a:rPr lang="fr-FR" sz="1600" dirty="0" smtClean="0"/>
              <a:t>Obligation d’envisager des projets très individualisés avec la mobilisation de ressources internes et externes à l’IME</a:t>
            </a:r>
          </a:p>
          <a:p>
            <a:pPr marL="0" indent="0">
              <a:buNone/>
            </a:pPr>
            <a:endParaRPr lang="fr-FR" sz="1700" dirty="0" smtClean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4784948" y="1825625"/>
            <a:ext cx="3921171" cy="28557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46100" indent="-54610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Tx/>
              <a:buBlip>
                <a:blip r:embed="rId4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74738" indent="-27305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97BF0D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F8B334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fr-FR" sz="1500" dirty="0"/>
              <a:t>Accueil de 11 personnes présentant TSA/TED précédemment hospitalisées en service psychiatrique  ou exclues de structures </a:t>
            </a:r>
            <a:r>
              <a:rPr lang="fr-FR" sz="1500" dirty="0" smtClean="0"/>
              <a:t>médicosociales, la structure accueillant au total 63 personnes, dont une majorité présentant un handicap psychique .</a:t>
            </a:r>
            <a:endParaRPr lang="fr-FR" sz="1500" dirty="0"/>
          </a:p>
          <a:p>
            <a:pPr>
              <a:lnSpc>
                <a:spcPct val="100000"/>
              </a:lnSpc>
            </a:pPr>
            <a:r>
              <a:rPr lang="fr-FR" sz="1500" dirty="0"/>
              <a:t>Période d’hospitalisation allant de 2 ans à 39 </a:t>
            </a:r>
            <a:r>
              <a:rPr lang="fr-FR" sz="1500" dirty="0" smtClean="0"/>
              <a:t>ans pour les personnes diagnostiquées autistes.</a:t>
            </a:r>
            <a:endParaRPr lang="fr-FR" sz="1500" dirty="0"/>
          </a:p>
        </p:txBody>
      </p:sp>
    </p:spTree>
    <p:extLst>
      <p:ext uri="{BB962C8B-B14F-4D97-AF65-F5344CB8AC3E}">
        <p14:creationId xmlns:p14="http://schemas.microsoft.com/office/powerpoint/2010/main" val="32379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55379" y="114437"/>
            <a:ext cx="4792718" cy="1325563"/>
          </a:xfrm>
        </p:spPr>
        <p:txBody>
          <a:bodyPr>
            <a:normAutofit/>
          </a:bodyPr>
          <a:lstStyle/>
          <a:p>
            <a:pPr algn="ctr"/>
            <a:r>
              <a:rPr lang="fr-FR" sz="3200" dirty="0" smtClean="0"/>
              <a:t>EQUIPE D’ENCADREMENT</a:t>
            </a:r>
            <a:endParaRPr lang="fr-FR" sz="3200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8" y="142515"/>
            <a:ext cx="1531816" cy="1117812"/>
          </a:xfrm>
        </p:spPr>
      </p:pic>
      <p:pic>
        <p:nvPicPr>
          <p:cNvPr id="6" name="Espace réservé du contenu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9125" y="179672"/>
            <a:ext cx="2394065" cy="1080655"/>
          </a:xfrm>
        </p:spPr>
      </p:pic>
      <p:sp>
        <p:nvSpPr>
          <p:cNvPr id="10" name="Espace réservé du contenu 2"/>
          <p:cNvSpPr txBox="1">
            <a:spLocks/>
          </p:cNvSpPr>
          <p:nvPr/>
        </p:nvSpPr>
        <p:spPr>
          <a:xfrm>
            <a:off x="218942" y="1672492"/>
            <a:ext cx="3931026" cy="439345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546100" indent="-54610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Tx/>
              <a:buBlip>
                <a:blip r:embed="rId4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74738" indent="-27305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97BF0D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F8B334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3100" dirty="0" smtClean="0"/>
              <a:t>IME Les Cyprès</a:t>
            </a:r>
          </a:p>
          <a:p>
            <a:endParaRPr lang="fr-FR" sz="1600" dirty="0"/>
          </a:p>
          <a:p>
            <a:pPr marL="0" indent="0">
              <a:buNone/>
            </a:pPr>
            <a:endParaRPr lang="fr-FR" sz="1600" dirty="0" smtClean="0"/>
          </a:p>
          <a:p>
            <a:endParaRPr lang="fr-FR" sz="1600" dirty="0"/>
          </a:p>
          <a:p>
            <a:endParaRPr lang="fr-FR" sz="1600" dirty="0" smtClean="0"/>
          </a:p>
          <a:p>
            <a:endParaRPr lang="fr-FR" sz="1600" dirty="0"/>
          </a:p>
          <a:p>
            <a:endParaRPr lang="fr-FR" sz="1600" dirty="0" smtClean="0"/>
          </a:p>
          <a:p>
            <a:endParaRPr lang="fr-FR" sz="1600" dirty="0"/>
          </a:p>
          <a:p>
            <a:pPr marL="0" indent="0">
              <a:buNone/>
            </a:pPr>
            <a:endParaRPr lang="fr-FR" sz="1600" dirty="0" smtClean="0"/>
          </a:p>
          <a:p>
            <a:r>
              <a:rPr lang="fr-FR" sz="1600" dirty="0" smtClean="0"/>
              <a:t>Equipe éducative 68 % </a:t>
            </a:r>
          </a:p>
          <a:p>
            <a:r>
              <a:rPr lang="fr-FR" sz="1600" dirty="0" smtClean="0"/>
              <a:t>Equipe thérapeutique 11%  </a:t>
            </a:r>
          </a:p>
          <a:p>
            <a:r>
              <a:rPr lang="fr-FR" sz="1600" dirty="0" smtClean="0"/>
              <a:t>Enseignants 18 %</a:t>
            </a:r>
          </a:p>
          <a:p>
            <a:r>
              <a:rPr lang="fr-FR" sz="1600" dirty="0" smtClean="0"/>
              <a:t>Fonction sociale 2%</a:t>
            </a:r>
          </a:p>
          <a:p>
            <a:r>
              <a:rPr lang="fr-FR" sz="1600" dirty="0" smtClean="0"/>
              <a:t>52% du personnel à plus de 10 ans d’ancienneté</a:t>
            </a:r>
          </a:p>
          <a:p>
            <a:pPr marL="0" indent="0">
              <a:buNone/>
            </a:pPr>
            <a:endParaRPr lang="fr-FR" sz="1600" dirty="0"/>
          </a:p>
          <a:p>
            <a:endParaRPr lang="fr-FR" sz="1600" dirty="0" smtClean="0"/>
          </a:p>
          <a:p>
            <a:endParaRPr lang="fr-FR" sz="1600" dirty="0"/>
          </a:p>
          <a:p>
            <a:endParaRPr lang="fr-FR" sz="1600" dirty="0" smtClean="0"/>
          </a:p>
          <a:p>
            <a:endParaRPr lang="fr-FR" sz="1600" dirty="0"/>
          </a:p>
          <a:p>
            <a:endParaRPr lang="fr-FR" sz="1600" dirty="0" smtClean="0"/>
          </a:p>
          <a:p>
            <a:endParaRPr lang="fr-FR" sz="1600" dirty="0"/>
          </a:p>
          <a:p>
            <a:endParaRPr lang="fr-FR" sz="1600" dirty="0" smtClean="0"/>
          </a:p>
          <a:p>
            <a:endParaRPr lang="fr-FR" sz="1600" dirty="0" smtClean="0"/>
          </a:p>
          <a:p>
            <a:endParaRPr lang="fr-FR" dirty="0" smtClean="0"/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4657969" y="1672493"/>
            <a:ext cx="3810001" cy="406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546100" indent="-54610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Tx/>
              <a:buBlip>
                <a:blip r:embed="rId4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74738" indent="-27305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97BF0D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F8B334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fr-FR" sz="2700" dirty="0" smtClean="0"/>
              <a:t>Mas des Acacias</a:t>
            </a:r>
            <a:endParaRPr lang="fr-FR" sz="2700" dirty="0"/>
          </a:p>
          <a:p>
            <a:pPr>
              <a:lnSpc>
                <a:spcPct val="80000"/>
              </a:lnSpc>
            </a:pPr>
            <a:endParaRPr lang="fr-FR" sz="2700" dirty="0" smtClean="0"/>
          </a:p>
          <a:p>
            <a:pPr>
              <a:lnSpc>
                <a:spcPct val="80000"/>
              </a:lnSpc>
            </a:pPr>
            <a:endParaRPr lang="fr-FR" sz="2700" dirty="0"/>
          </a:p>
          <a:p>
            <a:pPr>
              <a:lnSpc>
                <a:spcPct val="80000"/>
              </a:lnSpc>
            </a:pPr>
            <a:endParaRPr lang="fr-FR" sz="2700" dirty="0" smtClean="0"/>
          </a:p>
          <a:p>
            <a:pPr>
              <a:lnSpc>
                <a:spcPct val="80000"/>
              </a:lnSpc>
            </a:pPr>
            <a:endParaRPr lang="fr-FR" sz="2700" dirty="0"/>
          </a:p>
          <a:p>
            <a:pPr>
              <a:lnSpc>
                <a:spcPct val="80000"/>
              </a:lnSpc>
            </a:pPr>
            <a:endParaRPr lang="fr-FR" sz="2700" dirty="0" smtClean="0"/>
          </a:p>
          <a:p>
            <a:pPr marL="0" indent="0">
              <a:lnSpc>
                <a:spcPct val="80000"/>
              </a:lnSpc>
              <a:buNone/>
            </a:pPr>
            <a:endParaRPr lang="fr-FR" sz="2700" dirty="0" smtClean="0"/>
          </a:p>
          <a:p>
            <a:pPr>
              <a:lnSpc>
                <a:spcPct val="80000"/>
              </a:lnSpc>
            </a:pPr>
            <a:endParaRPr lang="fr-FR" sz="2700" dirty="0"/>
          </a:p>
          <a:p>
            <a:pPr>
              <a:lnSpc>
                <a:spcPct val="80000"/>
              </a:lnSpc>
            </a:pPr>
            <a:endParaRPr lang="fr-FR" sz="2700" dirty="0" smtClean="0"/>
          </a:p>
          <a:p>
            <a:pPr>
              <a:lnSpc>
                <a:spcPct val="80000"/>
              </a:lnSpc>
            </a:pPr>
            <a:endParaRPr lang="fr-FR" sz="2700" dirty="0"/>
          </a:p>
          <a:p>
            <a:endParaRPr lang="fr-FR" dirty="0" smtClean="0"/>
          </a:p>
        </p:txBody>
      </p:sp>
      <p:graphicFrame>
        <p:nvGraphicFramePr>
          <p:cNvPr id="7" name="Espace réservé du contenu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2905391"/>
              </p:ext>
            </p:extLst>
          </p:nvPr>
        </p:nvGraphicFramePr>
        <p:xfrm>
          <a:off x="4759569" y="2140360"/>
          <a:ext cx="4216402" cy="31399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Espace réservé du contenu 2"/>
          <p:cNvSpPr txBox="1">
            <a:spLocks/>
          </p:cNvSpPr>
          <p:nvPr/>
        </p:nvSpPr>
        <p:spPr>
          <a:xfrm>
            <a:off x="5106864" y="4994030"/>
            <a:ext cx="3810001" cy="890955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546100" indent="-54610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Tx/>
              <a:buBlip>
                <a:blip r:embed="rId4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74738" indent="-27305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97BF0D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F8B334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fr-FR" sz="2100" dirty="0" smtClean="0"/>
              <a:t>Moyenne </a:t>
            </a:r>
            <a:r>
              <a:rPr lang="fr-FR" sz="2100" dirty="0"/>
              <a:t>d’âge : 40 ans</a:t>
            </a:r>
          </a:p>
          <a:p>
            <a:pPr>
              <a:lnSpc>
                <a:spcPct val="80000"/>
              </a:lnSpc>
            </a:pPr>
            <a:r>
              <a:rPr lang="fr-FR" sz="2100" dirty="0"/>
              <a:t>60% personnel arrivé en 2012</a:t>
            </a:r>
          </a:p>
          <a:p>
            <a:pPr>
              <a:lnSpc>
                <a:spcPct val="80000"/>
              </a:lnSpc>
            </a:pPr>
            <a:r>
              <a:rPr lang="fr-FR" sz="2100" dirty="0"/>
              <a:t>40% arrivé après 2012</a:t>
            </a:r>
          </a:p>
          <a:p>
            <a:pPr>
              <a:lnSpc>
                <a:spcPct val="80000"/>
              </a:lnSpc>
            </a:pPr>
            <a:endParaRPr lang="fr-FR" sz="2700" dirty="0"/>
          </a:p>
          <a:p>
            <a:endParaRPr lang="fr-FR" dirty="0" smtClean="0"/>
          </a:p>
        </p:txBody>
      </p:sp>
      <p:graphicFrame>
        <p:nvGraphicFramePr>
          <p:cNvPr id="12" name="Graphique 11"/>
          <p:cNvGraphicFramePr/>
          <p:nvPr>
            <p:extLst>
              <p:ext uri="{D42A27DB-BD31-4B8C-83A1-F6EECF244321}">
                <p14:modId xmlns:p14="http://schemas.microsoft.com/office/powerpoint/2010/main" val="3617691868"/>
              </p:ext>
            </p:extLst>
          </p:nvPr>
        </p:nvGraphicFramePr>
        <p:xfrm>
          <a:off x="449828" y="2078892"/>
          <a:ext cx="4109293" cy="2915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4" name="Graphique 13"/>
          <p:cNvGraphicFramePr/>
          <p:nvPr>
            <p:extLst>
              <p:ext uri="{D42A27DB-BD31-4B8C-83A1-F6EECF244321}">
                <p14:modId xmlns:p14="http://schemas.microsoft.com/office/powerpoint/2010/main" val="517590232"/>
              </p:ext>
            </p:extLst>
          </p:nvPr>
        </p:nvGraphicFramePr>
        <p:xfrm>
          <a:off x="110957" y="1970466"/>
          <a:ext cx="4503422" cy="25266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378409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57300" y="114437"/>
            <a:ext cx="5272289" cy="1325563"/>
          </a:xfrm>
        </p:spPr>
        <p:txBody>
          <a:bodyPr>
            <a:normAutofit/>
          </a:bodyPr>
          <a:lstStyle/>
          <a:p>
            <a:pPr algn="ctr"/>
            <a:r>
              <a:rPr lang="fr-FR" dirty="0" smtClean="0"/>
              <a:t>La mise en œuvre effective des RBPP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8" y="142515"/>
            <a:ext cx="1531816" cy="1117812"/>
          </a:xfrm>
        </p:spPr>
      </p:pic>
      <p:pic>
        <p:nvPicPr>
          <p:cNvPr id="6" name="Espace réservé du contenu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9125" y="179672"/>
            <a:ext cx="2394065" cy="1080655"/>
          </a:xfrm>
        </p:spPr>
      </p:pic>
      <p:sp>
        <p:nvSpPr>
          <p:cNvPr id="10" name="Espace réservé du contenu 2"/>
          <p:cNvSpPr txBox="1">
            <a:spLocks/>
          </p:cNvSpPr>
          <p:nvPr/>
        </p:nvSpPr>
        <p:spPr>
          <a:xfrm>
            <a:off x="236482" y="1825624"/>
            <a:ext cx="4382815" cy="3629245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546100" indent="-54610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Tx/>
              <a:buBlip>
                <a:blip r:embed="rId4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74738" indent="-27305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97BF0D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F8B334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300" dirty="0" smtClean="0"/>
              <a:t>Pilotage du directeur ( Formateur au corpus commun des connaissances actualisées sur l’autisme. 2012. EHESP).</a:t>
            </a:r>
          </a:p>
          <a:p>
            <a:r>
              <a:rPr lang="fr-FR" sz="2300" dirty="0" smtClean="0"/>
              <a:t>La résistance initiale aux RBPP.</a:t>
            </a:r>
          </a:p>
          <a:p>
            <a:r>
              <a:rPr lang="fr-FR" sz="2300" dirty="0" smtClean="0"/>
              <a:t>Les prérequis (Une éthique individuelle et collective. Un PE fédérateur, les soutiens aux équipes)</a:t>
            </a:r>
          </a:p>
          <a:p>
            <a:r>
              <a:rPr lang="fr-FR" sz="2300" dirty="0" smtClean="0"/>
              <a:t>Le pari « gagnant/gagnant</a:t>
            </a:r>
            <a:r>
              <a:rPr lang="fr-FR" sz="2300" dirty="0"/>
              <a:t> </a:t>
            </a:r>
            <a:r>
              <a:rPr lang="fr-FR" sz="2300" dirty="0" smtClean="0"/>
              <a:t>». </a:t>
            </a:r>
          </a:p>
          <a:p>
            <a:r>
              <a:rPr lang="fr-FR" sz="2300" dirty="0" smtClean="0"/>
              <a:t>La diffusion (Valorisation des savoirs, Progressivité en fonction des problématiques de terrain).</a:t>
            </a:r>
          </a:p>
          <a:p>
            <a:r>
              <a:rPr lang="fr-FR" sz="2300" dirty="0" smtClean="0"/>
              <a:t>La transformations des RBPP en outils opérationnels pour les équipes.</a:t>
            </a:r>
          </a:p>
          <a:p>
            <a:r>
              <a:rPr lang="fr-FR" sz="2300" dirty="0" smtClean="0"/>
              <a:t>L’entretien régulier des RBPP.</a:t>
            </a:r>
          </a:p>
          <a:p>
            <a:endParaRPr lang="fr-FR" sz="1900" dirty="0"/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4744124" y="1835329"/>
            <a:ext cx="4134153" cy="3919085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546100" indent="-54610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Tx/>
              <a:buBlip>
                <a:blip r:embed="rId4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74738" indent="-27305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97BF0D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F8B334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2300" dirty="0" smtClean="0"/>
              <a:t>Pilotage du</a:t>
            </a:r>
            <a:r>
              <a:rPr lang="fr-FR" sz="2300" dirty="0"/>
              <a:t> </a:t>
            </a:r>
            <a:r>
              <a:rPr lang="fr-FR" sz="2300" dirty="0" smtClean="0"/>
              <a:t>Directeur </a:t>
            </a:r>
            <a:r>
              <a:rPr lang="fr-FR" sz="2300" dirty="0"/>
              <a:t>Adjoint</a:t>
            </a:r>
          </a:p>
          <a:p>
            <a:pPr marL="546100" lvl="2" indent="-546100">
              <a:spcBef>
                <a:spcPts val="600"/>
              </a:spcBef>
              <a:spcAft>
                <a:spcPts val="600"/>
              </a:spcAft>
              <a:buBlip>
                <a:blip r:embed="rId4"/>
              </a:buBlip>
            </a:pPr>
            <a:r>
              <a:rPr lang="fr-FR" sz="2100" dirty="0"/>
              <a:t>Déclinaison de 8 RBPP dont</a:t>
            </a:r>
            <a:r>
              <a:rPr lang="fr-FR" sz="2100" dirty="0">
                <a:solidFill>
                  <a:srgbClr val="FF0000"/>
                </a:solidFill>
              </a:rPr>
              <a:t> </a:t>
            </a:r>
            <a:r>
              <a:rPr lang="fr-FR" sz="2100" dirty="0" smtClean="0"/>
              <a:t>«</a:t>
            </a:r>
            <a:r>
              <a:rPr lang="fr-FR" sz="2100" dirty="0" smtClean="0">
                <a:solidFill>
                  <a:srgbClr val="FF0000"/>
                </a:solidFill>
              </a:rPr>
              <a:t> </a:t>
            </a:r>
            <a:r>
              <a:rPr lang="fr-FR" sz="2100" dirty="0" smtClean="0"/>
              <a:t>ACCOMPAGNEMENT </a:t>
            </a:r>
            <a:r>
              <a:rPr lang="fr-FR" sz="2100" dirty="0"/>
              <a:t>DE QUALITE DES PERSONNES </a:t>
            </a:r>
            <a:r>
              <a:rPr lang="fr-FR" sz="2100" dirty="0" smtClean="0"/>
              <a:t>AVEC  </a:t>
            </a:r>
            <a:r>
              <a:rPr lang="fr-FR" sz="2100" dirty="0"/>
              <a:t>AUTISME OU AUTRES TROUBLES ENVAHISSANTS DU </a:t>
            </a:r>
            <a:r>
              <a:rPr lang="fr-FR" sz="2100" dirty="0" smtClean="0"/>
              <a:t>DEVELOPPEMENT »</a:t>
            </a:r>
            <a:r>
              <a:rPr lang="fr-FR" sz="2100" dirty="0"/>
              <a:t>                          </a:t>
            </a:r>
          </a:p>
          <a:p>
            <a:pPr marL="546100" lvl="2" indent="-546100">
              <a:spcBef>
                <a:spcPts val="600"/>
              </a:spcBef>
              <a:spcAft>
                <a:spcPts val="600"/>
              </a:spcAft>
              <a:buBlip>
                <a:blip r:embed="rId4"/>
              </a:buBlip>
            </a:pPr>
            <a:r>
              <a:rPr lang="fr-FR" sz="2100" dirty="0" smtClean="0"/>
              <a:t>5 </a:t>
            </a:r>
            <a:r>
              <a:rPr lang="fr-FR" sz="2100" dirty="0"/>
              <a:t>groupes de travail (qui correspondent à 5 unités de vie et ne concernent donc pas que des personnes autistes) animés par un Educateur Spécialisé comprenant tous les professionnels d’une unité et une IDE</a:t>
            </a:r>
          </a:p>
          <a:p>
            <a:pPr marL="546100" lvl="2" indent="-5461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Blip>
                <a:blip r:embed="rId4"/>
              </a:buBlip>
            </a:pPr>
            <a:r>
              <a:rPr lang="fr-FR" sz="2100" dirty="0" smtClean="0"/>
              <a:t>Bilan </a:t>
            </a:r>
            <a:r>
              <a:rPr lang="fr-FR" sz="2100" dirty="0"/>
              <a:t>pour chaque recommandation des attentes et des réalisations de La </a:t>
            </a:r>
            <a:r>
              <a:rPr lang="fr-FR" sz="2100" dirty="0" smtClean="0"/>
              <a:t>MAS</a:t>
            </a:r>
          </a:p>
          <a:p>
            <a:pPr marL="546100" lvl="2" indent="-5461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Blip>
                <a:blip r:embed="rId4"/>
              </a:buBlip>
            </a:pPr>
            <a:r>
              <a:rPr lang="fr-FR" sz="2100" dirty="0" smtClean="0"/>
              <a:t>Proposition </a:t>
            </a:r>
            <a:r>
              <a:rPr lang="fr-FR" sz="2100" dirty="0"/>
              <a:t>d’amélioration pour chaque recommandation par les groupes de travail</a:t>
            </a:r>
          </a:p>
          <a:p>
            <a:pPr marL="546100" lvl="2" indent="-5461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Blip>
                <a:blip r:embed="rId4"/>
              </a:buBlip>
            </a:pPr>
            <a:r>
              <a:rPr lang="fr-FR" sz="2100" dirty="0"/>
              <a:t>Réunions de synthèse des travaux et validation des axes </a:t>
            </a:r>
            <a:r>
              <a:rPr lang="fr-FR" sz="2100" dirty="0" smtClean="0"/>
              <a:t>d’amélioration</a:t>
            </a:r>
            <a:endParaRPr lang="fr-FR" sz="2700" dirty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90855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76552" y="114437"/>
            <a:ext cx="5072573" cy="1325563"/>
          </a:xfrm>
        </p:spPr>
        <p:txBody>
          <a:bodyPr>
            <a:normAutofit/>
          </a:bodyPr>
          <a:lstStyle/>
          <a:p>
            <a:pPr algn="ctr"/>
            <a:r>
              <a:rPr lang="fr-FR" sz="2400" dirty="0" smtClean="0"/>
              <a:t>Mise </a:t>
            </a:r>
            <a:r>
              <a:rPr lang="fr-FR" sz="2400" dirty="0"/>
              <a:t>en œuvre de la mesure n°6 du plan autisme portant sur l’évolution de l’offre des </a:t>
            </a:r>
            <a:r>
              <a:rPr lang="fr-FR" sz="2400" dirty="0" smtClean="0"/>
              <a:t>ESMS</a:t>
            </a:r>
            <a:endParaRPr lang="fr-FR" sz="2400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8" y="142515"/>
            <a:ext cx="1531816" cy="1117812"/>
          </a:xfrm>
        </p:spPr>
      </p:pic>
      <p:pic>
        <p:nvPicPr>
          <p:cNvPr id="6" name="Espace réservé du contenu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9125" y="179672"/>
            <a:ext cx="2394065" cy="1080655"/>
          </a:xfrm>
        </p:spPr>
      </p:pic>
      <p:sp>
        <p:nvSpPr>
          <p:cNvPr id="10" name="Espace réservé du contenu 2"/>
          <p:cNvSpPr txBox="1">
            <a:spLocks/>
          </p:cNvSpPr>
          <p:nvPr/>
        </p:nvSpPr>
        <p:spPr>
          <a:xfrm>
            <a:off x="628649" y="1825625"/>
            <a:ext cx="3521319" cy="28557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46100" indent="-54610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Tx/>
              <a:buBlip>
                <a:blip r:embed="rId4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74738" indent="-27305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97BF0D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F8B334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851338" y="1835328"/>
            <a:ext cx="7702787" cy="42532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46100" indent="-54610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Tx/>
              <a:buBlip>
                <a:blip r:embed="rId4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74738" indent="-27305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97BF0D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F8B334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6100" lvl="2" indent="-54610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Blip>
                <a:blip r:embed="rId4"/>
              </a:buBlip>
            </a:pPr>
            <a:r>
              <a:rPr lang="fr-FR" sz="2700" dirty="0"/>
              <a:t>Pilotage de </a:t>
            </a:r>
            <a:r>
              <a:rPr lang="fr-FR" sz="2700" dirty="0" smtClean="0"/>
              <a:t>l’évaluation par Responsable d’Unité Intervention Sociale au Mas des Acacias et par le Directeur à l’IME des Cyprès</a:t>
            </a:r>
          </a:p>
          <a:p>
            <a:pPr marL="546100" lvl="2" indent="-54610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Blip>
                <a:blip r:embed="rId4"/>
              </a:buBlip>
            </a:pPr>
            <a:r>
              <a:rPr lang="fr-FR" sz="2700" dirty="0" smtClean="0"/>
              <a:t>9 domaines évalués</a:t>
            </a:r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3173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8" y="142515"/>
            <a:ext cx="1531816" cy="1117812"/>
          </a:xfrm>
        </p:spPr>
      </p:pic>
      <p:pic>
        <p:nvPicPr>
          <p:cNvPr id="6" name="Espace réservé du contenu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9125" y="179672"/>
            <a:ext cx="2394065" cy="1080655"/>
          </a:xfrm>
        </p:spPr>
      </p:pic>
      <p:sp>
        <p:nvSpPr>
          <p:cNvPr id="11" name="Espace réservé du contenu 2"/>
          <p:cNvSpPr txBox="1">
            <a:spLocks/>
          </p:cNvSpPr>
          <p:nvPr/>
        </p:nvSpPr>
        <p:spPr>
          <a:xfrm>
            <a:off x="4657969" y="1825624"/>
            <a:ext cx="3810001" cy="42532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46100" indent="-54610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Tx/>
              <a:buBlip>
                <a:blip r:embed="rId4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74738" indent="-27305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97BF0D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F8B334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endParaRPr lang="fr-FR" sz="2700" dirty="0"/>
          </a:p>
          <a:p>
            <a:endParaRPr lang="fr-FR" dirty="0" smtClean="0"/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1257300" y="114437"/>
            <a:ext cx="5391825" cy="1325563"/>
          </a:xfrm>
        </p:spPr>
        <p:txBody>
          <a:bodyPr>
            <a:normAutofit/>
          </a:bodyPr>
          <a:lstStyle/>
          <a:p>
            <a:pPr algn="ctr"/>
            <a:r>
              <a:rPr lang="fr-FR" sz="2400" dirty="0" smtClean="0"/>
              <a:t>Mise </a:t>
            </a:r>
            <a:r>
              <a:rPr lang="fr-FR" sz="2400" dirty="0"/>
              <a:t>en œuvre de la mesure n°6 du plan autisme portant sur l’évolution de l’offre des </a:t>
            </a:r>
            <a:r>
              <a:rPr lang="fr-FR" sz="2400" dirty="0" smtClean="0"/>
              <a:t>ESMS</a:t>
            </a:r>
            <a:endParaRPr lang="fr-FR" sz="2400" dirty="0"/>
          </a:p>
        </p:txBody>
      </p:sp>
      <p:graphicFrame>
        <p:nvGraphicFramePr>
          <p:cNvPr id="9" name="Graphiqu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786179"/>
              </p:ext>
            </p:extLst>
          </p:nvPr>
        </p:nvGraphicFramePr>
        <p:xfrm>
          <a:off x="141890" y="1726747"/>
          <a:ext cx="8875985" cy="44509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39745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8" y="142515"/>
            <a:ext cx="1531816" cy="1117812"/>
          </a:xfrm>
        </p:spPr>
      </p:pic>
      <p:pic>
        <p:nvPicPr>
          <p:cNvPr id="6" name="Espace réservé du contenu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9125" y="179672"/>
            <a:ext cx="2394065" cy="1080655"/>
          </a:xfrm>
        </p:spPr>
      </p:pic>
      <p:sp>
        <p:nvSpPr>
          <p:cNvPr id="11" name="Espace réservé du contenu 2"/>
          <p:cNvSpPr txBox="1">
            <a:spLocks/>
          </p:cNvSpPr>
          <p:nvPr/>
        </p:nvSpPr>
        <p:spPr>
          <a:xfrm>
            <a:off x="4657969" y="1825624"/>
            <a:ext cx="3810001" cy="42532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46100" indent="-54610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Tx/>
              <a:buBlip>
                <a:blip r:embed="rId4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74738" indent="-27305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97BF0D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F8B334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endParaRPr lang="fr-FR" sz="2700" dirty="0"/>
          </a:p>
          <a:p>
            <a:endParaRPr lang="fr-FR" dirty="0" smtClean="0"/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1592317" y="114437"/>
            <a:ext cx="5056808" cy="1325563"/>
          </a:xfrm>
        </p:spPr>
        <p:txBody>
          <a:bodyPr>
            <a:normAutofit/>
          </a:bodyPr>
          <a:lstStyle/>
          <a:p>
            <a:pPr algn="ctr"/>
            <a:r>
              <a:rPr lang="fr-FR" sz="2400" dirty="0" smtClean="0"/>
              <a:t>Mise </a:t>
            </a:r>
            <a:r>
              <a:rPr lang="fr-FR" sz="2400" dirty="0"/>
              <a:t>en œuvre de la mesure n°6 du plan autisme portant sur l’évolution de l’offre des </a:t>
            </a:r>
            <a:r>
              <a:rPr lang="fr-FR" sz="2400" dirty="0" smtClean="0"/>
              <a:t>ESMS</a:t>
            </a:r>
            <a:endParaRPr lang="fr-FR" sz="2400" dirty="0"/>
          </a:p>
        </p:txBody>
      </p:sp>
      <p:graphicFrame>
        <p:nvGraphicFramePr>
          <p:cNvPr id="15" name="Graphique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3326975"/>
              </p:ext>
            </p:extLst>
          </p:nvPr>
        </p:nvGraphicFramePr>
        <p:xfrm>
          <a:off x="0" y="1390328"/>
          <a:ext cx="9002110" cy="5123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94548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uvertur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LE-Adapei" id="{D321DF04-8B52-441E-B90E-3EA6356ABAC7}" vid="{246A02FF-EBB8-409C-AB83-76EA82B625D4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ontenu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LE-Adapei" id="{D321DF04-8B52-441E-B90E-3EA6356ABAC7}" vid="{AD794E4A-5A15-4F6B-A42C-188E758E2DDD}"/>
    </a:ext>
  </a:extLst>
</a:theme>
</file>

<file path=ppt/theme/theme4.xml><?xml version="1.0" encoding="utf-8"?>
<a:theme xmlns:a="http://schemas.openxmlformats.org/drawingml/2006/main" name="Fi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2056</TotalTime>
  <Words>490</Words>
  <Application>Microsoft Office PowerPoint</Application>
  <PresentationFormat>Affichage à l'écran (4:3)</PresentationFormat>
  <Paragraphs>89</Paragraphs>
  <Slides>10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4</vt:i4>
      </vt:variant>
      <vt:variant>
        <vt:lpstr>Titres des diapositives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Ouverture</vt:lpstr>
      <vt:lpstr>Conception personnalisée</vt:lpstr>
      <vt:lpstr>Contenu</vt:lpstr>
      <vt:lpstr>Fin</vt:lpstr>
      <vt:lpstr>AGORAS ARS  3 NOVEMBRE 2016</vt:lpstr>
      <vt:lpstr>L’accompagnement du changement pour une application effective des RBPP au sein des ESMS François BALLESTA – Pascale MIGNOT</vt:lpstr>
      <vt:lpstr>CONTEXTE</vt:lpstr>
      <vt:lpstr>Personnes accueillies</vt:lpstr>
      <vt:lpstr>EQUIPE D’ENCADREMENT</vt:lpstr>
      <vt:lpstr>La mise en œuvre effective des RBPP</vt:lpstr>
      <vt:lpstr>Mise en œuvre de la mesure n°6 du plan autisme portant sur l’évolution de l’offre des ESMS</vt:lpstr>
      <vt:lpstr>Mise en œuvre de la mesure n°6 du plan autisme portant sur l’évolution de l’offre des ESMS</vt:lpstr>
      <vt:lpstr>Mise en œuvre de la mesure n°6 du plan autisme portant sur l’évolution de l’offre des ESMS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Aline Rol</dc:creator>
  <cp:lastModifiedBy>Pascale Mignot</cp:lastModifiedBy>
  <cp:revision>127</cp:revision>
  <dcterms:created xsi:type="dcterms:W3CDTF">2015-09-29T11:26:07Z</dcterms:created>
  <dcterms:modified xsi:type="dcterms:W3CDTF">2016-10-18T12:27:35Z</dcterms:modified>
</cp:coreProperties>
</file>