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4" r:id="rId13"/>
    <p:sldId id="267" r:id="rId14"/>
    <p:sldId id="273" r:id="rId15"/>
    <p:sldId id="275" r:id="rId16"/>
    <p:sldId id="266" r:id="rId17"/>
    <p:sldId id="276" r:id="rId18"/>
    <p:sldId id="269" r:id="rId19"/>
    <p:sldId id="270" r:id="rId20"/>
    <p:sldId id="278" r:id="rId21"/>
    <p:sldId id="277" r:id="rId22"/>
    <p:sldId id="271" r:id="rId23"/>
    <p:sldId id="272" r:id="rId2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AA6"/>
    <a:srgbClr val="FFFFFF"/>
    <a:srgbClr val="FF3D62"/>
    <a:srgbClr val="FF0736"/>
    <a:srgbClr val="77FDFA"/>
    <a:srgbClr val="F5FE00"/>
    <a:srgbClr val="E7FE76"/>
    <a:srgbClr val="FD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1" autoAdjust="0"/>
    <p:restoredTop sz="83602" autoAdjust="0"/>
  </p:normalViewPr>
  <p:slideViewPr>
    <p:cSldViewPr snapToGrid="0">
      <p:cViewPr varScale="1">
        <p:scale>
          <a:sx n="47" d="100"/>
          <a:sy n="47" d="100"/>
        </p:scale>
        <p:origin x="-16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B92845-31FA-410F-9872-8D943812FDA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89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8F82A-08BF-4512-A76A-42CFDDB8E9ED}" type="datetimeFigureOut">
              <a:rPr lang="fr-FR" smtClean="0"/>
              <a:t>24/05/2012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0B4BB-A7C2-4BAB-911C-83022C171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93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64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591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521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751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r>
              <a:rPr lang="fr-FR" b="1" baseline="0" dirty="0" smtClean="0"/>
              <a:t>PVE   20%   DS         </a:t>
            </a:r>
            <a:r>
              <a:rPr lang="fr-FR" b="0" baseline="0" dirty="0" smtClean="0"/>
              <a:t>donc pas de PJ uniforme</a:t>
            </a:r>
          </a:p>
          <a:p>
            <a:r>
              <a:rPr lang="fr-FR" b="1" baseline="0" dirty="0" smtClean="0"/>
              <a:t>         35 %   cout </a:t>
            </a:r>
            <a:r>
              <a:rPr lang="fr-FR" b="1" baseline="0" dirty="0" err="1" smtClean="0"/>
              <a:t>sej</a:t>
            </a:r>
            <a:endParaRPr lang="fr-FR" b="1" baseline="0" dirty="0" smtClean="0"/>
          </a:p>
          <a:p>
            <a:r>
              <a:rPr lang="fr-FR" b="1" baseline="0" dirty="0" smtClean="0"/>
              <a:t>         45 %   cout journée  </a:t>
            </a:r>
            <a:r>
              <a:rPr lang="fr-FR" b="0" baseline="0" dirty="0" smtClean="0"/>
              <a:t>donc à privilégier</a:t>
            </a:r>
            <a:r>
              <a:rPr lang="fr-FR" b="1" baseline="0" dirty="0" smtClean="0"/>
              <a:t>	</a:t>
            </a:r>
          </a:p>
          <a:p>
            <a:endParaRPr lang="fr-FR" b="1" baseline="0" dirty="0" smtClean="0"/>
          </a:p>
          <a:p>
            <a:r>
              <a:rPr lang="fr-FR" b="1" baseline="0" dirty="0" smtClean="0"/>
              <a:t>Lisibilité = HAD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64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720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534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236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412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343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745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812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0B4BB-A7C2-4BAB-911C-83022C171F7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55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1269243"/>
            <a:ext cx="7772400" cy="3084394"/>
          </a:xfrm>
        </p:spPr>
        <p:txBody>
          <a:bodyPr/>
          <a:lstStyle>
            <a:lvl1pPr algn="l">
              <a:defRPr>
                <a:solidFill>
                  <a:srgbClr val="FF0000"/>
                </a:solidFill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991970" y="4923430"/>
            <a:ext cx="4415051" cy="754039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rgbClr val="00B0F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Dr Bruno </a:t>
            </a:r>
            <a:r>
              <a:rPr lang="fr-FR" dirty="0" err="1" smtClean="0"/>
              <a:t>Aublet-Cuvelier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B.Aublet-Cuvelier</a:t>
            </a: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Département d’information médicale </a:t>
            </a:r>
            <a:r>
              <a:rPr lang="fr-FR" sz="1800"/>
              <a:t>CHU Clermont-Ferrand </a:t>
            </a:r>
            <a:r>
              <a:rPr lang="fr-FR"/>
              <a:t>Unité d’informatique médicale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 smtClean="0"/>
              <a:t>B.Aublet-Cuvelier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3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188913"/>
            <a:ext cx="8674100" cy="576262"/>
          </a:xfrm>
          <a:prstGeom prst="rect">
            <a:avLst/>
          </a:prstGeom>
          <a:noFill/>
          <a:ln w="38100" cmpd="dbl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</a:t>
            </a:r>
          </a:p>
        </p:txBody>
      </p:sp>
      <p:sp>
        <p:nvSpPr>
          <p:cNvPr id="4154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9125" y="1076325"/>
            <a:ext cx="7967663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5381625"/>
            <a:ext cx="520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aseline="0">
                <a:solidFill>
                  <a:srgbClr val="969696"/>
                </a:solidFill>
              </a:defRPr>
            </a:lvl1pPr>
          </a:lstStyle>
          <a:p>
            <a:r>
              <a:rPr lang="fr-FR" dirty="0" err="1" smtClean="0"/>
              <a:t>B.Aublet-Cuvelier</a:t>
            </a:r>
            <a:endParaRPr lang="fr-FR" dirty="0" smtClean="0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563" y="6334125"/>
            <a:ext cx="8437562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baseline="0">
                <a:solidFill>
                  <a:srgbClr val="969696"/>
                </a:solidFill>
              </a:defRPr>
            </a:lvl1pPr>
          </a:lstStyle>
          <a:p>
            <a:r>
              <a:rPr lang="fr-FR" smtClean="0"/>
              <a:t>Département d’information médicale </a:t>
            </a:r>
            <a:r>
              <a:rPr lang="fr-FR" sz="1800" smtClean="0"/>
              <a:t>CHU Clermont-Ferrand </a:t>
            </a:r>
            <a:r>
              <a:rPr lang="fr-FR" smtClean="0"/>
              <a:t>Unité d’informatique médicale</a:t>
            </a:r>
            <a:endParaRPr lang="fr-FR" dirty="0"/>
          </a:p>
        </p:txBody>
      </p:sp>
      <p:sp>
        <p:nvSpPr>
          <p:cNvPr id="4158" name="AutoShape 62"/>
          <p:cNvSpPr>
            <a:spLocks noChangeArrowheads="1"/>
          </p:cNvSpPr>
          <p:nvPr/>
        </p:nvSpPr>
        <p:spPr bwMode="auto">
          <a:xfrm rot="10800000">
            <a:off x="0" y="1155700"/>
            <a:ext cx="546100" cy="50292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59" name="AutoShape 63"/>
          <p:cNvSpPr>
            <a:spLocks noChangeArrowheads="1"/>
          </p:cNvSpPr>
          <p:nvPr/>
        </p:nvSpPr>
        <p:spPr bwMode="auto">
          <a:xfrm>
            <a:off x="8597900" y="1066800"/>
            <a:ext cx="546100" cy="50292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8647113" y="6323013"/>
            <a:ext cx="400050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solidFill>
                  <a:schemeClr val="tx1"/>
                </a:solidFill>
              </a:rPr>
              <a:t>-</a:t>
            </a:r>
            <a:fld id="{AEB85862-8963-4583-AE34-6FCAD6FA1B38}" type="slidenum">
              <a:rPr lang="fr-FR" sz="1400">
                <a:solidFill>
                  <a:schemeClr val="tx1"/>
                </a:solidFill>
              </a:rPr>
              <a:pPr>
                <a:spcBef>
                  <a:spcPct val="50000"/>
                </a:spcBef>
              </a:pPr>
              <a:t>‹N°›</a:t>
            </a:fld>
            <a:r>
              <a:rPr lang="fr-FR" sz="1400">
                <a:solidFill>
                  <a:schemeClr val="tx1"/>
                </a:solidFill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 baseline="0">
          <a:solidFill>
            <a:srgbClr val="00B0F0"/>
          </a:solidFill>
          <a:latin typeface="Arial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FDFF99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5000"/>
        </a:spcBef>
        <a:spcAft>
          <a:spcPct val="5000"/>
        </a:spcAft>
        <a:defRPr sz="3000" b="1">
          <a:solidFill>
            <a:srgbClr val="060AA6"/>
          </a:solidFill>
          <a:latin typeface="+mn-lt"/>
          <a:ea typeface="+mn-ea"/>
          <a:cs typeface="+mn-cs"/>
        </a:defRPr>
      </a:lvl1pPr>
      <a:lvl2pPr marL="533400" indent="-171450" algn="l" rtl="0" eaLnBrk="1" fontAlgn="base" hangingPunct="1">
        <a:spcBef>
          <a:spcPct val="20000"/>
        </a:spcBef>
        <a:spcAft>
          <a:spcPct val="0"/>
        </a:spcAft>
        <a:buClr>
          <a:srgbClr val="FF3D62"/>
        </a:buClr>
        <a:buSzPct val="105000"/>
        <a:buFont typeface="Wingdings" pitchFamily="2" charset="2"/>
        <a:buChar char="Ø"/>
        <a:defRPr sz="2400" b="1" baseline="0">
          <a:solidFill>
            <a:srgbClr val="060AA6"/>
          </a:solidFill>
          <a:latin typeface="Arial" pitchFamily="34" charset="0"/>
        </a:defRPr>
      </a:lvl2pPr>
      <a:lvl3pPr marL="1306513" indent="-228600" algn="l" rtl="0" eaLnBrk="1" fontAlgn="base" hangingPunct="1">
        <a:spcBef>
          <a:spcPct val="20000"/>
        </a:spcBef>
        <a:spcAft>
          <a:spcPct val="0"/>
        </a:spcAft>
        <a:buClr>
          <a:srgbClr val="FF0736"/>
        </a:buClr>
        <a:buSzPct val="80000"/>
        <a:buFont typeface="Arial" charset="0"/>
        <a:buChar char="−"/>
        <a:defRPr sz="2000" b="1">
          <a:solidFill>
            <a:srgbClr val="060AA6"/>
          </a:solidFill>
          <a:latin typeface="+mn-lt"/>
        </a:defRPr>
      </a:lvl3pPr>
      <a:lvl4pPr marL="17145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60AA6"/>
          </a:solidFill>
          <a:latin typeface="+mn-lt"/>
        </a:defRPr>
      </a:lvl4pPr>
      <a:lvl5pPr marL="21224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aseline="0">
          <a:solidFill>
            <a:srgbClr val="060AA6"/>
          </a:solidFill>
          <a:latin typeface="+mn-lt"/>
        </a:defRPr>
      </a:lvl5pPr>
      <a:lvl6pPr marL="25796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30368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940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951288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err="1" smtClean="0"/>
              <a:t>B.Aublet-Cuvelier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0845" y="2220554"/>
            <a:ext cx="7772400" cy="3330575"/>
          </a:xfrm>
          <a:ln/>
        </p:spPr>
        <p:txBody>
          <a:bodyPr/>
          <a:lstStyle/>
          <a:p>
            <a:pPr algn="l"/>
            <a:r>
              <a:rPr lang="fr-FR" sz="4300" dirty="0" smtClean="0"/>
              <a:t>SSR</a:t>
            </a:r>
            <a:br>
              <a:rPr lang="fr-FR" sz="4300" dirty="0" smtClean="0"/>
            </a:br>
            <a:r>
              <a:rPr lang="fr-FR" sz="4300" dirty="0"/>
              <a:t>	</a:t>
            </a:r>
            <a:r>
              <a:rPr lang="fr-FR" sz="4300" dirty="0" smtClean="0"/>
              <a:t>La classification</a:t>
            </a:r>
            <a:br>
              <a:rPr lang="fr-FR" sz="4300" dirty="0" smtClean="0"/>
            </a:br>
            <a:r>
              <a:rPr lang="fr-FR" sz="4300" dirty="0"/>
              <a:t>	</a:t>
            </a:r>
            <a:r>
              <a:rPr lang="fr-FR" sz="4300" dirty="0" smtClean="0"/>
              <a:t>		Axes des travaux</a:t>
            </a:r>
            <a:endParaRPr lang="fr-FR" sz="43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75125" y="5502275"/>
            <a:ext cx="4313238" cy="595313"/>
          </a:xfrm>
        </p:spPr>
        <p:txBody>
          <a:bodyPr/>
          <a:lstStyle/>
          <a:p>
            <a:pPr algn="r"/>
            <a:r>
              <a:rPr lang="fr-FR" sz="2100" dirty="0"/>
              <a:t>Dr Bruno </a:t>
            </a:r>
            <a:r>
              <a:rPr lang="fr-FR" sz="2100" dirty="0" err="1"/>
              <a:t>Aublet-Cuvelier</a:t>
            </a:r>
            <a:endParaRPr lang="fr-FR" sz="2100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14400" y="715963"/>
            <a:ext cx="71786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7" y="140579"/>
            <a:ext cx="7043741" cy="204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497" y="274637"/>
            <a:ext cx="1667431" cy="172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Groupe  Médico Economique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GME 0 jours</a:t>
            </a:r>
          </a:p>
          <a:p>
            <a:pPr lvl="1"/>
            <a:r>
              <a:rPr lang="fr-FR" dirty="0" smtClean="0"/>
              <a:t>188 GME</a:t>
            </a:r>
            <a:endParaRPr lang="fr-FR" dirty="0"/>
          </a:p>
          <a:p>
            <a:r>
              <a:rPr lang="fr-FR" dirty="0" smtClean="0"/>
              <a:t>GME &gt; 0jours</a:t>
            </a:r>
          </a:p>
          <a:p>
            <a:pPr lvl="1"/>
            <a:r>
              <a:rPr lang="fr-FR" dirty="0" smtClean="0"/>
              <a:t>2 niveaux de sévérité (tous)</a:t>
            </a:r>
          </a:p>
          <a:p>
            <a:pPr lvl="1"/>
            <a:r>
              <a:rPr lang="fr-FR" dirty="0" smtClean="0"/>
              <a:t>Diagnostics +/- Actes CCAM (liste commune)</a:t>
            </a:r>
          </a:p>
          <a:p>
            <a:pPr lvl="1"/>
            <a:r>
              <a:rPr lang="fr-FR" dirty="0" smtClean="0"/>
              <a:t>Augmentation de la DMS par effet isolé</a:t>
            </a:r>
          </a:p>
          <a:p>
            <a:pPr lvl="1"/>
            <a:r>
              <a:rPr lang="fr-FR" dirty="0" smtClean="0"/>
              <a:t>Listes d’exclusions</a:t>
            </a:r>
          </a:p>
          <a:p>
            <a:pPr marL="11113" indent="0"/>
            <a:endParaRPr lang="fr-FR" dirty="0" smtClean="0"/>
          </a:p>
          <a:p>
            <a:pPr marL="11113" indent="0"/>
            <a:r>
              <a:rPr lang="fr-FR" dirty="0" smtClean="0">
                <a:solidFill>
                  <a:srgbClr val="FF0000"/>
                </a:solidFill>
              </a:rPr>
              <a:t>625 GME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6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MERCI pour ce Magnifique Travail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2050" name="Picture 2" descr="D:\CLIPART\My_Clipart\AMOUR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83579" y="4733365"/>
            <a:ext cx="1489797" cy="196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7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sz="6000" dirty="0" smtClean="0">
                <a:solidFill>
                  <a:srgbClr val="FF0000"/>
                </a:solidFill>
              </a:rPr>
              <a:t>QUOIQUE</a:t>
            </a:r>
          </a:p>
          <a:p>
            <a:pPr algn="ctr"/>
            <a:endParaRPr lang="fr-FR" sz="60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1027" name="Picture 3" descr="D:\CLIPART\POPULAR\DYNAMITE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781" y="5749127"/>
            <a:ext cx="1325880" cy="76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CLIPART\POPULAR\EXAMINE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910" y="4396749"/>
            <a:ext cx="2239871" cy="240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940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Quoique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Concepts Absents</a:t>
            </a:r>
          </a:p>
          <a:p>
            <a:pPr lvl="1"/>
            <a:r>
              <a:rPr lang="fr-FR" dirty="0" smtClean="0"/>
              <a:t>Gérontologie/Gériatrie</a:t>
            </a:r>
          </a:p>
          <a:p>
            <a:pPr lvl="2"/>
            <a:r>
              <a:rPr lang="fr-FR" dirty="0" smtClean="0"/>
              <a:t>Beaucoup plus important en SSR</a:t>
            </a:r>
          </a:p>
          <a:p>
            <a:pPr lvl="2"/>
            <a:r>
              <a:rPr lang="fr-FR" dirty="0" smtClean="0"/>
              <a:t>Réel motif de prise en charge</a:t>
            </a:r>
          </a:p>
          <a:p>
            <a:pPr lvl="1"/>
            <a:r>
              <a:rPr lang="fr-FR" dirty="0" smtClean="0"/>
              <a:t>« Z aigu »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Précarité</a:t>
            </a:r>
          </a:p>
          <a:p>
            <a:pPr marL="361950" lvl="1" indent="0">
              <a:buNone/>
            </a:pPr>
            <a:endParaRPr lang="fr-FR" dirty="0"/>
          </a:p>
          <a:p>
            <a:pPr lvl="1"/>
            <a:r>
              <a:rPr lang="fr-FR" dirty="0" smtClean="0"/>
              <a:t>(Actes de rééducation)</a:t>
            </a:r>
          </a:p>
          <a:p>
            <a:pPr lvl="2"/>
            <a:r>
              <a:rPr lang="fr-FR" dirty="0" smtClean="0"/>
              <a:t>Normalisation par les autorisations ??</a:t>
            </a:r>
          </a:p>
          <a:p>
            <a:pPr lvl="2"/>
            <a:r>
              <a:rPr lang="fr-FR" dirty="0" smtClean="0"/>
              <a:t>Attente du CSARR ???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1026" name="Picture 2" descr="D:\CLIPART\My_Clipart\ANALYSE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576" y="1072124"/>
            <a:ext cx="1795929" cy="190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5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concepts à préciser</a:t>
            </a:r>
          </a:p>
          <a:p>
            <a:pPr lvl="1"/>
            <a:r>
              <a:rPr lang="fr-FR" dirty="0" smtClean="0"/>
              <a:t>Dépendance initiale, pic, écart</a:t>
            </a:r>
          </a:p>
          <a:p>
            <a:pPr lvl="1"/>
            <a:r>
              <a:rPr lang="fr-FR" dirty="0" smtClean="0"/>
              <a:t>Nature de la rééducation</a:t>
            </a:r>
          </a:p>
          <a:p>
            <a:pPr lvl="2"/>
            <a:r>
              <a:rPr lang="fr-FR" dirty="0"/>
              <a:t>Articulation Actes et plateau </a:t>
            </a:r>
            <a:r>
              <a:rPr lang="fr-FR" dirty="0" smtClean="0"/>
              <a:t>technique</a:t>
            </a:r>
            <a:endParaRPr lang="fr-FR" dirty="0"/>
          </a:p>
          <a:p>
            <a:pPr marL="361950" lvl="1" inden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5" name="Picture 2" descr="D:\CLIPART\My_Clipart\ANALYSE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30352" y="1072124"/>
            <a:ext cx="1358152" cy="144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26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Qualité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Base PMSI</a:t>
            </a:r>
          </a:p>
          <a:p>
            <a:pPr lvl="1"/>
            <a:r>
              <a:rPr lang="fr-FR" dirty="0" smtClean="0"/>
              <a:t>Lassitude des acteurs</a:t>
            </a:r>
          </a:p>
          <a:p>
            <a:pPr lvl="1"/>
            <a:r>
              <a:rPr lang="fr-FR" dirty="0" smtClean="0"/>
              <a:t>Recopie d’une semaine sur l’autre</a:t>
            </a:r>
          </a:p>
          <a:p>
            <a:pPr lvl="1"/>
            <a:r>
              <a:rPr lang="fr-FR" dirty="0" smtClean="0"/>
              <a:t>Ancienne nomenclature d’actes</a:t>
            </a:r>
          </a:p>
          <a:p>
            <a:r>
              <a:rPr lang="fr-FR" dirty="0" smtClean="0"/>
              <a:t>ENC</a:t>
            </a:r>
          </a:p>
          <a:p>
            <a:pPr lvl="1"/>
            <a:r>
              <a:rPr lang="fr-FR" dirty="0" smtClean="0"/>
              <a:t>40 établissements</a:t>
            </a:r>
          </a:p>
          <a:p>
            <a:pPr lvl="1"/>
            <a:r>
              <a:rPr lang="fr-FR" dirty="0" smtClean="0"/>
              <a:t>28 000 </a:t>
            </a:r>
            <a:r>
              <a:rPr lang="fr-FR" dirty="0" err="1" smtClean="0"/>
              <a:t>sej</a:t>
            </a:r>
            <a:r>
              <a:rPr lang="fr-FR" dirty="0" smtClean="0"/>
              <a:t> HC </a:t>
            </a:r>
          </a:p>
          <a:p>
            <a:pPr lvl="1"/>
            <a:r>
              <a:rPr lang="fr-FR" dirty="0" smtClean="0"/>
              <a:t>Forte proportion d’HJ</a:t>
            </a:r>
          </a:p>
          <a:p>
            <a:endParaRPr lang="fr-FR" dirty="0"/>
          </a:p>
          <a:p>
            <a:r>
              <a:rPr lang="fr-FR" dirty="0" smtClean="0"/>
              <a:t>							PRUDENCE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5915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Inquiétudes : Variable expliquée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DMS plus que le coût</a:t>
            </a:r>
          </a:p>
          <a:p>
            <a:pPr lvl="1"/>
            <a:r>
              <a:rPr lang="fr-FR" dirty="0" smtClean="0"/>
              <a:t>Volume base PMSI /ENC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5122" name="Picture 2" descr="D:\CLIPART\My_Clipart\INQUIET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907" y="920563"/>
            <a:ext cx="936728" cy="9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9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notion même de séjour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Annoncée comme une EVIDENCE ??</a:t>
            </a:r>
          </a:p>
          <a:p>
            <a:pPr lvl="1"/>
            <a:r>
              <a:rPr lang="fr-FR" dirty="0" smtClean="0"/>
              <a:t>Pas d’argument pour le vérifier</a:t>
            </a:r>
          </a:p>
          <a:p>
            <a:endParaRPr lang="fr-FR" dirty="0"/>
          </a:p>
          <a:p>
            <a:r>
              <a:rPr lang="fr-FR" dirty="0" smtClean="0"/>
              <a:t>Problèmes majeurs</a:t>
            </a:r>
          </a:p>
          <a:p>
            <a:pPr lvl="1"/>
            <a:r>
              <a:rPr lang="fr-FR" dirty="0" smtClean="0"/>
              <a:t>Est il monolithique ?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«Saucissonnage »</a:t>
            </a:r>
          </a:p>
          <a:p>
            <a:pPr lvl="1"/>
            <a:r>
              <a:rPr lang="fr-FR" dirty="0" smtClean="0"/>
              <a:t>P.I.E.</a:t>
            </a:r>
          </a:p>
          <a:p>
            <a:pPr lvl="1"/>
            <a:r>
              <a:rPr lang="fr-FR" dirty="0" smtClean="0"/>
              <a:t>Coopération d’établissements</a:t>
            </a:r>
            <a:endParaRPr lang="fr-FR" dirty="0"/>
          </a:p>
          <a:p>
            <a:pPr lvl="1"/>
            <a:r>
              <a:rPr lang="fr-FR" dirty="0" smtClean="0"/>
              <a:t>Permissions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3364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 quel modèle de recueil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séjour</a:t>
            </a:r>
          </a:p>
          <a:p>
            <a:pPr lvl="2"/>
            <a:r>
              <a:rPr lang="fr-FR" dirty="0" smtClean="0"/>
              <a:t>Est-il monolithique</a:t>
            </a:r>
          </a:p>
          <a:p>
            <a:r>
              <a:rPr lang="fr-FR" dirty="0" smtClean="0"/>
              <a:t>La semaine ?</a:t>
            </a:r>
          </a:p>
          <a:p>
            <a:pPr lvl="2"/>
            <a:r>
              <a:rPr lang="fr-FR" dirty="0" smtClean="0"/>
              <a:t>Règles de rupture ?</a:t>
            </a:r>
          </a:p>
          <a:p>
            <a:pPr lvl="2"/>
            <a:r>
              <a:rPr lang="fr-FR" dirty="0" smtClean="0"/>
              <a:t>Grande complexité pratique de la séquence</a:t>
            </a:r>
          </a:p>
          <a:p>
            <a:endParaRPr lang="fr-FR" dirty="0" smtClean="0"/>
          </a:p>
          <a:p>
            <a:r>
              <a:rPr lang="fr-FR" dirty="0" smtClean="0"/>
              <a:t>Les Contrôles</a:t>
            </a:r>
          </a:p>
          <a:p>
            <a:pPr lvl="1"/>
            <a:r>
              <a:rPr lang="fr-FR" dirty="0" smtClean="0"/>
              <a:t>Actes /acteurs</a:t>
            </a:r>
          </a:p>
          <a:p>
            <a:pPr lvl="1"/>
            <a:r>
              <a:rPr lang="fr-FR" dirty="0" smtClean="0"/>
              <a:t>Inadéquation du séjour</a:t>
            </a:r>
          </a:p>
          <a:p>
            <a:pPr lvl="1"/>
            <a:r>
              <a:rPr lang="fr-FR" dirty="0" smtClean="0"/>
              <a:t>Ambulatoire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9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Vers quel modèle de financement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modèles étrangers hésitent entre séjour et journée</a:t>
            </a:r>
            <a:endParaRPr lang="fr-FR" dirty="0"/>
          </a:p>
          <a:p>
            <a:pPr lvl="1"/>
            <a:r>
              <a:rPr lang="fr-FR" dirty="0" smtClean="0"/>
              <a:t>Ils sont plutôt tournés sur la MPR</a:t>
            </a:r>
          </a:p>
          <a:p>
            <a:endParaRPr lang="fr-FR" dirty="0"/>
          </a:p>
          <a:p>
            <a:r>
              <a:rPr lang="fr-FR" dirty="0" smtClean="0"/>
              <a:t>Qualité de l’aval</a:t>
            </a:r>
          </a:p>
          <a:p>
            <a:endParaRPr lang="fr-FR" dirty="0"/>
          </a:p>
          <a:p>
            <a:r>
              <a:rPr lang="fr-FR" sz="3600" dirty="0" smtClean="0"/>
              <a:t>Garder une lisibilité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3074" name="Picture 2" descr="D:\CLIPART\My_Clipart\Corne_abondance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00279" y="4639513"/>
            <a:ext cx="1592639" cy="150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9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 de la classification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Fournir une description de l’activité</a:t>
            </a:r>
          </a:p>
          <a:p>
            <a:endParaRPr lang="fr-FR" dirty="0"/>
          </a:p>
          <a:p>
            <a:r>
              <a:rPr lang="fr-FR" dirty="0" smtClean="0"/>
              <a:t>En réalité </a:t>
            </a:r>
          </a:p>
          <a:p>
            <a:r>
              <a:rPr lang="fr-FR" dirty="0" smtClean="0"/>
              <a:t>Classification Médico-ECONOMIQUE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Objectif de T2A</a:t>
            </a:r>
          </a:p>
          <a:p>
            <a:endParaRPr lang="fr-FR" dirty="0"/>
          </a:p>
          <a:p>
            <a:r>
              <a:rPr lang="fr-FR" dirty="0" smtClean="0"/>
              <a:t>Les délais se raccourcissent </a:t>
            </a:r>
            <a:r>
              <a:rPr lang="fr-FR" sz="2000" dirty="0" smtClean="0"/>
              <a:t>(10 ans ISA actifs)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Plusieurs logiques possibles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Séjour</a:t>
            </a:r>
          </a:p>
          <a:p>
            <a:pPr lvl="1"/>
            <a:r>
              <a:rPr lang="fr-FR" dirty="0" smtClean="0"/>
              <a:t>Forfait + Borne</a:t>
            </a:r>
          </a:p>
          <a:p>
            <a:pPr lvl="1"/>
            <a:r>
              <a:rPr lang="fr-FR" dirty="0" smtClean="0"/>
              <a:t>Journée pondérée +/- dégressif</a:t>
            </a:r>
          </a:p>
          <a:p>
            <a:r>
              <a:rPr lang="fr-FR" dirty="0" smtClean="0"/>
              <a:t>Semaine</a:t>
            </a:r>
          </a:p>
          <a:p>
            <a:pPr lvl="1"/>
            <a:r>
              <a:rPr lang="fr-FR" dirty="0" smtClean="0"/>
              <a:t>Journée pondérée</a:t>
            </a:r>
          </a:p>
          <a:p>
            <a:pPr lvl="1"/>
            <a:r>
              <a:rPr lang="fr-FR" dirty="0" smtClean="0"/>
              <a:t>Séquence construite sur les semaines</a:t>
            </a:r>
          </a:p>
          <a:p>
            <a:pPr marL="11113" indent="0"/>
            <a:r>
              <a:rPr lang="fr-FR" dirty="0" smtClean="0"/>
              <a:t>Parcours de soins</a:t>
            </a:r>
          </a:p>
          <a:p>
            <a:pPr marL="361950" lvl="1" indent="0"/>
            <a:r>
              <a:rPr lang="fr-FR" dirty="0" smtClean="0"/>
              <a:t>À créer</a:t>
            </a:r>
          </a:p>
          <a:p>
            <a:pPr marL="361950" lvl="1" indent="0"/>
            <a:endParaRPr lang="fr-FR" dirty="0"/>
          </a:p>
          <a:p>
            <a:pPr marL="11113" indent="0"/>
            <a:r>
              <a:rPr lang="fr-FR" sz="3200" dirty="0" smtClean="0">
                <a:solidFill>
                  <a:srgbClr val="FF0000"/>
                </a:solidFill>
              </a:rPr>
              <a:t>GARDER UN CARACTERE DESCRIPTIF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1411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questions préalables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400" y="913765"/>
            <a:ext cx="8737600" cy="5466715"/>
          </a:xfrm>
        </p:spPr>
        <p:txBody>
          <a:bodyPr/>
          <a:lstStyle/>
          <a:p>
            <a:r>
              <a:rPr lang="fr-FR" dirty="0" smtClean="0"/>
              <a:t>Le Séjour est-il adapté?</a:t>
            </a:r>
          </a:p>
          <a:p>
            <a:pPr lvl="1"/>
            <a:r>
              <a:rPr lang="fr-FR" dirty="0" smtClean="0"/>
              <a:t>D’autres logiques pertinentes pour certains séjours?</a:t>
            </a:r>
          </a:p>
          <a:p>
            <a:r>
              <a:rPr lang="fr-FR" dirty="0" smtClean="0"/>
              <a:t>L’absence de CM de Gériatrie  légitime ?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Décrire les résultats du modèle</a:t>
            </a:r>
          </a:p>
          <a:p>
            <a:pPr lvl="1"/>
            <a:r>
              <a:rPr lang="fr-FR" dirty="0" smtClean="0"/>
              <a:t>Variabilité par GME</a:t>
            </a:r>
          </a:p>
          <a:p>
            <a:pPr lvl="1"/>
            <a:r>
              <a:rPr lang="fr-FR" dirty="0" smtClean="0"/>
              <a:t>Typologie d’établissement</a:t>
            </a:r>
          </a:p>
          <a:p>
            <a:pPr lvl="1"/>
            <a:r>
              <a:rPr lang="fr-FR" dirty="0" smtClean="0"/>
              <a:t>...</a:t>
            </a:r>
            <a:endParaRPr lang="fr-FR" dirty="0"/>
          </a:p>
          <a:p>
            <a:r>
              <a:rPr lang="fr-FR" dirty="0" smtClean="0"/>
              <a:t>Base du modèle tarifaire ?</a:t>
            </a:r>
          </a:p>
          <a:p>
            <a:pPr lvl="1"/>
            <a:r>
              <a:rPr lang="fr-FR" dirty="0" smtClean="0"/>
              <a:t>L’un ne peut ignorer l’autre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09534" y="5781040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</a:rPr>
              <a:t>. . .</a:t>
            </a:r>
            <a:endParaRPr lang="fr-FR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01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total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modèle encore inconnu</a:t>
            </a:r>
          </a:p>
          <a:p>
            <a:pPr lvl="1"/>
            <a:r>
              <a:rPr lang="fr-FR" dirty="0" smtClean="0"/>
              <a:t>Pas de résultats statistiques</a:t>
            </a:r>
          </a:p>
          <a:p>
            <a:pPr lvl="1"/>
            <a:r>
              <a:rPr lang="fr-FR" dirty="0" smtClean="0"/>
              <a:t>Un changement de catalogue des actes</a:t>
            </a:r>
          </a:p>
          <a:p>
            <a:r>
              <a:rPr lang="fr-FR" dirty="0" smtClean="0"/>
              <a:t>Des choix sans argumentation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Modèle à faire évoluer</a:t>
            </a:r>
          </a:p>
          <a:p>
            <a:endParaRPr lang="fr-FR" dirty="0"/>
          </a:p>
          <a:p>
            <a:r>
              <a:rPr lang="fr-FR" dirty="0" smtClean="0"/>
              <a:t>La T2A ne peut s’en contenter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4098" name="Picture 2" descr="D:\CLIPART\My_Clipart\GRIMP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290" y="5190565"/>
            <a:ext cx="1377521" cy="125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28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 smtClean="0">
                <a:solidFill>
                  <a:srgbClr val="FF0000"/>
                </a:solidFill>
              </a:rPr>
              <a:t>VOS REACTIONS</a:t>
            </a:r>
          </a:p>
          <a:p>
            <a:r>
              <a:rPr lang="fr-FR" sz="3200" dirty="0">
                <a:solidFill>
                  <a:srgbClr val="FF0000"/>
                </a:solidFill>
              </a:rPr>
              <a:t>	</a:t>
            </a:r>
            <a:r>
              <a:rPr lang="fr-FR" sz="3200" dirty="0" smtClean="0">
                <a:solidFill>
                  <a:srgbClr val="FF0000"/>
                </a:solidFill>
              </a:rPr>
              <a:t>		SONT</a:t>
            </a:r>
          </a:p>
          <a:p>
            <a:r>
              <a:rPr lang="fr-FR" sz="3200" dirty="0">
                <a:solidFill>
                  <a:srgbClr val="FF0000"/>
                </a:solidFill>
              </a:rPr>
              <a:t>	</a:t>
            </a:r>
            <a:r>
              <a:rPr lang="fr-FR" sz="3200" dirty="0" smtClean="0">
                <a:solidFill>
                  <a:srgbClr val="FF0000"/>
                </a:solidFill>
              </a:rPr>
              <a:t>			ESSENTIELLES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7" y="4854819"/>
            <a:ext cx="5436963" cy="1581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657" y="4854819"/>
            <a:ext cx="1667431" cy="172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1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err="1" smtClean="0"/>
              <a:t>B.Aublet-Cuvelier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294967295"/>
          </p:nvPr>
        </p:nvSpPr>
        <p:spPr>
          <a:xfrm>
            <a:off x="309563" y="6334125"/>
            <a:ext cx="8437562" cy="341313"/>
          </a:xfrm>
        </p:spPr>
        <p:txBody>
          <a:bodyPr/>
          <a:lstStyle/>
          <a:p>
            <a:endParaRPr lang="fr-FR" smtClean="0"/>
          </a:p>
          <a:p>
            <a:endParaRPr lang="fr-FR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00CCFF"/>
            </a:solidFill>
          </a:ln>
        </p:spPr>
        <p:txBody>
          <a:bodyPr/>
          <a:lstStyle/>
          <a:p>
            <a:r>
              <a:rPr lang="fr-FR" sz="3000" dirty="0" smtClean="0"/>
              <a:t>PMSI et T2A</a:t>
            </a:r>
            <a:endParaRPr lang="fr-FR" sz="3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60AA6"/>
                </a:solidFill>
              </a:rPr>
              <a:t>L’Activité est une des composantes</a:t>
            </a:r>
          </a:p>
          <a:p>
            <a:pPr lvl="1"/>
            <a:r>
              <a:rPr lang="fr-FR" dirty="0" smtClean="0"/>
              <a:t>MIGAC MERRI</a:t>
            </a:r>
          </a:p>
          <a:p>
            <a:pPr lvl="1"/>
            <a:r>
              <a:rPr lang="fr-FR" dirty="0" smtClean="0">
                <a:solidFill>
                  <a:srgbClr val="060AA6"/>
                </a:solidFill>
              </a:rPr>
              <a:t>Molécules Onéreuses et DM</a:t>
            </a:r>
          </a:p>
          <a:p>
            <a:pPr lvl="1"/>
            <a:r>
              <a:rPr lang="fr-FR" dirty="0" smtClean="0"/>
              <a:t>Plateaux techniques</a:t>
            </a:r>
            <a:r>
              <a:rPr lang="fr-FR" dirty="0" smtClean="0">
                <a:solidFill>
                  <a:srgbClr val="060AA6"/>
                </a:solidFill>
              </a:rPr>
              <a:t> </a:t>
            </a:r>
            <a:endParaRPr lang="fr-FR" dirty="0">
              <a:solidFill>
                <a:srgbClr val="060AA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Approche suivie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Forte influence du modèle MCO</a:t>
            </a:r>
          </a:p>
          <a:p>
            <a:pPr lvl="1"/>
            <a:r>
              <a:rPr lang="fr-FR" dirty="0" smtClean="0"/>
              <a:t>+ modèle GHJ + étranger</a:t>
            </a:r>
          </a:p>
          <a:p>
            <a:pPr lvl="1"/>
            <a:r>
              <a:rPr lang="fr-FR" dirty="0" smtClean="0"/>
              <a:t>Entretien avec des praticiens (MPR ++)</a:t>
            </a:r>
            <a:endParaRPr lang="fr-FR" dirty="0"/>
          </a:p>
          <a:p>
            <a:r>
              <a:rPr lang="fr-FR" dirty="0" smtClean="0"/>
              <a:t>Données</a:t>
            </a:r>
          </a:p>
          <a:p>
            <a:pPr lvl="1"/>
            <a:r>
              <a:rPr lang="fr-FR" dirty="0" smtClean="0"/>
              <a:t>Base PMSI 2007-2010</a:t>
            </a:r>
          </a:p>
          <a:p>
            <a:pPr lvl="1"/>
            <a:r>
              <a:rPr lang="fr-FR" dirty="0" smtClean="0"/>
              <a:t>ENC 2009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899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Approche suivie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Construction des premiers niveaux</a:t>
            </a:r>
          </a:p>
          <a:p>
            <a:pPr lvl="1"/>
            <a:r>
              <a:rPr lang="fr-FR" sz="2000" dirty="0" smtClean="0"/>
              <a:t>Plutôt « à dire d’expert »</a:t>
            </a:r>
          </a:p>
          <a:p>
            <a:pPr lvl="1"/>
            <a:r>
              <a:rPr lang="fr-FR" sz="2000" dirty="0" smtClean="0"/>
              <a:t>Vérification statistique</a:t>
            </a:r>
          </a:p>
          <a:p>
            <a:r>
              <a:rPr lang="fr-FR" dirty="0" smtClean="0"/>
              <a:t>Recherche de variables explicatives</a:t>
            </a:r>
          </a:p>
          <a:p>
            <a:pPr lvl="1"/>
            <a:r>
              <a:rPr lang="fr-FR" sz="2000" dirty="0" smtClean="0"/>
              <a:t>Problème médical</a:t>
            </a:r>
          </a:p>
          <a:p>
            <a:pPr lvl="1"/>
            <a:r>
              <a:rPr lang="fr-FR" sz="2000" dirty="0" smtClean="0"/>
              <a:t>Age </a:t>
            </a:r>
          </a:p>
          <a:p>
            <a:pPr lvl="1"/>
            <a:r>
              <a:rPr lang="fr-FR" sz="2000" dirty="0"/>
              <a:t>Dépendance </a:t>
            </a:r>
          </a:p>
          <a:p>
            <a:pPr lvl="1"/>
            <a:r>
              <a:rPr lang="fr-FR" sz="2000" dirty="0" smtClean="0"/>
              <a:t>Post chirurgical</a:t>
            </a:r>
          </a:p>
          <a:p>
            <a:pPr lvl="1"/>
            <a:r>
              <a:rPr lang="fr-FR" sz="2000" dirty="0" smtClean="0"/>
              <a:t>Facteur aggravants</a:t>
            </a:r>
          </a:p>
          <a:p>
            <a:pPr lvl="1"/>
            <a:r>
              <a:rPr lang="fr-FR" sz="2000" dirty="0" smtClean="0"/>
              <a:t>Activité Rééducation / réadaptation</a:t>
            </a:r>
          </a:p>
          <a:p>
            <a:r>
              <a:rPr lang="fr-FR" dirty="0" smtClean="0"/>
              <a:t>Variable Expliquée: </a:t>
            </a:r>
            <a:r>
              <a:rPr lang="fr-FR" dirty="0" smtClean="0">
                <a:solidFill>
                  <a:srgbClr val="FF0000"/>
                </a:solidFill>
              </a:rPr>
              <a:t>DMS</a:t>
            </a:r>
          </a:p>
          <a:p>
            <a:pPr lvl="1"/>
            <a:r>
              <a:rPr lang="fr-FR" sz="1400" dirty="0" smtClean="0"/>
              <a:t>Coût du séjour</a:t>
            </a:r>
          </a:p>
          <a:p>
            <a:pPr lvl="1"/>
            <a:r>
              <a:rPr lang="fr-FR" sz="1400" dirty="0" smtClean="0"/>
              <a:t>Coût de la journée</a:t>
            </a:r>
            <a:endParaRPr lang="fr-FR" sz="1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322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Squelette de la classification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7541" y="1076325"/>
            <a:ext cx="8350624" cy="5083175"/>
          </a:xfrm>
        </p:spPr>
        <p:txBody>
          <a:bodyPr/>
          <a:lstStyle/>
          <a:p>
            <a:r>
              <a:rPr lang="fr-FR" dirty="0" smtClean="0"/>
              <a:t>Catégorie Majeure </a:t>
            </a:r>
            <a:r>
              <a:rPr lang="fr-FR" sz="2800" dirty="0" smtClean="0">
                <a:solidFill>
                  <a:srgbClr val="FF0000"/>
                </a:solidFill>
              </a:rPr>
              <a:t>(15)</a:t>
            </a:r>
          </a:p>
          <a:p>
            <a:endParaRPr lang="fr-FR" dirty="0"/>
          </a:p>
          <a:p>
            <a:r>
              <a:rPr lang="fr-FR" dirty="0" smtClean="0"/>
              <a:t>Groupe Nosologique </a:t>
            </a:r>
            <a:r>
              <a:rPr lang="fr-FR" sz="2800" dirty="0" smtClean="0">
                <a:solidFill>
                  <a:srgbClr val="FF0000"/>
                </a:solidFill>
              </a:rPr>
              <a:t>(97)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Racine de Groupe Médico Economique </a:t>
            </a:r>
            <a:r>
              <a:rPr lang="fr-FR" sz="2800" dirty="0" smtClean="0">
                <a:solidFill>
                  <a:srgbClr val="FF0000"/>
                </a:solidFill>
              </a:rPr>
              <a:t>(219)</a:t>
            </a:r>
          </a:p>
          <a:p>
            <a:endParaRPr lang="fr-FR" dirty="0"/>
          </a:p>
          <a:p>
            <a:r>
              <a:rPr lang="fr-FR" dirty="0" smtClean="0"/>
              <a:t>Groupe Médico Economique </a:t>
            </a:r>
          </a:p>
          <a:p>
            <a:endParaRPr lang="fr-FR" dirty="0"/>
          </a:p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Contrainte de volume minimum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18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15 Catégories Majeures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  A dire d’expert » </a:t>
            </a:r>
          </a:p>
          <a:p>
            <a:r>
              <a:rPr lang="fr-FR" sz="1400" dirty="0" smtClean="0"/>
              <a:t>Sur les motifs les plus fréquents des premiers RHS</a:t>
            </a:r>
          </a:p>
          <a:p>
            <a:r>
              <a:rPr lang="fr-FR" dirty="0" smtClean="0"/>
              <a:t>Par appareil</a:t>
            </a:r>
          </a:p>
          <a:p>
            <a:pPr lvl="1"/>
            <a:r>
              <a:rPr lang="fr-FR" dirty="0" smtClean="0"/>
              <a:t>+ Greffe</a:t>
            </a:r>
          </a:p>
          <a:p>
            <a:pPr lvl="1"/>
            <a:r>
              <a:rPr lang="fr-FR" dirty="0" smtClean="0"/>
              <a:t>+ Autres</a:t>
            </a:r>
          </a:p>
          <a:p>
            <a:r>
              <a:rPr lang="fr-FR" dirty="0" smtClean="0"/>
              <a:t>Absences</a:t>
            </a:r>
          </a:p>
          <a:p>
            <a:pPr lvl="1"/>
            <a:r>
              <a:rPr lang="fr-FR" dirty="0" smtClean="0"/>
              <a:t>Pédiatrie</a:t>
            </a:r>
          </a:p>
          <a:p>
            <a:pPr lvl="1"/>
            <a:r>
              <a:rPr lang="fr-FR" dirty="0" smtClean="0"/>
              <a:t>Gériatrie</a:t>
            </a:r>
          </a:p>
          <a:p>
            <a:pPr lvl="1"/>
            <a:r>
              <a:rPr lang="fr-FR" dirty="0" smtClean="0"/>
              <a:t>Cancérologie</a:t>
            </a:r>
            <a:endParaRPr lang="fr-FR" dirty="0"/>
          </a:p>
          <a:p>
            <a:r>
              <a:rPr lang="fr-FR" dirty="0" smtClean="0"/>
              <a:t>GME Soins palliatifs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073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97 Groupes Nosologiques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 les diagnostics</a:t>
            </a:r>
          </a:p>
          <a:p>
            <a:pPr lvl="1"/>
            <a:r>
              <a:rPr lang="fr-FR" dirty="0"/>
              <a:t>	</a:t>
            </a:r>
            <a:r>
              <a:rPr lang="fr-FR" dirty="0" smtClean="0"/>
              <a:t>1 GN pour les greffes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 25 GN pour l’appareil locomoteur</a:t>
            </a:r>
          </a:p>
          <a:p>
            <a:r>
              <a:rPr lang="fr-FR" dirty="0" smtClean="0"/>
              <a:t>Exemple Pneumo</a:t>
            </a:r>
          </a:p>
          <a:p>
            <a:pPr lvl="1"/>
            <a:r>
              <a:rPr lang="fr-FR" sz="2000" dirty="0" smtClean="0"/>
              <a:t>Tumeurs malignes</a:t>
            </a:r>
          </a:p>
          <a:p>
            <a:pPr lvl="1"/>
            <a:r>
              <a:rPr lang="fr-FR" sz="2000" dirty="0" smtClean="0"/>
              <a:t>BPCO et IRC</a:t>
            </a:r>
          </a:p>
          <a:p>
            <a:pPr lvl="1"/>
            <a:r>
              <a:rPr lang="fr-FR" sz="2000" dirty="0" smtClean="0"/>
              <a:t>Asthme</a:t>
            </a:r>
          </a:p>
          <a:p>
            <a:pPr lvl="1"/>
            <a:r>
              <a:rPr lang="fr-FR" sz="2000" dirty="0" smtClean="0"/>
              <a:t>Tuberculose</a:t>
            </a:r>
          </a:p>
          <a:p>
            <a:pPr lvl="1"/>
            <a:r>
              <a:rPr lang="fr-FR" sz="2000" dirty="0" smtClean="0"/>
              <a:t>Embolie pulmonaire</a:t>
            </a:r>
          </a:p>
          <a:p>
            <a:pPr lvl="1"/>
            <a:r>
              <a:rPr lang="fr-FR" sz="2000" dirty="0" smtClean="0"/>
              <a:t>Traumatisme thoracique</a:t>
            </a:r>
          </a:p>
          <a:p>
            <a:pPr lvl="1"/>
            <a:r>
              <a:rPr lang="fr-FR" sz="2000" dirty="0" smtClean="0"/>
              <a:t>Autres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6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219 racines de Gp Médico-Economique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9125" y="1062878"/>
            <a:ext cx="7967663" cy="536481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Rien  </a:t>
            </a:r>
            <a:r>
              <a:rPr lang="fr-FR" sz="2000" dirty="0" smtClean="0">
                <a:solidFill>
                  <a:srgbClr val="FF0000"/>
                </a:solidFill>
              </a:rPr>
              <a:t>(33)</a:t>
            </a:r>
          </a:p>
          <a:p>
            <a:r>
              <a:rPr lang="fr-FR" dirty="0" smtClean="0"/>
              <a:t>Post chirurgie 	</a:t>
            </a:r>
            <a:r>
              <a:rPr lang="fr-FR" sz="1600" dirty="0" smtClean="0">
                <a:solidFill>
                  <a:srgbClr val="FF0000"/>
                </a:solidFill>
              </a:rPr>
              <a:t>(11)</a:t>
            </a:r>
          </a:p>
          <a:p>
            <a:r>
              <a:rPr lang="fr-FR" dirty="0" smtClean="0"/>
              <a:t>Age  </a:t>
            </a:r>
            <a:r>
              <a:rPr lang="fr-FR" sz="2000" dirty="0" smtClean="0">
                <a:solidFill>
                  <a:srgbClr val="FF0000"/>
                </a:solidFill>
              </a:rPr>
              <a:t>(21)</a:t>
            </a:r>
            <a:endParaRPr lang="fr-FR" sz="2000" dirty="0"/>
          </a:p>
          <a:p>
            <a:pPr lvl="2"/>
            <a:r>
              <a:rPr lang="fr-FR" dirty="0" smtClean="0"/>
              <a:t>18/19-74/75</a:t>
            </a:r>
          </a:p>
          <a:p>
            <a:r>
              <a:rPr lang="fr-FR" dirty="0" err="1" smtClean="0"/>
              <a:t>Dep</a:t>
            </a:r>
            <a:r>
              <a:rPr lang="fr-FR" dirty="0" smtClean="0"/>
              <a:t> Physique </a:t>
            </a:r>
            <a:r>
              <a:rPr lang="fr-FR" sz="1600" dirty="0" smtClean="0">
                <a:solidFill>
                  <a:srgbClr val="FF0000"/>
                </a:solidFill>
              </a:rPr>
              <a:t>(155)</a:t>
            </a:r>
            <a:endParaRPr lang="fr-FR" sz="1600" dirty="0" smtClean="0"/>
          </a:p>
          <a:p>
            <a:pPr lvl="2"/>
            <a:r>
              <a:rPr lang="fr-FR" dirty="0" smtClean="0"/>
              <a:t>(4/5-8/9-12/13-16) </a:t>
            </a:r>
          </a:p>
          <a:p>
            <a:r>
              <a:rPr lang="fr-FR" dirty="0" err="1" smtClean="0"/>
              <a:t>Dep</a:t>
            </a:r>
            <a:r>
              <a:rPr lang="fr-FR" dirty="0" smtClean="0"/>
              <a:t> Cognitive </a:t>
            </a:r>
            <a:r>
              <a:rPr lang="fr-FR" sz="1600" dirty="0" smtClean="0">
                <a:solidFill>
                  <a:srgbClr val="FF0000"/>
                </a:solidFill>
              </a:rPr>
              <a:t>(20</a:t>
            </a:r>
            <a:r>
              <a:rPr lang="fr-FR" sz="2000" dirty="0" smtClean="0">
                <a:solidFill>
                  <a:srgbClr val="FF0000"/>
                </a:solidFill>
              </a:rPr>
              <a:t>)</a:t>
            </a:r>
            <a:endParaRPr lang="fr-FR" sz="2000" dirty="0" smtClean="0"/>
          </a:p>
          <a:p>
            <a:pPr lvl="2"/>
            <a:r>
              <a:rPr lang="fr-FR" dirty="0" smtClean="0"/>
              <a:t>(2/3-4/5-6/7-8)</a:t>
            </a:r>
          </a:p>
          <a:p>
            <a:r>
              <a:rPr lang="fr-FR" dirty="0" smtClean="0"/>
              <a:t>Actes RR </a:t>
            </a:r>
            <a:r>
              <a:rPr lang="fr-FR" sz="1600" dirty="0" smtClean="0">
                <a:solidFill>
                  <a:srgbClr val="FF0000"/>
                </a:solidFill>
              </a:rPr>
              <a:t>(72)</a:t>
            </a:r>
          </a:p>
          <a:p>
            <a:pPr lvl="2"/>
            <a:r>
              <a:rPr lang="fr-FR" dirty="0" smtClean="0"/>
              <a:t>(modéré/intense)</a:t>
            </a:r>
          </a:p>
          <a:p>
            <a:pPr algn="r"/>
            <a:r>
              <a:rPr lang="fr-FR" sz="2400" dirty="0">
                <a:solidFill>
                  <a:srgbClr val="FF0000"/>
                </a:solidFill>
              </a:rPr>
              <a:t>Contrainte de volume </a:t>
            </a:r>
            <a:r>
              <a:rPr lang="fr-FR" sz="2400" dirty="0" smtClean="0">
                <a:solidFill>
                  <a:srgbClr val="FF0000"/>
                </a:solidFill>
              </a:rPr>
              <a:t>minimum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B.Aublet-Cuvelier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13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ysage blanc_neutre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Paysage blanc_neutre</Template>
  <TotalTime>192</TotalTime>
  <Words>497</Words>
  <Application>Microsoft Office PowerPoint</Application>
  <PresentationFormat>Affichage à l'écran (4:3)</PresentationFormat>
  <Paragraphs>232</Paragraphs>
  <Slides>23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Paysage blanc_neutre</vt:lpstr>
      <vt:lpstr>SSR  La classification    Axes des travaux</vt:lpstr>
      <vt:lpstr>Objectif de la classification</vt:lpstr>
      <vt:lpstr>PMSI et T2A</vt:lpstr>
      <vt:lpstr>Approche suivie</vt:lpstr>
      <vt:lpstr>Approche suivie</vt:lpstr>
      <vt:lpstr>Squelette de la classification</vt:lpstr>
      <vt:lpstr>15 Catégories Majeures</vt:lpstr>
      <vt:lpstr>97 Groupes Nosologiques</vt:lpstr>
      <vt:lpstr>219 racines de Gp Médico-Economique</vt:lpstr>
      <vt:lpstr>Groupe  Médico Economique</vt:lpstr>
      <vt:lpstr>Présentation PowerPoint</vt:lpstr>
      <vt:lpstr>Présentation PowerPoint</vt:lpstr>
      <vt:lpstr>Quoique</vt:lpstr>
      <vt:lpstr>MAIS</vt:lpstr>
      <vt:lpstr>Qualité des données</vt:lpstr>
      <vt:lpstr>Inquiétudes : Variable expliquée</vt:lpstr>
      <vt:lpstr>La notion même de séjour</vt:lpstr>
      <vt:lpstr>Vers quel modèle de recueil ?</vt:lpstr>
      <vt:lpstr>Vers quel modèle de financement ?</vt:lpstr>
      <vt:lpstr>Plusieurs logiques possibles</vt:lpstr>
      <vt:lpstr>Des questions préalables</vt:lpstr>
      <vt:lpstr>Au total</vt:lpstr>
      <vt:lpstr>Présentation PowerPoint</vt:lpstr>
    </vt:vector>
  </TitlesOfParts>
  <Company>AUTO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SSR  La classification    Axes des travaux</dc:title>
  <dc:creator>WINXP</dc:creator>
  <cp:lastModifiedBy>WINXP</cp:lastModifiedBy>
  <cp:revision>24</cp:revision>
  <cp:lastPrinted>2012-05-21T19:03:17Z</cp:lastPrinted>
  <dcterms:created xsi:type="dcterms:W3CDTF">2012-05-21T17:17:23Z</dcterms:created>
  <dcterms:modified xsi:type="dcterms:W3CDTF">2012-05-24T06:36:10Z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