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3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5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6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7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8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9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10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11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12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13.xml" ContentType="application/vnd.openxmlformats-officedocument.presentationml.notesSl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notesSlides/notesSlide14.xml" ContentType="application/vnd.openxmlformats-officedocument.presentationml.notesSl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notesSlides/notesSlide15.xml" ContentType="application/vnd.openxmlformats-officedocument.presentationml.notesSlid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notesSlides/notesSlide16.xml" ContentType="application/vnd.openxmlformats-officedocument.presentationml.notesSlid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60" r:id="rId2"/>
    <p:sldId id="259" r:id="rId3"/>
    <p:sldId id="265" r:id="rId4"/>
    <p:sldId id="262" r:id="rId5"/>
    <p:sldId id="261" r:id="rId6"/>
    <p:sldId id="270" r:id="rId7"/>
    <p:sldId id="271" r:id="rId8"/>
    <p:sldId id="286" r:id="rId9"/>
    <p:sldId id="295" r:id="rId10"/>
    <p:sldId id="263" r:id="rId11"/>
    <p:sldId id="273" r:id="rId12"/>
    <p:sldId id="289" r:id="rId13"/>
    <p:sldId id="264" r:id="rId14"/>
    <p:sldId id="275" r:id="rId15"/>
    <p:sldId id="276" r:id="rId16"/>
    <p:sldId id="277" r:id="rId17"/>
    <p:sldId id="278" r:id="rId18"/>
    <p:sldId id="283" r:id="rId19"/>
    <p:sldId id="297" r:id="rId20"/>
    <p:sldId id="298" r:id="rId21"/>
    <p:sldId id="279" r:id="rId22"/>
    <p:sldId id="281" r:id="rId23"/>
    <p:sldId id="282" r:id="rId24"/>
    <p:sldId id="288" r:id="rId25"/>
  </p:sldIdLst>
  <p:sldSz cx="12192000" cy="6858000"/>
  <p:notesSz cx="6858000" cy="9144000"/>
  <p:custDataLst>
    <p:tags r:id="rId27"/>
  </p:custData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5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4096ACA-13F9-D633-BB00-51A66B583D22}" name="BROOD Anais" initials="AB" userId="S::a.brood@fhf.fr::d1e05786-4607-44c7-a009-22e923bbff25" providerId="AD"/>
  <p188:author id="{2C0659CB-AC7F-40D7-D968-1E9AC910E1C5}" name="Nathalie de Ridder" initials="Nd" userId="700b7a0981882874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1D42"/>
    <a:srgbClr val="DEEAF6"/>
    <a:srgbClr val="1759A2"/>
    <a:srgbClr val="5B9BD5"/>
    <a:srgbClr val="9F2170"/>
    <a:srgbClr val="BC649B"/>
    <a:srgbClr val="ED7D31"/>
    <a:srgbClr val="9C2171"/>
    <a:srgbClr val="364D9B"/>
    <a:srgbClr val="613B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2688" autoAdjust="0"/>
  </p:normalViewPr>
  <p:slideViewPr>
    <p:cSldViewPr snapToGrid="0">
      <p:cViewPr varScale="1">
        <p:scale>
          <a:sx n="83" d="100"/>
          <a:sy n="83" d="100"/>
        </p:scale>
        <p:origin x="1584" y="96"/>
      </p:cViewPr>
      <p:guideLst>
        <p:guide orient="horz" pos="295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https://fhf2-my.sharepoint.com/personal/j_lesperance_fhf_fr/Documents/Documents/ENQU&#202;TE%20SITUATION%20RH%20PNM%20et%20sage-femmes%20en%202023%2020.09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https://fhf2-my.sharepoint.com/personal/j_lesperance_fhf_fr/Documents/Documents/ENQU&#202;TE%20SITUATION%20RH%20PNM%20et%20sage-femmes%20en%202023%2020.09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https://fhf2-my.sharepoint.com/personal/j_lesperance_fhf_fr/Documents/Documents/ENQU&#202;TE%20SITUATION%20RH%20PNM%20et%20sage-femmes%20en%202023%2020.09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https://fhf2-my.sharepoint.com/personal/j_lesperance_fhf_fr/Documents/Documents/ENQU&#202;TE%20SITUATION%20RH%20PNM%20et%20sage-femmes%20en%202023%2020.09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https://fhf2-my.sharepoint.com/personal/j_lesperance_fhf_fr/Documents/Documents/ENQU&#202;TE%20SITUATION%20RH%20PNM%20et%20sage-femmes%20en%202023%2020.09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https://fhf2-my.sharepoint.com/personal/j_lesperance_fhf_fr/Documents/Documents/ENQU&#202;TE%20SITUATION%20RH%20PNM%20et%20sage-femmes%20en%202023%2020.09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https://fhf2-my.sharepoint.com/personal/j_lesperance_fhf_fr/Documents/Documents/ENQU&#202;TE%20SITUATION%20RH%20PNM%20et%20sage-femmes%20en%202023%2020.09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https://fhf2-my.sharepoint.com/personal/j_lesperance_fhf_fr/Documents/Documents/ENQU&#202;TE%20SITUATION%20RH%20PNM%20et%20sage-femmes%20en%202023%2020.09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https://fhf2-my.sharepoint.com/personal/j_lesperance_fhf_fr/Documents/Documents/ENQU&#202;TE%20SITUATION%20RH%20PNM%20et%20sage-femmes%20en%202023%2020.09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https://fhf2-my.sharepoint.com/personal/j_lesperance_fhf_fr/Documents/Documents/ENQU&#202;TE%20SITUATION%20RH%20PNM%20et%20sage-femmes%20en%202023%2020.09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https://fhf2-my.sharepoint.com/personal/j_lesperance_fhf_fr/Documents/Documents/ENQU&#202;TE%20SITUATION%20RH%20PNM%20et%20sage-femmes%20en%202023%2020.09.xlsx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fhf2-my.sharepoint.com/personal/j_lesperance_fhf_fr/Documents/Documents/ENQU&#202;TE%20SITUATION%20RH%20PNM%20et%20sage-femmes%20en%202023%2020.09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fhf2-my.sharepoint.com/personal/j_lesperance_fhf_fr/Documents/Documents/ENQU&#202;TE%20SITUATION%20RH%20PNM%20et%20sage-femmes%20en%202023%2020.09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https://fhf2-my.sharepoint.com/personal/j_lesperance_fhf_fr/Documents/Documents/ENQU&#202;TE%20SITUATION%20RH%20PNM%20et%20sage-femmes%20en%202023%2020.09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https://fhf2-my.sharepoint.com/personal/j_lesperance_fhf_fr/Documents/Documents/ENQU&#202;TE%20SITUATION%20RH%20PNM%20et%20sage-femmes%20en%202023%2020.09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/>
              <a:t>Métiers du </a:t>
            </a:r>
            <a:br>
              <a:rPr lang="en-US" sz="1400" dirty="0"/>
            </a:br>
            <a:r>
              <a:rPr lang="en-US" sz="1400" dirty="0"/>
              <a:t>numérique</a:t>
            </a:r>
          </a:p>
        </c:rich>
      </c:tx>
      <c:layout>
        <c:manualLayout>
          <c:xMode val="edge"/>
          <c:yMode val="edge"/>
          <c:x val="0.15584894816246825"/>
          <c:y val="0.4920175539132138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0.1050932778981767"/>
          <c:y val="0.61576007187196147"/>
          <c:w val="0.29214178993523043"/>
          <c:h val="0.37484925003974395"/>
        </c:manualLayout>
      </c:layout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Métiers du numérique</c:v>
                </c:pt>
              </c:strCache>
            </c:strRef>
          </c:tx>
          <c:explosion val="3"/>
          <c:dPt>
            <c:idx val="0"/>
            <c:bubble3D val="0"/>
            <c:explosion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16CE-44C7-A2DA-8E68E85AFAD4}"/>
              </c:ext>
            </c:extLst>
          </c:dPt>
          <c:dPt>
            <c:idx val="1"/>
            <c:bubble3D val="0"/>
            <c:explosion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16CE-44C7-A2DA-8E68E85AFAD4}"/>
              </c:ext>
            </c:extLst>
          </c:dPt>
          <c:dPt>
            <c:idx val="2"/>
            <c:bubble3D val="0"/>
            <c:explosion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16CE-44C7-A2DA-8E68E85AFAD4}"/>
              </c:ext>
            </c:extLst>
          </c:dPt>
          <c:dPt>
            <c:idx val="3"/>
            <c:bubble3D val="0"/>
            <c:explosion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16CE-44C7-A2DA-8E68E85AFAD4}"/>
              </c:ext>
            </c:extLst>
          </c:dPt>
          <c:dLbls>
            <c:dLbl>
              <c:idx val="3"/>
              <c:layout>
                <c:manualLayout>
                  <c:x val="1.0782155958587166E-2"/>
                  <c:y val="5.824358672012158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6CE-44C7-A2DA-8E68E85AFAD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Feuil1!$A$2:$A$5</c:f>
              <c:strCache>
                <c:ptCount val="4"/>
                <c:pt idx="0">
                  <c:v>Aucune difficulté</c:v>
                </c:pt>
                <c:pt idx="1">
                  <c:v>Des difficultés observées mais sans impact sur l'organisation des soins / du service</c:v>
                </c:pt>
                <c:pt idx="2">
                  <c:v>Des difficultés conséquentes ayant conduit à des évolutions organisationnelles structurelles au sein de l'équipe</c:v>
                </c:pt>
                <c:pt idx="3">
                  <c:v>Des difficultés très conséquentes ayant conduit à des évolutions de l'offre de soins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45</c:v>
                </c:pt>
                <c:pt idx="1">
                  <c:v>38</c:v>
                </c:pt>
                <c:pt idx="2">
                  <c:v>16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6CE-44C7-A2DA-8E68E85AFAD4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b="1"/>
              <a:t>Evolution du taux d’absentéisme – tous</a:t>
            </a:r>
            <a:r>
              <a:rPr lang="fr-FR" b="1" baseline="0"/>
              <a:t> établissements confondus</a:t>
            </a:r>
            <a:r>
              <a:rPr lang="fr-FR" b="1"/>
              <a:t>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0.12799495953972903"/>
          <c:y val="0.216947572803839"/>
          <c:w val="0.94182482651555277"/>
          <c:h val="0.56594524720668604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6.8181833429607902E-2"/>
                  <c:y val="6.257788166737113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249-4D27-8FF4-B09E9247B92B}"/>
                </c:ext>
              </c:extLst>
            </c:dLbl>
            <c:dLbl>
              <c:idx val="1"/>
              <c:layout>
                <c:manualLayout>
                  <c:x val="-0.10631527464410287"/>
                  <c:y val="-7.664987325767366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249-4D27-8FF4-B09E9247B92B}"/>
                </c:ext>
              </c:extLst>
            </c:dLbl>
            <c:dLbl>
              <c:idx val="2"/>
              <c:layout>
                <c:manualLayout>
                  <c:x val="-6.3419933459865588E-2"/>
                  <c:y val="-7.21392837870924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249-4D27-8FF4-B09E9247B92B}"/>
                </c:ext>
              </c:extLst>
            </c:dLbl>
            <c:dLbl>
              <c:idx val="3"/>
              <c:layout>
                <c:manualLayout>
                  <c:x val="8.7158653068809804E-3"/>
                  <c:y val="-4.77512829539184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249-4D27-8FF4-B09E9247B92B}"/>
                </c:ext>
              </c:extLst>
            </c:dLbl>
            <c:dLbl>
              <c:idx val="4"/>
              <c:layout>
                <c:manualLayout>
                  <c:x val="-4.3316961591459334E-2"/>
                  <c:y val="6.54830753642896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249-4D27-8FF4-B09E9247B92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'Taux PV Inf'!$A$13:$E$13</c:f>
              <c:strCache>
                <c:ptCount val="5"/>
                <c:pt idx="0">
                  <c:v>2019</c:v>
                </c:pt>
                <c:pt idx="1">
                  <c:v>2021</c:v>
                </c:pt>
                <c:pt idx="2">
                  <c:v>2022</c:v>
                </c:pt>
                <c:pt idx="3">
                  <c:v>1er semestre 2023</c:v>
                </c:pt>
                <c:pt idx="4">
                  <c:v>Année 2023</c:v>
                </c:pt>
              </c:strCache>
            </c:strRef>
          </c:cat>
          <c:val>
            <c:numRef>
              <c:f>'Taux PV Inf'!$A$14:$E$14</c:f>
              <c:numCache>
                <c:formatCode>0.00%</c:formatCode>
                <c:ptCount val="5"/>
                <c:pt idx="0">
                  <c:v>8.8999999999999996E-2</c:v>
                </c:pt>
                <c:pt idx="1">
                  <c:v>0.10299999999999999</c:v>
                </c:pt>
                <c:pt idx="2">
                  <c:v>0.111</c:v>
                </c:pt>
                <c:pt idx="3" formatCode="0%">
                  <c:v>0.1</c:v>
                </c:pt>
                <c:pt idx="4">
                  <c:v>9.5000000000000001E-2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05D-4DA8-BBE9-2880BBCDF08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074639375"/>
        <c:axId val="2074636047"/>
      </c:lineChart>
      <c:catAx>
        <c:axId val="20746393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074636047"/>
        <c:crosses val="autoZero"/>
        <c:auto val="1"/>
        <c:lblAlgn val="ctr"/>
        <c:lblOffset val="100"/>
        <c:noMultiLvlLbl val="0"/>
      </c:catAx>
      <c:valAx>
        <c:axId val="2074636047"/>
        <c:scaling>
          <c:orientation val="minMax"/>
          <c:min val="6.0000000000000012E-2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crossAx val="20746393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b="1"/>
              <a:t>Evolution du taux de postes vacants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'PV infirmier'!$B$22</c:f>
              <c:strCache>
                <c:ptCount val="1"/>
                <c:pt idx="0">
                  <c:v>Aides-soignants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5.9689060934667006E-2"/>
                  <c:y val="3.204962759800992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E6D-4AAC-B2A4-3302B7A2173A}"/>
                </c:ext>
              </c:extLst>
            </c:dLbl>
            <c:dLbl>
              <c:idx val="1"/>
              <c:layout>
                <c:manualLayout>
                  <c:x val="-5.5433156411696098E-2"/>
                  <c:y val="2.330882007128002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E6D-4AAC-B2A4-3302B7A2173A}"/>
                </c:ext>
              </c:extLst>
            </c:dLbl>
            <c:dLbl>
              <c:idx val="2"/>
              <c:layout>
                <c:manualLayout>
                  <c:x val="-5.1177251888725191E-2"/>
                  <c:y val="2.330882007128002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E6D-4AAC-B2A4-3302B7A2173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'PV infirmier'!$A$23:$A$25</c:f>
              <c:numCache>
                <c:formatCode>mmm\-yy</c:formatCode>
                <c:ptCount val="3"/>
                <c:pt idx="0">
                  <c:v>44652</c:v>
                </c:pt>
                <c:pt idx="1">
                  <c:v>45078</c:v>
                </c:pt>
                <c:pt idx="2" formatCode="General">
                  <c:v>2023</c:v>
                </c:pt>
              </c:numCache>
            </c:numRef>
          </c:cat>
          <c:val>
            <c:numRef>
              <c:f>'PV infirmier'!$B$23:$B$25</c:f>
              <c:numCache>
                <c:formatCode>0.00%</c:formatCode>
                <c:ptCount val="3"/>
                <c:pt idx="0">
                  <c:v>2.5000000000000001E-2</c:v>
                </c:pt>
                <c:pt idx="1">
                  <c:v>2.4E-2</c:v>
                </c:pt>
                <c:pt idx="2">
                  <c:v>2.4E-2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E6D-4AAC-B2A4-3302B7A2173A}"/>
            </c:ext>
          </c:extLst>
        </c:ser>
        <c:ser>
          <c:idx val="1"/>
          <c:order val="1"/>
          <c:tx>
            <c:strRef>
              <c:f>'PV infirmier'!$C$22</c:f>
              <c:strCache>
                <c:ptCount val="1"/>
                <c:pt idx="0">
                  <c:v>Infirmiers diplômés d’Etat 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6.3944965457637934E-2"/>
                  <c:y val="2.622242258019002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E6D-4AAC-B2A4-3302B7A2173A}"/>
                </c:ext>
              </c:extLst>
            </c:dLbl>
            <c:dLbl>
              <c:idx val="1"/>
              <c:layout>
                <c:manualLayout>
                  <c:x val="-5.1177251888725191E-2"/>
                  <c:y val="-2.91360250891000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E6D-4AAC-B2A4-3302B7A2173A}"/>
                </c:ext>
              </c:extLst>
            </c:dLbl>
            <c:dLbl>
              <c:idx val="2"/>
              <c:layout>
                <c:manualLayout>
                  <c:x val="-5.351799937635919E-2"/>
                  <c:y val="2.622242258018991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E6D-4AAC-B2A4-3302B7A2173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'PV infirmier'!$A$23:$A$25</c:f>
              <c:numCache>
                <c:formatCode>mmm\-yy</c:formatCode>
                <c:ptCount val="3"/>
                <c:pt idx="0">
                  <c:v>44652</c:v>
                </c:pt>
                <c:pt idx="1">
                  <c:v>45078</c:v>
                </c:pt>
                <c:pt idx="2" formatCode="General">
                  <c:v>2023</c:v>
                </c:pt>
              </c:numCache>
            </c:numRef>
          </c:cat>
          <c:val>
            <c:numRef>
              <c:f>'PV infirmier'!$C$23:$C$25</c:f>
              <c:numCache>
                <c:formatCode>0.00%</c:formatCode>
                <c:ptCount val="3"/>
                <c:pt idx="0">
                  <c:v>5.7000000000000002E-2</c:v>
                </c:pt>
                <c:pt idx="1">
                  <c:v>4.8000000000000001E-2</c:v>
                </c:pt>
                <c:pt idx="2" formatCode="0%">
                  <c:v>0.03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E6D-4AAC-B2A4-3302B7A2173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735922928"/>
        <c:axId val="1735905040"/>
      </c:lineChart>
      <c:catAx>
        <c:axId val="1735922928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735905040"/>
        <c:crosses val="autoZero"/>
        <c:auto val="1"/>
        <c:lblAlgn val="ctr"/>
        <c:lblOffset val="100"/>
        <c:noMultiLvlLbl val="0"/>
      </c:catAx>
      <c:valAx>
        <c:axId val="1735905040"/>
        <c:scaling>
          <c:orientation val="minMax"/>
          <c:min val="1.0000000000000002E-2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out"/>
        <c:minorTickMark val="none"/>
        <c:tickLblPos val="nextTo"/>
        <c:crossAx val="17359229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800" b="1" i="0" baseline="0" dirty="0">
                <a:effectLst/>
              </a:rPr>
              <a:t>Part des répondants ayant procédé à une évolution organisationnelle au sein des services de soins en 2023</a:t>
            </a:r>
            <a:endParaRPr lang="fr-FR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'142 organisation horaire'!$B$40</c:f>
              <c:strCache>
                <c:ptCount val="1"/>
                <c:pt idx="0">
                  <c:v>Centres Hospitaliers dont EPSM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'142 organisation horaire'!$A$41:$A$45</c:f>
              <c:strCache>
                <c:ptCount val="5"/>
                <c:pt idx="0">
                  <c:v>Non</c:v>
                </c:pt>
                <c:pt idx="1">
                  <c:v>Oui, passage en 12H00 de jour comme de nuit</c:v>
                </c:pt>
                <c:pt idx="2">
                  <c:v>Oui, maintien en 12h00 de jour et passage en 10h00 de nuit</c:v>
                </c:pt>
                <c:pt idx="3">
                  <c:v>Oui, nouveaux horaires : 8h00-9h00 de jour</c:v>
                </c:pt>
                <c:pt idx="4">
                  <c:v>Oui, évolution de l’offre de soins et développement de l’ambulatoire</c:v>
                </c:pt>
              </c:strCache>
            </c:strRef>
          </c:cat>
          <c:val>
            <c:numRef>
              <c:f>'142 organisation horaire'!$B$41:$B$45</c:f>
              <c:numCache>
                <c:formatCode>0%</c:formatCode>
                <c:ptCount val="5"/>
                <c:pt idx="0">
                  <c:v>0.25961538461538464</c:v>
                </c:pt>
                <c:pt idx="1">
                  <c:v>0.5</c:v>
                </c:pt>
                <c:pt idx="2">
                  <c:v>0.16826923076923078</c:v>
                </c:pt>
                <c:pt idx="3">
                  <c:v>6.7307692307692304E-2</c:v>
                </c:pt>
                <c:pt idx="4">
                  <c:v>0.30769230769230771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3C-4E1C-BB6D-1757683313CB}"/>
            </c:ext>
          </c:extLst>
        </c:ser>
        <c:ser>
          <c:idx val="1"/>
          <c:order val="1"/>
          <c:tx>
            <c:strRef>
              <c:f>'142 organisation horaire'!$C$40</c:f>
              <c:strCache>
                <c:ptCount val="1"/>
                <c:pt idx="0">
                  <c:v>Centres Hospitaliers Universitaires 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'142 organisation horaire'!$A$41:$A$45</c:f>
              <c:strCache>
                <c:ptCount val="5"/>
                <c:pt idx="0">
                  <c:v>Non</c:v>
                </c:pt>
                <c:pt idx="1">
                  <c:v>Oui, passage en 12H00 de jour comme de nuit</c:v>
                </c:pt>
                <c:pt idx="2">
                  <c:v>Oui, maintien en 12h00 de jour et passage en 10h00 de nuit</c:v>
                </c:pt>
                <c:pt idx="3">
                  <c:v>Oui, nouveaux horaires : 8h00-9h00 de jour</c:v>
                </c:pt>
                <c:pt idx="4">
                  <c:v>Oui, évolution de l’offre de soins et développement de l’ambulatoire</c:v>
                </c:pt>
              </c:strCache>
            </c:strRef>
          </c:cat>
          <c:val>
            <c:numRef>
              <c:f>'142 organisation horaire'!$C$41:$C$45</c:f>
              <c:numCache>
                <c:formatCode>0%</c:formatCode>
                <c:ptCount val="5"/>
                <c:pt idx="0">
                  <c:v>0.11538461538461539</c:v>
                </c:pt>
                <c:pt idx="1">
                  <c:v>0.76923076923076927</c:v>
                </c:pt>
                <c:pt idx="2">
                  <c:v>0.30769230769230771</c:v>
                </c:pt>
                <c:pt idx="3">
                  <c:v>0.26923076923076922</c:v>
                </c:pt>
                <c:pt idx="4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53C-4E1C-BB6D-1757683313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058402607"/>
        <c:axId val="2058407183"/>
      </c:barChart>
      <c:catAx>
        <c:axId val="205840260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058407183"/>
        <c:crosses val="autoZero"/>
        <c:auto val="1"/>
        <c:lblAlgn val="ctr"/>
        <c:lblOffset val="100"/>
        <c:noMultiLvlLbl val="0"/>
      </c:catAx>
      <c:valAx>
        <c:axId val="205840718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05840260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0" i="0" u="none" strike="noStrike" kern="1200" cap="none" spc="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fr-FR"/>
              <a:t>Perspectives d’expérimentation de la semaine en 4 jours en 2024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0" i="0" u="none" strike="noStrike" kern="1200" cap="none" spc="5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'145 4 jours'!$C$35</c:f>
              <c:strCache>
                <c:ptCount val="1"/>
                <c:pt idx="0">
                  <c:v>Oui, dans les services de soins </c:v>
                </c:pt>
              </c:strCache>
            </c:strRef>
          </c:tx>
          <c:spPr>
            <a:solidFill>
              <a:schemeClr val="accent2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'145 4 jours'!$A$36:$A$39</c:f>
              <c:strCache>
                <c:ptCount val="4"/>
                <c:pt idx="0">
                  <c:v>Centres Hospitaliers</c:v>
                </c:pt>
                <c:pt idx="1">
                  <c:v>Centres Hospitaliers Universitaires </c:v>
                </c:pt>
                <c:pt idx="2">
                  <c:v>Etablissements Publics de Santé Mentale</c:v>
                </c:pt>
                <c:pt idx="3">
                  <c:v>Etablissements socials et/ou médico-socials</c:v>
                </c:pt>
              </c:strCache>
            </c:strRef>
          </c:cat>
          <c:val>
            <c:numRef>
              <c:f>'145 4 jours'!$C$36:$C$39</c:f>
              <c:numCache>
                <c:formatCode>General</c:formatCode>
                <c:ptCount val="4"/>
                <c:pt idx="0">
                  <c:v>15</c:v>
                </c:pt>
                <c:pt idx="1">
                  <c:v>5</c:v>
                </c:pt>
                <c:pt idx="2">
                  <c:v>5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32D-40F7-8E19-9361154CBABE}"/>
            </c:ext>
          </c:extLst>
        </c:ser>
        <c:ser>
          <c:idx val="2"/>
          <c:order val="2"/>
          <c:tx>
            <c:strRef>
              <c:f>'145 4 jours'!$D$35</c:f>
              <c:strCache>
                <c:ptCount val="1"/>
                <c:pt idx="0">
                  <c:v>Oui dans les services techniques, logistiques et administratifs </c:v>
                </c:pt>
              </c:strCache>
            </c:strRef>
          </c:tx>
          <c:spPr>
            <a:solidFill>
              <a:schemeClr val="accent3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'145 4 jours'!$A$36:$A$39</c:f>
              <c:strCache>
                <c:ptCount val="4"/>
                <c:pt idx="0">
                  <c:v>Centres Hospitaliers</c:v>
                </c:pt>
                <c:pt idx="1">
                  <c:v>Centres Hospitaliers Universitaires </c:v>
                </c:pt>
                <c:pt idx="2">
                  <c:v>Etablissements Publics de Santé Mentale</c:v>
                </c:pt>
                <c:pt idx="3">
                  <c:v>Etablissements socials et/ou médico-socials</c:v>
                </c:pt>
              </c:strCache>
            </c:strRef>
          </c:cat>
          <c:val>
            <c:numRef>
              <c:f>'145 4 jours'!$D$36:$D$39</c:f>
              <c:numCache>
                <c:formatCode>General</c:formatCode>
                <c:ptCount val="4"/>
                <c:pt idx="0">
                  <c:v>34</c:v>
                </c:pt>
                <c:pt idx="1">
                  <c:v>10</c:v>
                </c:pt>
                <c:pt idx="2">
                  <c:v>2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32D-40F7-8E19-9361154CBAB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25"/>
        <c:axId val="1722337456"/>
        <c:axId val="1722342864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'145 4 jours'!$B$35</c15:sqref>
                        </c15:formulaRef>
                      </c:ext>
                    </c:extLst>
                    <c:strCache>
                      <c:ptCount val="1"/>
                      <c:pt idx="0">
                        <c:v>Non</c:v>
                      </c:pt>
                    </c:strCache>
                  </c:strRef>
                </c:tx>
                <c:spPr>
                  <a:solidFill>
                    <a:schemeClr val="accent1">
                      <a:alpha val="7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r-FR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'145 4 jours'!$A$36:$A$39</c15:sqref>
                        </c15:formulaRef>
                      </c:ext>
                    </c:extLst>
                    <c:strCache>
                      <c:ptCount val="4"/>
                      <c:pt idx="0">
                        <c:v>Centres Hospitaliers</c:v>
                      </c:pt>
                      <c:pt idx="1">
                        <c:v>Centres Hospitaliers Universitaires </c:v>
                      </c:pt>
                      <c:pt idx="2">
                        <c:v>Etablissements Publics de Santé Mentale</c:v>
                      </c:pt>
                      <c:pt idx="3">
                        <c:v>Etablissements socials et/ou médico-socials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'145 4 jours'!$B$36:$B$39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156</c:v>
                      </c:pt>
                      <c:pt idx="1">
                        <c:v>13</c:v>
                      </c:pt>
                      <c:pt idx="2">
                        <c:v>11</c:v>
                      </c:pt>
                      <c:pt idx="3">
                        <c:v>53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0-732D-40F7-8E19-9361154CBABE}"/>
                  </c:ext>
                </c:extLst>
              </c15:ser>
            </c15:filteredBarSeries>
          </c:ext>
        </c:extLst>
      </c:barChart>
      <c:catAx>
        <c:axId val="17223374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722342864"/>
        <c:crosses val="autoZero"/>
        <c:auto val="1"/>
        <c:lblAlgn val="ctr"/>
        <c:lblOffset val="100"/>
        <c:noMultiLvlLbl val="0"/>
      </c:catAx>
      <c:valAx>
        <c:axId val="172234286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1722337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6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Le télétravail</a:t>
            </a:r>
            <a:r>
              <a:rPr lang="fr-FR" baseline="0"/>
              <a:t> est ouvert :</a:t>
            </a:r>
            <a:endParaRPr lang="fr-FR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6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'138 Télétravail'!$C$26</c:f>
              <c:strCache>
                <c:ptCount val="1"/>
                <c:pt idx="0">
                  <c:v>CH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'138 Télétravail'!$B$27:$B$32</c:f>
              <c:strCache>
                <c:ptCount val="6"/>
                <c:pt idx="0">
                  <c:v>Aux soignants</c:v>
                </c:pt>
                <c:pt idx="1">
                  <c:v>Aux professionnels des fonctions logistiques</c:v>
                </c:pt>
                <c:pt idx="2">
                  <c:v>Aux professionnels des fonctions techniques, logistiques et administratives</c:v>
                </c:pt>
                <c:pt idx="3">
                  <c:v>Aux encadrants soignants</c:v>
                </c:pt>
                <c:pt idx="4">
                  <c:v>Aux encadrants des fonctions supports</c:v>
                </c:pt>
                <c:pt idx="5">
                  <c:v>Aux fonctions de direction</c:v>
                </c:pt>
              </c:strCache>
            </c:strRef>
          </c:cat>
          <c:val>
            <c:numRef>
              <c:f>'138 Télétravail'!$C$27:$C$32</c:f>
              <c:numCache>
                <c:formatCode>0%</c:formatCode>
                <c:ptCount val="6"/>
                <c:pt idx="0">
                  <c:v>0.12745098039215685</c:v>
                </c:pt>
                <c:pt idx="1">
                  <c:v>0.29901960784313725</c:v>
                </c:pt>
                <c:pt idx="2">
                  <c:v>0.61029411764705888</c:v>
                </c:pt>
                <c:pt idx="3">
                  <c:v>0.72058823529411764</c:v>
                </c:pt>
                <c:pt idx="4">
                  <c:v>0.75490196078431371</c:v>
                </c:pt>
                <c:pt idx="5">
                  <c:v>0.74509803921568629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43-4A7B-91CB-BB65EE29A9C5}"/>
            </c:ext>
          </c:extLst>
        </c:ser>
        <c:ser>
          <c:idx val="1"/>
          <c:order val="1"/>
          <c:tx>
            <c:strRef>
              <c:f>'138 Télétravail'!$D$26</c:f>
              <c:strCache>
                <c:ptCount val="1"/>
                <c:pt idx="0">
                  <c:v>CHU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'138 Télétravail'!$B$27:$B$32</c:f>
              <c:strCache>
                <c:ptCount val="6"/>
                <c:pt idx="0">
                  <c:v>Aux soignants</c:v>
                </c:pt>
                <c:pt idx="1">
                  <c:v>Aux professionnels des fonctions logistiques</c:v>
                </c:pt>
                <c:pt idx="2">
                  <c:v>Aux professionnels des fonctions techniques, logistiques et administratives</c:v>
                </c:pt>
                <c:pt idx="3">
                  <c:v>Aux encadrants soignants</c:v>
                </c:pt>
                <c:pt idx="4">
                  <c:v>Aux encadrants des fonctions supports</c:v>
                </c:pt>
                <c:pt idx="5">
                  <c:v>Aux fonctions de direction</c:v>
                </c:pt>
              </c:strCache>
            </c:strRef>
          </c:cat>
          <c:val>
            <c:numRef>
              <c:f>'138 Télétravail'!$D$27:$D$32</c:f>
              <c:numCache>
                <c:formatCode>0%</c:formatCode>
                <c:ptCount val="6"/>
                <c:pt idx="0">
                  <c:v>0.5</c:v>
                </c:pt>
                <c:pt idx="1">
                  <c:v>0.69230769230769229</c:v>
                </c:pt>
                <c:pt idx="2">
                  <c:v>0.78846153846153844</c:v>
                </c:pt>
                <c:pt idx="3">
                  <c:v>0.76923076923076927</c:v>
                </c:pt>
                <c:pt idx="4">
                  <c:v>0.92307692307692313</c:v>
                </c:pt>
                <c:pt idx="5">
                  <c:v>0.84615384615384615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443-4A7B-91CB-BB65EE29A9C5}"/>
            </c:ext>
          </c:extLst>
        </c:ser>
        <c:ser>
          <c:idx val="2"/>
          <c:order val="2"/>
          <c:tx>
            <c:strRef>
              <c:f>'138 Télétravail'!$E$26</c:f>
              <c:strCache>
                <c:ptCount val="1"/>
                <c:pt idx="0">
                  <c:v>Etablissement socials et/ou médico-socials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443-4A7B-91CB-BB65EE29A9C5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443-4A7B-91CB-BB65EE29A9C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'138 Télétravail'!$B$27:$B$32</c:f>
              <c:strCache>
                <c:ptCount val="6"/>
                <c:pt idx="0">
                  <c:v>Aux soignants</c:v>
                </c:pt>
                <c:pt idx="1">
                  <c:v>Aux professionnels des fonctions logistiques</c:v>
                </c:pt>
                <c:pt idx="2">
                  <c:v>Aux professionnels des fonctions techniques, logistiques et administratives</c:v>
                </c:pt>
                <c:pt idx="3">
                  <c:v>Aux encadrants soignants</c:v>
                </c:pt>
                <c:pt idx="4">
                  <c:v>Aux encadrants des fonctions supports</c:v>
                </c:pt>
                <c:pt idx="5">
                  <c:v>Aux fonctions de direction</c:v>
                </c:pt>
              </c:strCache>
            </c:strRef>
          </c:cat>
          <c:val>
            <c:numRef>
              <c:f>'138 Télétravail'!$E$27:$E$32</c:f>
              <c:numCache>
                <c:formatCode>0%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0.78947368421052633</c:v>
                </c:pt>
                <c:pt idx="3">
                  <c:v>0.36842105263157893</c:v>
                </c:pt>
                <c:pt idx="4">
                  <c:v>0.42105263157894735</c:v>
                </c:pt>
                <c:pt idx="5">
                  <c:v>0.60526315789473684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443-4A7B-91CB-BB65EE29A9C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2074634799"/>
        <c:axId val="2074636463"/>
      </c:barChart>
      <c:catAx>
        <c:axId val="207463479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074636463"/>
        <c:crosses val="autoZero"/>
        <c:auto val="1"/>
        <c:lblAlgn val="ctr"/>
        <c:lblOffset val="100"/>
        <c:noMultiLvlLbl val="0"/>
      </c:catAx>
      <c:valAx>
        <c:axId val="2074636463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20746347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[ENQUÊTE SITUATION RH PNM et sage-femmes en 2023 20.09.xlsx]rupture conventonelle!Tableau croisé dynamique18</c:name>
    <c:fmtId val="4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600"/>
              <a:t>Recours à la rupture conventionnelle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  <c:marker>
          <c:symbol val="circle"/>
          <c:size val="6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inEnd"/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inEnd"/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</c:pivotFmt>
      <c:pivotFmt>
        <c:idx val="3"/>
        <c:spPr>
          <a:solidFill>
            <a:schemeClr val="accent1"/>
          </a:solidFill>
          <a:ln>
            <a:noFill/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</c:pivotFmt>
      <c:pivotFmt>
        <c:idx val="4"/>
        <c:spPr>
          <a:solidFill>
            <a:schemeClr val="accent1"/>
          </a:solidFill>
          <a:ln>
            <a:noFill/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inEnd"/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>
            <a:noFill/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</c:pivotFmt>
      <c:pivotFmt>
        <c:idx val="6"/>
        <c:spPr>
          <a:solidFill>
            <a:schemeClr val="accent1"/>
          </a:solidFill>
          <a:ln>
            <a:noFill/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</c:pivotFmt>
    </c:pivotFmts>
    <c:plotArea>
      <c:layout/>
      <c:pieChart>
        <c:varyColors val="1"/>
        <c:ser>
          <c:idx val="0"/>
          <c:order val="0"/>
          <c:tx>
            <c:strRef>
              <c:f>'rupture conventonelle'!$B$3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344D-4F87-89B3-8D767539CB3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344D-4F87-89B3-8D767539CB3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'rupture conventonelle'!$A$4:$A$6</c:f>
              <c:strCache>
                <c:ptCount val="2"/>
                <c:pt idx="0">
                  <c:v>Non</c:v>
                </c:pt>
                <c:pt idx="1">
                  <c:v>Oui</c:v>
                </c:pt>
              </c:strCache>
            </c:strRef>
          </c:cat>
          <c:val>
            <c:numRef>
              <c:f>'rupture conventonelle'!$B$4:$B$6</c:f>
              <c:numCache>
                <c:formatCode>General</c:formatCode>
                <c:ptCount val="2"/>
                <c:pt idx="0">
                  <c:v>68</c:v>
                </c:pt>
                <c:pt idx="1">
                  <c:v>232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44D-4F87-89B3-8D767539CB37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[ENQUÊTE SITUATION RH PNM et sage-femmes en 2023 20.09.xlsx]Contrat de projet!Tableau croisé dynamique16</c:name>
    <c:fmtId val="7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600"/>
              <a:t>Recours au contrat de projet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  <c:marker>
          <c:symbol val="circle"/>
          <c:size val="6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inEnd"/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inEnd"/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</c:pivotFmt>
      <c:pivotFmt>
        <c:idx val="3"/>
        <c:spPr>
          <a:solidFill>
            <a:schemeClr val="accent1"/>
          </a:solidFill>
          <a:ln>
            <a:noFill/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</c:pivotFmt>
      <c:pivotFmt>
        <c:idx val="4"/>
        <c:spPr>
          <a:solidFill>
            <a:schemeClr val="accent1"/>
          </a:solidFill>
          <a:ln>
            <a:noFill/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inEnd"/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>
            <a:noFill/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</c:pivotFmt>
      <c:pivotFmt>
        <c:idx val="6"/>
        <c:spPr>
          <a:solidFill>
            <a:schemeClr val="accent1"/>
          </a:solidFill>
          <a:ln>
            <a:noFill/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</c:pivotFmt>
    </c:pivotFmts>
    <c:plotArea>
      <c:layout/>
      <c:pieChart>
        <c:varyColors val="1"/>
        <c:ser>
          <c:idx val="0"/>
          <c:order val="0"/>
          <c:tx>
            <c:strRef>
              <c:f>'Contrat de projet'!$B$3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957E-4A13-BDD9-6753D50F8DB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957E-4A13-BDD9-6753D50F8DB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'Contrat de projet'!$A$4:$A$6</c:f>
              <c:strCache>
                <c:ptCount val="2"/>
                <c:pt idx="0">
                  <c:v>Non</c:v>
                </c:pt>
                <c:pt idx="1">
                  <c:v>Oui</c:v>
                </c:pt>
              </c:strCache>
            </c:strRef>
          </c:cat>
          <c:val>
            <c:numRef>
              <c:f>'Contrat de projet'!$B$4:$B$6</c:f>
              <c:numCache>
                <c:formatCode>General</c:formatCode>
                <c:ptCount val="2"/>
                <c:pt idx="0">
                  <c:v>238</c:v>
                </c:pt>
                <c:pt idx="1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57E-4A13-BDD9-6753D50F8DB5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[ENQUÊTE SITUATION RH PNM et sage-femmes en 2023 20.09.xlsx]129 rupture conventionelle!Tableau croisé dynamique18</c:name>
    <c:fmtId val="8"/>
  </c:pivotSource>
  <c:chart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'129 rupture conventionelle'!$B$3:$B$4</c:f>
              <c:strCache>
                <c:ptCount val="1"/>
                <c:pt idx="0">
                  <c:v>Non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'129 rupture conventionelle'!$A$5:$A$12</c:f>
              <c:strCache>
                <c:ptCount val="7"/>
                <c:pt idx="0">
                  <c:v>Centres Hospitaliers</c:v>
                </c:pt>
                <c:pt idx="1">
                  <c:v>Centres Hospitaliers Universitaires </c:v>
                </c:pt>
                <c:pt idx="2">
                  <c:v>Etablissements Publics de Santé Mentale</c:v>
                </c:pt>
                <c:pt idx="3">
                  <c:v>Etablissements socials et/ou médico-socials</c:v>
                </c:pt>
                <c:pt idx="4">
                  <c:v>Centres Hospitaliers supports</c:v>
                </c:pt>
                <c:pt idx="5">
                  <c:v>Etablissements Publics de Santé Mentale support</c:v>
                </c:pt>
                <c:pt idx="6">
                  <c:v>Etablissements socials et/ou médico-socials supports</c:v>
                </c:pt>
              </c:strCache>
            </c:strRef>
          </c:cat>
          <c:val>
            <c:numRef>
              <c:f>'129 rupture conventionelle'!$B$5:$B$12</c:f>
              <c:numCache>
                <c:formatCode>0%</c:formatCode>
                <c:ptCount val="7"/>
                <c:pt idx="0">
                  <c:v>0.2289156626506024</c:v>
                </c:pt>
                <c:pt idx="1">
                  <c:v>0.04</c:v>
                </c:pt>
                <c:pt idx="2">
                  <c:v>0.26666666666666666</c:v>
                </c:pt>
                <c:pt idx="3">
                  <c:v>0.4</c:v>
                </c:pt>
                <c:pt idx="4">
                  <c:v>8.3333333333333329E-2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6E-4DEA-A625-3D0EC84A811A}"/>
            </c:ext>
          </c:extLst>
        </c:ser>
        <c:ser>
          <c:idx val="1"/>
          <c:order val="1"/>
          <c:tx>
            <c:strRef>
              <c:f>'129 rupture conventionelle'!$C$3:$C$4</c:f>
              <c:strCache>
                <c:ptCount val="1"/>
                <c:pt idx="0">
                  <c:v>Oui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'129 rupture conventionelle'!$A$5:$A$12</c:f>
              <c:strCache>
                <c:ptCount val="7"/>
                <c:pt idx="0">
                  <c:v>Centres Hospitaliers</c:v>
                </c:pt>
                <c:pt idx="1">
                  <c:v>Centres Hospitaliers Universitaires </c:v>
                </c:pt>
                <c:pt idx="2">
                  <c:v>Etablissements Publics de Santé Mentale</c:v>
                </c:pt>
                <c:pt idx="3">
                  <c:v>Etablissements socials et/ou médico-socials</c:v>
                </c:pt>
                <c:pt idx="4">
                  <c:v>Centres Hospitaliers supports</c:v>
                </c:pt>
                <c:pt idx="5">
                  <c:v>Etablissements Publics de Santé Mentale support</c:v>
                </c:pt>
                <c:pt idx="6">
                  <c:v>Etablissements socials et/ou médico-socials supports</c:v>
                </c:pt>
              </c:strCache>
            </c:strRef>
          </c:cat>
          <c:val>
            <c:numRef>
              <c:f>'129 rupture conventionelle'!$C$5:$C$12</c:f>
              <c:numCache>
                <c:formatCode>0%</c:formatCode>
                <c:ptCount val="7"/>
                <c:pt idx="0">
                  <c:v>0.77108433734939763</c:v>
                </c:pt>
                <c:pt idx="1">
                  <c:v>0.96</c:v>
                </c:pt>
                <c:pt idx="2">
                  <c:v>0.73333333333333328</c:v>
                </c:pt>
                <c:pt idx="3">
                  <c:v>0.6</c:v>
                </c:pt>
                <c:pt idx="4">
                  <c:v>0.91666666666666663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B6E-4DEA-A625-3D0EC84A811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188395664"/>
        <c:axId val="188393584"/>
      </c:barChart>
      <c:catAx>
        <c:axId val="1883956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88393584"/>
        <c:crosses val="autoZero"/>
        <c:auto val="1"/>
        <c:lblAlgn val="ctr"/>
        <c:lblOffset val="100"/>
        <c:noMultiLvlLbl val="0"/>
      </c:catAx>
      <c:valAx>
        <c:axId val="18839358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883956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[ENQUÊTE SITUATION RH PNM et sage-femmes en 2023 20.09.xlsx]131 Contrat de projet!Tableau croisé dynamique16</c:name>
    <c:fmtId val="14"/>
  </c:pivotSource>
  <c:chart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'131 Contrat de projet'!$B$3:$B$4</c:f>
              <c:strCache>
                <c:ptCount val="1"/>
                <c:pt idx="0">
                  <c:v>Non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'131 Contrat de projet'!$A$5:$A$12</c:f>
              <c:strCache>
                <c:ptCount val="7"/>
                <c:pt idx="0">
                  <c:v>Centres Hospitaliers</c:v>
                </c:pt>
                <c:pt idx="1">
                  <c:v>Centres Hospitaliers supports</c:v>
                </c:pt>
                <c:pt idx="2">
                  <c:v>Centres Hospitaliers Universitaires </c:v>
                </c:pt>
                <c:pt idx="3">
                  <c:v>Etablissements Publics de Santé Mentale</c:v>
                </c:pt>
                <c:pt idx="4">
                  <c:v>Etablissements Publics de Santé Mentale supports</c:v>
                </c:pt>
                <c:pt idx="5">
                  <c:v>Etablissements sociasl et/ou médico-socials</c:v>
                </c:pt>
                <c:pt idx="6">
                  <c:v>Etablissements socials et/ou médico-socials supports</c:v>
                </c:pt>
              </c:strCache>
            </c:strRef>
          </c:cat>
          <c:val>
            <c:numRef>
              <c:f>'131 Contrat de projet'!$B$5:$B$12</c:f>
              <c:numCache>
                <c:formatCode>0%</c:formatCode>
                <c:ptCount val="7"/>
                <c:pt idx="0">
                  <c:v>0.84337349397590367</c:v>
                </c:pt>
                <c:pt idx="1">
                  <c:v>0.73529411764705888</c:v>
                </c:pt>
                <c:pt idx="2">
                  <c:v>0.52</c:v>
                </c:pt>
                <c:pt idx="3">
                  <c:v>0.73333333333333328</c:v>
                </c:pt>
                <c:pt idx="4">
                  <c:v>0.5</c:v>
                </c:pt>
                <c:pt idx="5">
                  <c:v>0.94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EA-431C-BFC3-253B861081D2}"/>
            </c:ext>
          </c:extLst>
        </c:ser>
        <c:ser>
          <c:idx val="1"/>
          <c:order val="1"/>
          <c:tx>
            <c:strRef>
              <c:f>'131 Contrat de projet'!$C$3:$C$4</c:f>
              <c:strCache>
                <c:ptCount val="1"/>
                <c:pt idx="0">
                  <c:v>Oui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'131 Contrat de projet'!$A$5:$A$12</c:f>
              <c:strCache>
                <c:ptCount val="7"/>
                <c:pt idx="0">
                  <c:v>Centres Hospitaliers</c:v>
                </c:pt>
                <c:pt idx="1">
                  <c:v>Centres Hospitaliers supports</c:v>
                </c:pt>
                <c:pt idx="2">
                  <c:v>Centres Hospitaliers Universitaires </c:v>
                </c:pt>
                <c:pt idx="3">
                  <c:v>Etablissements Publics de Santé Mentale</c:v>
                </c:pt>
                <c:pt idx="4">
                  <c:v>Etablissements Publics de Santé Mentale supports</c:v>
                </c:pt>
                <c:pt idx="5">
                  <c:v>Etablissements sociasl et/ou médico-socials</c:v>
                </c:pt>
                <c:pt idx="6">
                  <c:v>Etablissements socials et/ou médico-socials supports</c:v>
                </c:pt>
              </c:strCache>
            </c:strRef>
          </c:cat>
          <c:val>
            <c:numRef>
              <c:f>'131 Contrat de projet'!$C$5:$C$12</c:f>
              <c:numCache>
                <c:formatCode>0%</c:formatCode>
                <c:ptCount val="7"/>
                <c:pt idx="0">
                  <c:v>0.15662650602409639</c:v>
                </c:pt>
                <c:pt idx="1">
                  <c:v>0.26470588235294118</c:v>
                </c:pt>
                <c:pt idx="2">
                  <c:v>0.48</c:v>
                </c:pt>
                <c:pt idx="3">
                  <c:v>0.26666666666666666</c:v>
                </c:pt>
                <c:pt idx="4">
                  <c:v>0.5</c:v>
                </c:pt>
                <c:pt idx="5">
                  <c:v>0.06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9EA-431C-BFC3-253B861081D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1053207632"/>
        <c:axId val="1053208464"/>
      </c:barChart>
      <c:catAx>
        <c:axId val="10532076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053208464"/>
        <c:crosses val="autoZero"/>
        <c:auto val="1"/>
        <c:lblAlgn val="ctr"/>
        <c:lblOffset val="100"/>
        <c:noMultiLvlLbl val="0"/>
      </c:catAx>
      <c:valAx>
        <c:axId val="105320846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053207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dirty="0"/>
              <a:t>Débouchés des négociations avec les </a:t>
            </a:r>
            <a:r>
              <a:rPr lang="fr-FR" dirty="0" err="1"/>
              <a:t>organisationS</a:t>
            </a:r>
            <a:r>
              <a:rPr lang="fr-FR" dirty="0"/>
              <a:t> </a:t>
            </a:r>
            <a:r>
              <a:rPr lang="fr-FR" dirty="0" err="1"/>
              <a:t>syndicaleS</a:t>
            </a:r>
            <a:r>
              <a:rPr lang="fr-FR" dirty="0"/>
              <a:t> sur l’axe 2 du Ségur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'120 accord'!$B$21</c:f>
              <c:strCache>
                <c:ptCount val="1"/>
                <c:pt idx="0">
                  <c:v>Non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'120 accord'!$A$22:$A$25</c:f>
              <c:strCache>
                <c:ptCount val="4"/>
                <c:pt idx="0">
                  <c:v>Centres Hospitaliers</c:v>
                </c:pt>
                <c:pt idx="1">
                  <c:v>Centres Hospitalier Universitaires </c:v>
                </c:pt>
                <c:pt idx="2">
                  <c:v>Etablissements Publics de Santé Mentale</c:v>
                </c:pt>
                <c:pt idx="3">
                  <c:v>Etablissements socials et/ou médico-social</c:v>
                </c:pt>
              </c:strCache>
            </c:strRef>
          </c:cat>
          <c:val>
            <c:numRef>
              <c:f>'120 accord'!$B$22:$B$25</c:f>
              <c:numCache>
                <c:formatCode>0%</c:formatCode>
                <c:ptCount val="4"/>
                <c:pt idx="0">
                  <c:v>0.15957446808510639</c:v>
                </c:pt>
                <c:pt idx="1">
                  <c:v>0.16666666666666666</c:v>
                </c:pt>
                <c:pt idx="2">
                  <c:v>7.6923076923076927E-2</c:v>
                </c:pt>
                <c:pt idx="3">
                  <c:v>0.3235294117647059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70-4660-A4C2-BB9EE22EA7CA}"/>
            </c:ext>
          </c:extLst>
        </c:ser>
        <c:ser>
          <c:idx val="1"/>
          <c:order val="1"/>
          <c:tx>
            <c:strRef>
              <c:f>'120 accord'!$C$21</c:f>
              <c:strCache>
                <c:ptCount val="1"/>
                <c:pt idx="0">
                  <c:v>Oui, un accord majoritaire a été signé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'120 accord'!$A$22:$A$25</c:f>
              <c:strCache>
                <c:ptCount val="4"/>
                <c:pt idx="0">
                  <c:v>Centres Hospitaliers</c:v>
                </c:pt>
                <c:pt idx="1">
                  <c:v>Centres Hospitalier Universitaires </c:v>
                </c:pt>
                <c:pt idx="2">
                  <c:v>Etablissements Publics de Santé Mentale</c:v>
                </c:pt>
                <c:pt idx="3">
                  <c:v>Etablissements socials et/ou médico-social</c:v>
                </c:pt>
              </c:strCache>
            </c:strRef>
          </c:cat>
          <c:val>
            <c:numRef>
              <c:f>'120 accord'!$C$22:$C$25</c:f>
              <c:numCache>
                <c:formatCode>0%</c:formatCode>
                <c:ptCount val="4"/>
                <c:pt idx="0">
                  <c:v>0.78191489361702127</c:v>
                </c:pt>
                <c:pt idx="1">
                  <c:v>0.58333333333333337</c:v>
                </c:pt>
                <c:pt idx="2">
                  <c:v>0.61538461538461542</c:v>
                </c:pt>
                <c:pt idx="3">
                  <c:v>0.55882352941176472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D70-4660-A4C2-BB9EE22EA7CA}"/>
            </c:ext>
          </c:extLst>
        </c:ser>
        <c:ser>
          <c:idx val="2"/>
          <c:order val="2"/>
          <c:tx>
            <c:strRef>
              <c:f>'120 accord'!$D$21</c:f>
              <c:strCache>
                <c:ptCount val="1"/>
                <c:pt idx="0">
                  <c:v>Oui, un accord local (non majoritaire) a été signé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'120 accord'!$A$22:$A$25</c:f>
              <c:strCache>
                <c:ptCount val="4"/>
                <c:pt idx="0">
                  <c:v>Centres Hospitaliers</c:v>
                </c:pt>
                <c:pt idx="1">
                  <c:v>Centres Hospitalier Universitaires </c:v>
                </c:pt>
                <c:pt idx="2">
                  <c:v>Etablissements Publics de Santé Mentale</c:v>
                </c:pt>
                <c:pt idx="3">
                  <c:v>Etablissements socials et/ou médico-social</c:v>
                </c:pt>
              </c:strCache>
            </c:strRef>
          </c:cat>
          <c:val>
            <c:numRef>
              <c:f>'120 accord'!$D$22:$D$25</c:f>
              <c:numCache>
                <c:formatCode>0%</c:formatCode>
                <c:ptCount val="4"/>
                <c:pt idx="0">
                  <c:v>8.5106382978723402E-2</c:v>
                </c:pt>
                <c:pt idx="1">
                  <c:v>0.20833333333333334</c:v>
                </c:pt>
                <c:pt idx="2">
                  <c:v>0.30769230769230771</c:v>
                </c:pt>
                <c:pt idx="3">
                  <c:v>0.11764705882352941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D70-4660-A4C2-BB9EE22EA7C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625351967"/>
        <c:axId val="625352383"/>
      </c:barChart>
      <c:catAx>
        <c:axId val="62535196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25352383"/>
        <c:crosses val="autoZero"/>
        <c:auto val="1"/>
        <c:lblAlgn val="ctr"/>
        <c:lblOffset val="100"/>
        <c:noMultiLvlLbl val="0"/>
      </c:catAx>
      <c:valAx>
        <c:axId val="625352383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6253519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/>
              <a:t>IDE et IDE </a:t>
            </a:r>
            <a:br>
              <a:rPr lang="en-US" sz="1400"/>
            </a:br>
            <a:r>
              <a:rPr lang="en-US" sz="1400"/>
              <a:t>spécialisés</a:t>
            </a:r>
          </a:p>
        </c:rich>
      </c:tx>
      <c:layout>
        <c:manualLayout>
          <c:xMode val="edge"/>
          <c:yMode val="edge"/>
          <c:x val="0.29633535426357477"/>
          <c:y val="0.1135090099962539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0.21387571215101883"/>
          <c:y val="0.3207288203301204"/>
          <c:w val="0.49513749611728297"/>
          <c:h val="0.60209515637896538"/>
        </c:manualLayout>
      </c:layout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IDE et IDE spécialisés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B2DE-4EE9-927A-CEF4EE04ED6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B2DE-4EE9-927A-CEF4EE04ED6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B2DE-4EE9-927A-CEF4EE04ED6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B2DE-4EE9-927A-CEF4EE04ED6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Feuil1!$A$2:$A$5</c:f>
              <c:strCache>
                <c:ptCount val="4"/>
                <c:pt idx="0">
                  <c:v>Aucune difficulté</c:v>
                </c:pt>
                <c:pt idx="1">
                  <c:v>Des difficultés observées mais sans impact sur l'organisation des soins / du service</c:v>
                </c:pt>
                <c:pt idx="2">
                  <c:v>Des difficultés conséquentes ayant conduit à des évolutions organisationnelles structurelles au sein de l'équipe</c:v>
                </c:pt>
                <c:pt idx="3">
                  <c:v>Des difficultés très conséquentes ayant conduit à des évolutions de l'offre de soins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12</c:v>
                </c:pt>
                <c:pt idx="1">
                  <c:v>22</c:v>
                </c:pt>
                <c:pt idx="2">
                  <c:v>44</c:v>
                </c:pt>
                <c:pt idx="3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2DE-4EE9-927A-CEF4EE04ED67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0" i="0" u="none" strike="noStrike" kern="1200" cap="none" spc="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fr-FR" dirty="0"/>
              <a:t>Toutes</a:t>
            </a:r>
            <a:r>
              <a:rPr lang="fr-FR" baseline="0" dirty="0"/>
              <a:t> nature</a:t>
            </a:r>
            <a:r>
              <a:rPr lang="fr-FR" dirty="0"/>
              <a:t> d’établissements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0" i="0" u="none" strike="noStrike" kern="1200" cap="none" spc="5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1.3818027210884353E-2"/>
          <c:y val="2.7153266681814444E-2"/>
          <c:w val="0.97661564625850339"/>
          <c:h val="0.6232205329231901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'Heures sup'!$B$64:$B$78</c:f>
              <c:strCache>
                <c:ptCount val="15"/>
                <c:pt idx="0">
                  <c:v>Non</c:v>
                </c:pt>
                <c:pt idx="1">
                  <c:v>Pour les IADE</c:v>
                </c:pt>
                <c:pt idx="2">
                  <c:v>Pour les IBODE</c:v>
                </c:pt>
                <c:pt idx="3">
                  <c:v>Pour les ISG</c:v>
                </c:pt>
                <c:pt idx="4">
                  <c:v>Pour les IPA</c:v>
                </c:pt>
                <c:pt idx="5">
                  <c:v>Pour les infirmiers</c:v>
                </c:pt>
                <c:pt idx="6">
                  <c:v>Pour les AS</c:v>
                </c:pt>
                <c:pt idx="7">
                  <c:v>Pour les ASHQ</c:v>
                </c:pt>
                <c:pt idx="8">
                  <c:v>Pour la filière médico-technique</c:v>
                </c:pt>
                <c:pt idx="9">
                  <c:v>Pour la filière socio-éducative</c:v>
                </c:pt>
                <c:pt idx="10">
                  <c:v>Pour la filière ouvrière </c:v>
                </c:pt>
                <c:pt idx="11">
                  <c:v>Pour le personnel administratif</c:v>
                </c:pt>
                <c:pt idx="12">
                  <c:v>Pour les sage-femmes</c:v>
                </c:pt>
                <c:pt idx="13">
                  <c:v>Pour les psychologues</c:v>
                </c:pt>
                <c:pt idx="14">
                  <c:v>Pour la fillière de rééducation </c:v>
                </c:pt>
              </c:strCache>
              <c:extLst/>
            </c:strRef>
          </c:cat>
          <c:val>
            <c:numRef>
              <c:f>'Heures sup'!$C$64:$C$78</c:f>
              <c:numCache>
                <c:formatCode>0%</c:formatCode>
                <c:ptCount val="15"/>
                <c:pt idx="0">
                  <c:v>0.67353951890034369</c:v>
                </c:pt>
                <c:pt idx="1">
                  <c:v>0.13058419243986255</c:v>
                </c:pt>
                <c:pt idx="2">
                  <c:v>0.11683848797250859</c:v>
                </c:pt>
                <c:pt idx="3">
                  <c:v>0.25773195876288657</c:v>
                </c:pt>
                <c:pt idx="4">
                  <c:v>2.0618556701030927E-2</c:v>
                </c:pt>
                <c:pt idx="5">
                  <c:v>0.12164948453608247</c:v>
                </c:pt>
                <c:pt idx="6">
                  <c:v>0.19931271477663232</c:v>
                </c:pt>
                <c:pt idx="7">
                  <c:v>8.5910652920962199E-2</c:v>
                </c:pt>
                <c:pt idx="8">
                  <c:v>9.9656357388316158E-2</c:v>
                </c:pt>
                <c:pt idx="9">
                  <c:v>2.0618556701030927E-2</c:v>
                </c:pt>
                <c:pt idx="10">
                  <c:v>4.1237113402061855E-2</c:v>
                </c:pt>
                <c:pt idx="11">
                  <c:v>2.7491408934707903E-2</c:v>
                </c:pt>
                <c:pt idx="12">
                  <c:v>7.560137457044673E-2</c:v>
                </c:pt>
                <c:pt idx="13">
                  <c:v>1.7182130584192441E-2</c:v>
                </c:pt>
                <c:pt idx="14">
                  <c:v>5.6701030927835051E-2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CD39-4B71-BCB1-0DE0195B7C4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25"/>
        <c:axId val="17616904"/>
        <c:axId val="17618952"/>
      </c:barChart>
      <c:catAx>
        <c:axId val="17616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7618952"/>
        <c:crosses val="autoZero"/>
        <c:auto val="1"/>
        <c:lblAlgn val="ctr"/>
        <c:lblOffset val="100"/>
        <c:noMultiLvlLbl val="0"/>
      </c:catAx>
      <c:valAx>
        <c:axId val="1761895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76169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fr-FR" sz="1400" b="1" i="0" u="none" strike="noStrike" kern="1200" cap="all" spc="50" baseline="0" noProof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400" noProof="0"/>
              <a:t>Gestionnaire</a:t>
            </a:r>
          </a:p>
          <a:p>
            <a:pPr>
              <a:defRPr lang="fr-FR" sz="1400" noProof="0"/>
            </a:pPr>
            <a:r>
              <a:rPr lang="fr-FR" sz="1400" noProof="0"/>
              <a:t>(de paie, </a:t>
            </a:r>
            <a:r>
              <a:rPr lang="fr-FR" sz="1400" noProof="0" err="1"/>
              <a:t>achATS</a:t>
            </a:r>
            <a:r>
              <a:rPr lang="fr-FR" sz="1400" noProof="0"/>
              <a:t>, ETC.)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fr-FR" sz="1400" b="1" i="0" u="none" strike="noStrike" kern="1200" cap="all" spc="50" baseline="0" noProof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0.24279137936236431"/>
          <c:y val="0.25064529334453711"/>
          <c:w val="0.47861789334959287"/>
          <c:h val="0.66979685386223642"/>
        </c:manualLayout>
      </c:layout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Gestionnaire (de paie, achats…)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4F47-4AAB-91B1-9E5F55D763E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4F47-4AAB-91B1-9E5F55D763E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4F47-4AAB-91B1-9E5F55D763E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4F47-4AAB-91B1-9E5F55D763E0}"/>
              </c:ext>
            </c:extLst>
          </c:dPt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F47-4AAB-91B1-9E5F55D763E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Feuil1!$A$2:$A$5</c:f>
              <c:strCache>
                <c:ptCount val="4"/>
                <c:pt idx="0">
                  <c:v>Aucune difficulté</c:v>
                </c:pt>
                <c:pt idx="1">
                  <c:v>Des difficultés observées mais sans impact sur l'organisation des soins / du service</c:v>
                </c:pt>
                <c:pt idx="2">
                  <c:v>Des difficultés conséquentes ayant conduit à des évolutions organisationnelles structurelles au sein de l'équipe</c:v>
                </c:pt>
                <c:pt idx="3">
                  <c:v>Des difficultés très conséquentes ayant conduit à des évolutions de l'offre de soins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55</c:v>
                </c:pt>
                <c:pt idx="1">
                  <c:v>36</c:v>
                </c:pt>
                <c:pt idx="2">
                  <c:v>9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F47-4AAB-91B1-9E5F55D763E0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/>
              <a:t>Manipulateur en électroradiologie</a:t>
            </a:r>
          </a:p>
        </c:rich>
      </c:tx>
      <c:layout>
        <c:manualLayout>
          <c:xMode val="edge"/>
          <c:yMode val="edge"/>
          <c:x val="0.18215915059678311"/>
          <c:y val="3.40775689545297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0.22409176837639808"/>
          <c:y val="0.2849721051395861"/>
          <c:w val="0.50254071366326769"/>
          <c:h val="0.67518754961260241"/>
        </c:manualLayout>
      </c:layout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Manipulateur en électroradiologie médicale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E6FD-43E9-AECE-69F6D0DFE78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E6FD-43E9-AECE-69F6D0DFE78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E6FD-43E9-AECE-69F6D0DFE78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E6FD-43E9-AECE-69F6D0DFE78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Feuil1!$A$2:$A$5</c:f>
              <c:strCache>
                <c:ptCount val="4"/>
                <c:pt idx="0">
                  <c:v>Aucune difficulté</c:v>
                </c:pt>
                <c:pt idx="1">
                  <c:v>Des difficultés observées mais sans impact sur l'organisation des soins / du service</c:v>
                </c:pt>
                <c:pt idx="2">
                  <c:v>Des difficultés conséquentes ayant conduit à des évolutions organisationnelles structurelles au sein de l'équipe</c:v>
                </c:pt>
                <c:pt idx="3">
                  <c:v>Des difficultés très conséquentes ayant conduit à des évolutions de l'offre de soins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27</c:v>
                </c:pt>
                <c:pt idx="1">
                  <c:v>23</c:v>
                </c:pt>
                <c:pt idx="2">
                  <c:v>33</c:v>
                </c:pt>
                <c:pt idx="3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6FD-43E9-AECE-69F6D0DFE784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400"/>
              <a:t>Métiers de la filière</a:t>
            </a:r>
            <a:br>
              <a:rPr lang="fr-FR" sz="1400"/>
            </a:br>
            <a:r>
              <a:rPr lang="fr-FR" sz="1400"/>
              <a:t>de rééducation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0.30630805572626396"/>
          <c:y val="0.26100687940160955"/>
          <c:w val="0.42271537702472584"/>
          <c:h val="0.61983555358296727"/>
        </c:manualLayout>
      </c:layout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Métiers de la filière de rééducation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B9A7-42D9-8CE4-76E4426AA8E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B9A7-42D9-8CE4-76E4426AA8E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B9A7-42D9-8CE4-76E4426AA8E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B9A7-42D9-8CE4-76E4426AA8E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Feuil1!$A$2:$A$5</c:f>
              <c:strCache>
                <c:ptCount val="4"/>
                <c:pt idx="0">
                  <c:v>Aucune difficulté</c:v>
                </c:pt>
                <c:pt idx="1">
                  <c:v>Des difficultés observées mais sans impact sur l'organisation des soins / du service</c:v>
                </c:pt>
                <c:pt idx="2">
                  <c:v>Des difficultés conséquentes ayant conduit à des évolutions organisationnelles structurelles au sein de l'équipe</c:v>
                </c:pt>
                <c:pt idx="3">
                  <c:v>Des difficultés très conséquentes ayant conduit à des évolutions de l'offre de soins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18</c:v>
                </c:pt>
                <c:pt idx="1">
                  <c:v>36</c:v>
                </c:pt>
                <c:pt idx="2">
                  <c:v>32</c:v>
                </c:pt>
                <c:pt idx="3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9A7-42D9-8CE4-76E4426AA8E0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43382662719939"/>
          <c:y val="3.8872769943841479E-2"/>
          <c:w val="0.75349673850891186"/>
          <c:h val="0.60600616314436462"/>
        </c:manualLayout>
      </c:layout>
      <c:barChart>
        <c:barDir val="bar"/>
        <c:grouping val="stacked"/>
        <c:varyColors val="0"/>
        <c:ser>
          <c:idx val="1"/>
          <c:order val="1"/>
          <c:tx>
            <c:strRef>
              <c:f>spécialités!$C$44</c:f>
              <c:strCache>
                <c:ptCount val="1"/>
                <c:pt idx="0">
                  <c:v>Des difficultés observées mais sans impact sur l’organisation des soins/du service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spécialités!$A$45:$A$56</c:f>
              <c:strCache>
                <c:ptCount val="12"/>
                <c:pt idx="0">
                  <c:v>Psychiatrie</c:v>
                </c:pt>
                <c:pt idx="1">
                  <c:v>Médecine</c:v>
                </c:pt>
                <c:pt idx="2">
                  <c:v>Chirurgie</c:v>
                </c:pt>
                <c:pt idx="3">
                  <c:v>Maternité / Obstétrique</c:v>
                </c:pt>
                <c:pt idx="4">
                  <c:v>Pédiatrie</c:v>
                </c:pt>
                <c:pt idx="5">
                  <c:v>Gériatrie</c:v>
                </c:pt>
                <c:pt idx="6">
                  <c:v>EHPAD</c:v>
                </c:pt>
                <c:pt idx="7">
                  <c:v>SMR</c:v>
                </c:pt>
                <c:pt idx="8">
                  <c:v>Soins critiques </c:v>
                </c:pt>
                <c:pt idx="9">
                  <c:v>Urgences adultes</c:v>
                </c:pt>
                <c:pt idx="10">
                  <c:v>Urgences pédiatriques</c:v>
                </c:pt>
                <c:pt idx="11">
                  <c:v>Bloc opératoire</c:v>
                </c:pt>
              </c:strCache>
            </c:strRef>
          </c:cat>
          <c:val>
            <c:numRef>
              <c:f>spécialités!$C$45:$C$56</c:f>
              <c:numCache>
                <c:formatCode>0%</c:formatCode>
                <c:ptCount val="12"/>
                <c:pt idx="0">
                  <c:v>0.215</c:v>
                </c:pt>
                <c:pt idx="1">
                  <c:v>0.10100000000000001</c:v>
                </c:pt>
                <c:pt idx="2">
                  <c:v>0.12154696132596685</c:v>
                </c:pt>
                <c:pt idx="3">
                  <c:v>0.11827956989247312</c:v>
                </c:pt>
                <c:pt idx="4">
                  <c:v>0.12138728323699421</c:v>
                </c:pt>
                <c:pt idx="5">
                  <c:v>0.10747663551401869</c:v>
                </c:pt>
                <c:pt idx="6">
                  <c:v>9.765625E-2</c:v>
                </c:pt>
                <c:pt idx="7">
                  <c:v>9.6774193548387094E-2</c:v>
                </c:pt>
                <c:pt idx="8">
                  <c:v>0.12643678160919541</c:v>
                </c:pt>
                <c:pt idx="9">
                  <c:v>0.1306532663316583</c:v>
                </c:pt>
                <c:pt idx="10">
                  <c:v>0.125</c:v>
                </c:pt>
                <c:pt idx="11">
                  <c:v>0.12021857923497267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ED-40EB-8126-2C61DD5545B7}"/>
            </c:ext>
          </c:extLst>
        </c:ser>
        <c:ser>
          <c:idx val="2"/>
          <c:order val="2"/>
          <c:tx>
            <c:strRef>
              <c:f>spécialités!$D$44</c:f>
              <c:strCache>
                <c:ptCount val="1"/>
                <c:pt idx="0">
                  <c:v>Des difficultés conséquentes ayant conduit à des évolutions organisationnelles structurelles au sein de l’équipe 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spécialités!$A$45:$A$56</c:f>
              <c:strCache>
                <c:ptCount val="12"/>
                <c:pt idx="0">
                  <c:v>Psychiatrie</c:v>
                </c:pt>
                <c:pt idx="1">
                  <c:v>Médecine</c:v>
                </c:pt>
                <c:pt idx="2">
                  <c:v>Chirurgie</c:v>
                </c:pt>
                <c:pt idx="3">
                  <c:v>Maternité / Obstétrique</c:v>
                </c:pt>
                <c:pt idx="4">
                  <c:v>Pédiatrie</c:v>
                </c:pt>
                <c:pt idx="5">
                  <c:v>Gériatrie</c:v>
                </c:pt>
                <c:pt idx="6">
                  <c:v>EHPAD</c:v>
                </c:pt>
                <c:pt idx="7">
                  <c:v>SMR</c:v>
                </c:pt>
                <c:pt idx="8">
                  <c:v>Soins critiques </c:v>
                </c:pt>
                <c:pt idx="9">
                  <c:v>Urgences adultes</c:v>
                </c:pt>
                <c:pt idx="10">
                  <c:v>Urgences pédiatriques</c:v>
                </c:pt>
                <c:pt idx="11">
                  <c:v>Bloc opératoire</c:v>
                </c:pt>
              </c:strCache>
            </c:strRef>
          </c:cat>
          <c:val>
            <c:numRef>
              <c:f>spécialités!$D$45:$D$56</c:f>
              <c:numCache>
                <c:formatCode>0%</c:formatCode>
                <c:ptCount val="12"/>
                <c:pt idx="0">
                  <c:v>0.20100000000000001</c:v>
                </c:pt>
                <c:pt idx="1">
                  <c:v>0.10619469026548672</c:v>
                </c:pt>
                <c:pt idx="2">
                  <c:v>0.11049723756906077</c:v>
                </c:pt>
                <c:pt idx="3">
                  <c:v>0.10752688172043011</c:v>
                </c:pt>
                <c:pt idx="4">
                  <c:v>0.10982658959537572</c:v>
                </c:pt>
                <c:pt idx="5">
                  <c:v>0.10280373831775701</c:v>
                </c:pt>
                <c:pt idx="6">
                  <c:v>9.765625E-2</c:v>
                </c:pt>
                <c:pt idx="7">
                  <c:v>9.6774193548387094E-2</c:v>
                </c:pt>
                <c:pt idx="8">
                  <c:v>0.11494252873563218</c:v>
                </c:pt>
                <c:pt idx="9">
                  <c:v>0.11055276381909548</c:v>
                </c:pt>
                <c:pt idx="10">
                  <c:v>0.1118421052631579</c:v>
                </c:pt>
                <c:pt idx="11">
                  <c:v>0.10928961748633879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5ED-40EB-8126-2C61DD5545B7}"/>
            </c:ext>
          </c:extLst>
        </c:ser>
        <c:ser>
          <c:idx val="3"/>
          <c:order val="3"/>
          <c:tx>
            <c:strRef>
              <c:f>spécialités!$E$44</c:f>
              <c:strCache>
                <c:ptCount val="1"/>
                <c:pt idx="0">
                  <c:v>Des difficultés très conséquentes ayant conduit à des évolutions de l’offre de soins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spécialités!$A$45:$A$56</c:f>
              <c:strCache>
                <c:ptCount val="12"/>
                <c:pt idx="0">
                  <c:v>Psychiatrie</c:v>
                </c:pt>
                <c:pt idx="1">
                  <c:v>Médecine</c:v>
                </c:pt>
                <c:pt idx="2">
                  <c:v>Chirurgie</c:v>
                </c:pt>
                <c:pt idx="3">
                  <c:v>Maternité / Obstétrique</c:v>
                </c:pt>
                <c:pt idx="4">
                  <c:v>Pédiatrie</c:v>
                </c:pt>
                <c:pt idx="5">
                  <c:v>Gériatrie</c:v>
                </c:pt>
                <c:pt idx="6">
                  <c:v>EHPAD</c:v>
                </c:pt>
                <c:pt idx="7">
                  <c:v>SMR</c:v>
                </c:pt>
                <c:pt idx="8">
                  <c:v>Soins critiques </c:v>
                </c:pt>
                <c:pt idx="9">
                  <c:v>Urgences adultes</c:v>
                </c:pt>
                <c:pt idx="10">
                  <c:v>Urgences pédiatriques</c:v>
                </c:pt>
                <c:pt idx="11">
                  <c:v>Bloc opératoire</c:v>
                </c:pt>
              </c:strCache>
            </c:strRef>
          </c:cat>
          <c:val>
            <c:numRef>
              <c:f>spécialités!$E$45:$E$56</c:f>
              <c:numCache>
                <c:formatCode>0%</c:formatCode>
                <c:ptCount val="12"/>
                <c:pt idx="0">
                  <c:v>0.20799999999999999</c:v>
                </c:pt>
                <c:pt idx="1">
                  <c:v>0.11061946902654868</c:v>
                </c:pt>
                <c:pt idx="2">
                  <c:v>0.12154696132596685</c:v>
                </c:pt>
                <c:pt idx="3">
                  <c:v>0.12903225806451613</c:v>
                </c:pt>
                <c:pt idx="4">
                  <c:v>0.13294797687861271</c:v>
                </c:pt>
                <c:pt idx="5">
                  <c:v>0.11214953271028037</c:v>
                </c:pt>
                <c:pt idx="6">
                  <c:v>8.203125E-2</c:v>
                </c:pt>
                <c:pt idx="7">
                  <c:v>0.10599078341013825</c:v>
                </c:pt>
                <c:pt idx="8">
                  <c:v>0.1206896551724138</c:v>
                </c:pt>
                <c:pt idx="9">
                  <c:v>0.1306532663316583</c:v>
                </c:pt>
                <c:pt idx="10">
                  <c:v>0.15131578947368421</c:v>
                </c:pt>
                <c:pt idx="11">
                  <c:v>0.12021857923497267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5ED-40EB-8126-2C61DD5545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65568543"/>
        <c:axId val="2065565631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spécialités!$B$44</c15:sqref>
                        </c15:formulaRef>
                      </c:ext>
                    </c:extLst>
                    <c:strCache>
                      <c:ptCount val="1"/>
                      <c:pt idx="0">
                        <c:v>Aucune difficulté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spécialités!$A$45:$A$56</c15:sqref>
                        </c15:formulaRef>
                      </c:ext>
                    </c:extLst>
                    <c:strCache>
                      <c:ptCount val="12"/>
                      <c:pt idx="0">
                        <c:v>Psychiatrie</c:v>
                      </c:pt>
                      <c:pt idx="1">
                        <c:v>Médecine</c:v>
                      </c:pt>
                      <c:pt idx="2">
                        <c:v>Chirurgie</c:v>
                      </c:pt>
                      <c:pt idx="3">
                        <c:v>Maternité / Obstétrique</c:v>
                      </c:pt>
                      <c:pt idx="4">
                        <c:v>Pédiatrie</c:v>
                      </c:pt>
                      <c:pt idx="5">
                        <c:v>Gériatrie</c:v>
                      </c:pt>
                      <c:pt idx="6">
                        <c:v>EHPAD</c:v>
                      </c:pt>
                      <c:pt idx="7">
                        <c:v>SMR</c:v>
                      </c:pt>
                      <c:pt idx="8">
                        <c:v>Soins critiques </c:v>
                      </c:pt>
                      <c:pt idx="9">
                        <c:v>Urgences adultes</c:v>
                      </c:pt>
                      <c:pt idx="10">
                        <c:v>Urgences pédiatriques</c:v>
                      </c:pt>
                      <c:pt idx="11">
                        <c:v>Bloc opératoire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spécialités!$B$45:$B$56</c15:sqref>
                        </c15:formulaRef>
                      </c:ext>
                    </c:extLst>
                    <c:numCache>
                      <c:formatCode>0%</c:formatCode>
                      <c:ptCount val="12"/>
                      <c:pt idx="0">
                        <c:v>0.375</c:v>
                      </c:pt>
                      <c:pt idx="1">
                        <c:v>0.23</c:v>
                      </c:pt>
                      <c:pt idx="2">
                        <c:v>0.27600000000000002</c:v>
                      </c:pt>
                      <c:pt idx="3">
                        <c:v>0.26800000000000002</c:v>
                      </c:pt>
                      <c:pt idx="4">
                        <c:v>0.28899999999999998</c:v>
                      </c:pt>
                      <c:pt idx="5">
                        <c:v>0.24199999999999999</c:v>
                      </c:pt>
                      <c:pt idx="6">
                        <c:v>0.20300000000000001</c:v>
                      </c:pt>
                      <c:pt idx="7">
                        <c:v>0.24399999999999999</c:v>
                      </c:pt>
                      <c:pt idx="8">
                        <c:v>0.28699999999999998</c:v>
                      </c:pt>
                      <c:pt idx="9">
                        <c:v>0.251</c:v>
                      </c:pt>
                      <c:pt idx="10">
                        <c:v>0.317</c:v>
                      </c:pt>
                      <c:pt idx="11">
                        <c:v>0.27300000000000002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3-B5ED-40EB-8126-2C61DD5545B7}"/>
                  </c:ext>
                </c:extLst>
              </c15:ser>
            </c15:filteredBarSeries>
          </c:ext>
        </c:extLst>
      </c:barChart>
      <c:catAx>
        <c:axId val="206556854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065565631"/>
        <c:crosses val="autoZero"/>
        <c:auto val="1"/>
        <c:lblAlgn val="ctr"/>
        <c:lblOffset val="100"/>
        <c:noMultiLvlLbl val="0"/>
      </c:catAx>
      <c:valAx>
        <c:axId val="206556563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0655685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3835433596554168E-3"/>
          <c:y val="0.71916656223939046"/>
          <c:w val="0.83569440428216546"/>
          <c:h val="0.2617326546961646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Recrutements en sortie d’institut en 2023 par rapport à 2022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4.2610357045046322E-2"/>
          <c:y val="0.14340417090556315"/>
          <c:w val="0.94654414038418533"/>
          <c:h val="0.700807930081669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'sortie école 2022'!$B$11</c:f>
              <c:strCache>
                <c:ptCount val="1"/>
                <c:pt idx="0">
                  <c:v>Ces recrutements sont en baisse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'sortie école 2022'!$A$12:$A$15</c:f>
              <c:strCache>
                <c:ptCount val="4"/>
                <c:pt idx="0">
                  <c:v>Centre Hospitalier</c:v>
                </c:pt>
                <c:pt idx="1">
                  <c:v>Centre Hospitalier Universitaire </c:v>
                </c:pt>
                <c:pt idx="2">
                  <c:v>Etablissement Public de Santé Mentale</c:v>
                </c:pt>
                <c:pt idx="3">
                  <c:v>Etablissement social et/ou médico-social</c:v>
                </c:pt>
              </c:strCache>
            </c:strRef>
          </c:cat>
          <c:val>
            <c:numRef>
              <c:f>'sortie école 2022'!$B$12:$B$15</c:f>
              <c:numCache>
                <c:formatCode>0%</c:formatCode>
                <c:ptCount val="4"/>
                <c:pt idx="0">
                  <c:v>0.255</c:v>
                </c:pt>
                <c:pt idx="1">
                  <c:v>0.115</c:v>
                </c:pt>
                <c:pt idx="2">
                  <c:v>0.17599999999999999</c:v>
                </c:pt>
                <c:pt idx="3">
                  <c:v>0.41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D9-4D6D-8260-C36CB9756441}"/>
            </c:ext>
          </c:extLst>
        </c:ser>
        <c:ser>
          <c:idx val="1"/>
          <c:order val="1"/>
          <c:tx>
            <c:strRef>
              <c:f>'sortie école 2022'!$C$11</c:f>
              <c:strCache>
                <c:ptCount val="1"/>
                <c:pt idx="0">
                  <c:v>Ces recrutements sont en hausse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'sortie école 2022'!$A$12:$A$15</c:f>
              <c:strCache>
                <c:ptCount val="4"/>
                <c:pt idx="0">
                  <c:v>Centre Hospitalier</c:v>
                </c:pt>
                <c:pt idx="1">
                  <c:v>Centre Hospitalier Universitaire </c:v>
                </c:pt>
                <c:pt idx="2">
                  <c:v>Etablissement Public de Santé Mentale</c:v>
                </c:pt>
                <c:pt idx="3">
                  <c:v>Etablissement social et/ou médico-social</c:v>
                </c:pt>
              </c:strCache>
            </c:strRef>
          </c:cat>
          <c:val>
            <c:numRef>
              <c:f>'sortie école 2022'!$C$12:$C$15</c:f>
              <c:numCache>
                <c:formatCode>0%</c:formatCode>
                <c:ptCount val="4"/>
                <c:pt idx="0">
                  <c:v>0.215</c:v>
                </c:pt>
                <c:pt idx="1">
                  <c:v>0.46100000000000002</c:v>
                </c:pt>
                <c:pt idx="2">
                  <c:v>0.29399999999999998</c:v>
                </c:pt>
                <c:pt idx="3">
                  <c:v>5.2999999999999999E-2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4D9-4D6D-8260-C36CB9756441}"/>
            </c:ext>
          </c:extLst>
        </c:ser>
        <c:ser>
          <c:idx val="2"/>
          <c:order val="2"/>
          <c:tx>
            <c:strRef>
              <c:f>'sortie école 2022'!$D$11</c:f>
              <c:strCache>
                <c:ptCount val="1"/>
                <c:pt idx="0">
                  <c:v>Ces recrutements sont stables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'sortie école 2022'!$A$12:$A$15</c:f>
              <c:strCache>
                <c:ptCount val="4"/>
                <c:pt idx="0">
                  <c:v>Centre Hospitalier</c:v>
                </c:pt>
                <c:pt idx="1">
                  <c:v>Centre Hospitalier Universitaire </c:v>
                </c:pt>
                <c:pt idx="2">
                  <c:v>Etablissement Public de Santé Mentale</c:v>
                </c:pt>
                <c:pt idx="3">
                  <c:v>Etablissement social et/ou médico-social</c:v>
                </c:pt>
              </c:strCache>
            </c:strRef>
          </c:cat>
          <c:val>
            <c:numRef>
              <c:f>'sortie école 2022'!$D$12:$D$15</c:f>
              <c:numCache>
                <c:formatCode>0%</c:formatCode>
                <c:ptCount val="4"/>
                <c:pt idx="0">
                  <c:v>0.53</c:v>
                </c:pt>
                <c:pt idx="1">
                  <c:v>0.42299999999999999</c:v>
                </c:pt>
                <c:pt idx="2">
                  <c:v>0.52900000000000003</c:v>
                </c:pt>
                <c:pt idx="3">
                  <c:v>0.53500000000000003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4D9-4D6D-8260-C36CB975644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380684863"/>
        <c:axId val="380685279"/>
      </c:barChart>
      <c:catAx>
        <c:axId val="3806848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80685279"/>
        <c:crosses val="autoZero"/>
        <c:auto val="1"/>
        <c:lblAlgn val="ctr"/>
        <c:lblOffset val="100"/>
        <c:noMultiLvlLbl val="0"/>
      </c:catAx>
      <c:valAx>
        <c:axId val="3806852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806848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591133178245492"/>
          <c:y val="9.515535751372857E-2"/>
          <c:w val="0.78071375874973725"/>
          <c:h val="5.452343251992102E-2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conséquences!$A$78:$A$84</c:f>
              <c:strCache>
                <c:ptCount val="7"/>
                <c:pt idx="0">
                  <c:v>Une augmentation du recours aux heures supplémentaires</c:v>
                </c:pt>
                <c:pt idx="1">
                  <c:v>Une augmentation du recours à l'intérim</c:v>
                </c:pt>
                <c:pt idx="2">
                  <c:v>Le passage à plein temps des agents à temps partiel soumis à autorisation (temps partiel non de droit)</c:v>
                </c:pt>
                <c:pt idx="3">
                  <c:v>Des difficultés à respecter la réglementation en matière de temps de travail</c:v>
                </c:pt>
                <c:pt idx="4">
                  <c:v>Des fermetures temporaires de lits</c:v>
                </c:pt>
                <c:pt idx="5">
                  <c:v>Des fermetures temporaires d'unité</c:v>
                </c:pt>
                <c:pt idx="6">
                  <c:v>Aucune de ces conséquences</c:v>
                </c:pt>
              </c:strCache>
            </c:strRef>
          </c:cat>
          <c:val>
            <c:numRef>
              <c:f>conséquences!$B$78:$B$84</c:f>
              <c:numCache>
                <c:formatCode>0%</c:formatCode>
                <c:ptCount val="7"/>
                <c:pt idx="0">
                  <c:v>0.90066225165562919</c:v>
                </c:pt>
                <c:pt idx="1">
                  <c:v>0.70529801324503316</c:v>
                </c:pt>
                <c:pt idx="2">
                  <c:v>0.1490066225165563</c:v>
                </c:pt>
                <c:pt idx="3">
                  <c:v>0.44370860927152317</c:v>
                </c:pt>
                <c:pt idx="4">
                  <c:v>0.49668874172185429</c:v>
                </c:pt>
                <c:pt idx="5">
                  <c:v>0.17549668874172186</c:v>
                </c:pt>
                <c:pt idx="6">
                  <c:v>2.6490066225165563E-2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0E2-46E1-8464-A8F3F91B88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058049103"/>
        <c:axId val="2058047439"/>
      </c:barChart>
      <c:catAx>
        <c:axId val="205804910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058047439"/>
        <c:crosses val="autoZero"/>
        <c:auto val="1"/>
        <c:lblAlgn val="ctr"/>
        <c:lblOffset val="100"/>
        <c:noMultiLvlLbl val="0"/>
      </c:catAx>
      <c:valAx>
        <c:axId val="205804743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05804910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822309437731959E-2"/>
          <c:y val="4.7420127563011484E-2"/>
          <c:w val="0.96905209386988689"/>
          <c:h val="0.625357194550183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'Focus 2'!$A$74</c:f>
              <c:strCache>
                <c:ptCount val="1"/>
                <c:pt idx="0">
                  <c:v>Une augmentation du recours aux heures supplémentaires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'Focus 2'!$B$73:$H$73</c:f>
              <c:strCache>
                <c:ptCount val="7"/>
                <c:pt idx="0">
                  <c:v>CH</c:v>
                </c:pt>
                <c:pt idx="1">
                  <c:v>CH supports</c:v>
                </c:pt>
                <c:pt idx="2">
                  <c:v>CHU</c:v>
                </c:pt>
                <c:pt idx="3">
                  <c:v>EPSM</c:v>
                </c:pt>
                <c:pt idx="4">
                  <c:v>EPSM supports</c:v>
                </c:pt>
                <c:pt idx="5">
                  <c:v>ESMS</c:v>
                </c:pt>
                <c:pt idx="6">
                  <c:v>ESMS supports </c:v>
                </c:pt>
              </c:strCache>
            </c:strRef>
          </c:cat>
          <c:val>
            <c:numRef>
              <c:f>'Focus 2'!$B$74:$H$74</c:f>
              <c:numCache>
                <c:formatCode>0%</c:formatCode>
                <c:ptCount val="7"/>
                <c:pt idx="0">
                  <c:v>0.94082840236686394</c:v>
                </c:pt>
                <c:pt idx="1">
                  <c:v>0.91428571428571426</c:v>
                </c:pt>
                <c:pt idx="2">
                  <c:v>0.96153846153846156</c:v>
                </c:pt>
                <c:pt idx="3">
                  <c:v>0.7857142857142857</c:v>
                </c:pt>
                <c:pt idx="4">
                  <c:v>1</c:v>
                </c:pt>
                <c:pt idx="5">
                  <c:v>0.76363636363636367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44-4074-A5D9-DF7C0E425A9C}"/>
            </c:ext>
          </c:extLst>
        </c:ser>
        <c:ser>
          <c:idx val="1"/>
          <c:order val="1"/>
          <c:tx>
            <c:strRef>
              <c:f>'Focus 2'!$A$75</c:f>
              <c:strCache>
                <c:ptCount val="1"/>
                <c:pt idx="0">
                  <c:v>Une augmentation du recours à l'intérim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1D3-4127-BF96-ABC2461B60F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'Focus 2'!$B$73:$H$73</c:f>
              <c:strCache>
                <c:ptCount val="7"/>
                <c:pt idx="0">
                  <c:v>CH</c:v>
                </c:pt>
                <c:pt idx="1">
                  <c:v>CH supports</c:v>
                </c:pt>
                <c:pt idx="2">
                  <c:v>CHU</c:v>
                </c:pt>
                <c:pt idx="3">
                  <c:v>EPSM</c:v>
                </c:pt>
                <c:pt idx="4">
                  <c:v>EPSM supports</c:v>
                </c:pt>
                <c:pt idx="5">
                  <c:v>ESMS</c:v>
                </c:pt>
                <c:pt idx="6">
                  <c:v>ESMS supports </c:v>
                </c:pt>
              </c:strCache>
            </c:strRef>
          </c:cat>
          <c:val>
            <c:numRef>
              <c:f>'Focus 2'!$B$75:$H$75</c:f>
              <c:numCache>
                <c:formatCode>0%</c:formatCode>
                <c:ptCount val="7"/>
                <c:pt idx="0">
                  <c:v>0.73372781065088755</c:v>
                </c:pt>
                <c:pt idx="1">
                  <c:v>0.74285714285714288</c:v>
                </c:pt>
                <c:pt idx="2">
                  <c:v>0.73076923076923073</c:v>
                </c:pt>
                <c:pt idx="3">
                  <c:v>0.42857142857142855</c:v>
                </c:pt>
                <c:pt idx="4">
                  <c:v>0.5</c:v>
                </c:pt>
                <c:pt idx="5">
                  <c:v>0.67272727272727273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744-4074-A5D9-DF7C0E425A9C}"/>
            </c:ext>
          </c:extLst>
        </c:ser>
        <c:ser>
          <c:idx val="2"/>
          <c:order val="2"/>
          <c:tx>
            <c:strRef>
              <c:f>'Focus 2'!$A$76</c:f>
              <c:strCache>
                <c:ptCount val="1"/>
                <c:pt idx="0">
                  <c:v>Le passage à plein temps des agents à temps partiel soumis à autorisation (temps partiel non de droit)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1D3-4127-BF96-ABC2461B60FA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1D3-4127-BF96-ABC2461B60F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'Focus 2'!$B$73:$H$73</c:f>
              <c:strCache>
                <c:ptCount val="7"/>
                <c:pt idx="0">
                  <c:v>CH</c:v>
                </c:pt>
                <c:pt idx="1">
                  <c:v>CH supports</c:v>
                </c:pt>
                <c:pt idx="2">
                  <c:v>CHU</c:v>
                </c:pt>
                <c:pt idx="3">
                  <c:v>EPSM</c:v>
                </c:pt>
                <c:pt idx="4">
                  <c:v>EPSM supports</c:v>
                </c:pt>
                <c:pt idx="5">
                  <c:v>ESMS</c:v>
                </c:pt>
                <c:pt idx="6">
                  <c:v>ESMS supports </c:v>
                </c:pt>
              </c:strCache>
            </c:strRef>
          </c:cat>
          <c:val>
            <c:numRef>
              <c:f>'Focus 2'!$B$76:$H$76</c:f>
              <c:numCache>
                <c:formatCode>0%</c:formatCode>
                <c:ptCount val="7"/>
                <c:pt idx="0">
                  <c:v>0.17159763313609466</c:v>
                </c:pt>
                <c:pt idx="1">
                  <c:v>0.11428571428571428</c:v>
                </c:pt>
                <c:pt idx="2">
                  <c:v>7.6923076923076927E-2</c:v>
                </c:pt>
                <c:pt idx="3">
                  <c:v>7.1428571428571425E-2</c:v>
                </c:pt>
                <c:pt idx="4">
                  <c:v>0</c:v>
                </c:pt>
                <c:pt idx="5">
                  <c:v>0.16363636363636364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744-4074-A5D9-DF7C0E425A9C}"/>
            </c:ext>
          </c:extLst>
        </c:ser>
        <c:ser>
          <c:idx val="3"/>
          <c:order val="3"/>
          <c:tx>
            <c:strRef>
              <c:f>'Focus 2'!$A$77</c:f>
              <c:strCache>
                <c:ptCount val="1"/>
                <c:pt idx="0">
                  <c:v>Des difficultés à respecter la réglementation en matière de temps de travail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1D3-4127-BF96-ABC2461B60F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'Focus 2'!$B$73:$H$73</c:f>
              <c:strCache>
                <c:ptCount val="7"/>
                <c:pt idx="0">
                  <c:v>CH</c:v>
                </c:pt>
                <c:pt idx="1">
                  <c:v>CH supports</c:v>
                </c:pt>
                <c:pt idx="2">
                  <c:v>CHU</c:v>
                </c:pt>
                <c:pt idx="3">
                  <c:v>EPSM</c:v>
                </c:pt>
                <c:pt idx="4">
                  <c:v>EPSM supports</c:v>
                </c:pt>
                <c:pt idx="5">
                  <c:v>ESMS</c:v>
                </c:pt>
                <c:pt idx="6">
                  <c:v>ESMS supports </c:v>
                </c:pt>
              </c:strCache>
            </c:strRef>
          </c:cat>
          <c:val>
            <c:numRef>
              <c:f>'Focus 2'!$B$77:$H$77</c:f>
              <c:numCache>
                <c:formatCode>0%</c:formatCode>
                <c:ptCount val="7"/>
                <c:pt idx="0">
                  <c:v>0.49704142011834318</c:v>
                </c:pt>
                <c:pt idx="1">
                  <c:v>0.48571428571428571</c:v>
                </c:pt>
                <c:pt idx="2">
                  <c:v>0.30769230769230771</c:v>
                </c:pt>
                <c:pt idx="3">
                  <c:v>0.35714285714285715</c:v>
                </c:pt>
                <c:pt idx="4">
                  <c:v>0.5</c:v>
                </c:pt>
                <c:pt idx="5">
                  <c:v>0.34545454545454546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744-4074-A5D9-DF7C0E425A9C}"/>
            </c:ext>
          </c:extLst>
        </c:ser>
        <c:ser>
          <c:idx val="4"/>
          <c:order val="4"/>
          <c:tx>
            <c:strRef>
              <c:f>'Focus 2'!$A$78</c:f>
              <c:strCache>
                <c:ptCount val="1"/>
                <c:pt idx="0">
                  <c:v>Des fermetures temporaires de lits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1D3-4127-BF96-ABC2461B60F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'Focus 2'!$B$73:$H$73</c:f>
              <c:strCache>
                <c:ptCount val="7"/>
                <c:pt idx="0">
                  <c:v>CH</c:v>
                </c:pt>
                <c:pt idx="1">
                  <c:v>CH supports</c:v>
                </c:pt>
                <c:pt idx="2">
                  <c:v>CHU</c:v>
                </c:pt>
                <c:pt idx="3">
                  <c:v>EPSM</c:v>
                </c:pt>
                <c:pt idx="4">
                  <c:v>EPSM supports</c:v>
                </c:pt>
                <c:pt idx="5">
                  <c:v>ESMS</c:v>
                </c:pt>
                <c:pt idx="6">
                  <c:v>ESMS supports </c:v>
                </c:pt>
              </c:strCache>
            </c:strRef>
          </c:cat>
          <c:val>
            <c:numRef>
              <c:f>'Focus 2'!$B$78:$H$78</c:f>
              <c:numCache>
                <c:formatCode>0%</c:formatCode>
                <c:ptCount val="7"/>
                <c:pt idx="0">
                  <c:v>0.49704142011834318</c:v>
                </c:pt>
                <c:pt idx="1">
                  <c:v>0.48571428571428571</c:v>
                </c:pt>
                <c:pt idx="2">
                  <c:v>0.30769230769230771</c:v>
                </c:pt>
                <c:pt idx="3">
                  <c:v>0.35714285714285715</c:v>
                </c:pt>
                <c:pt idx="4">
                  <c:v>0.5</c:v>
                </c:pt>
                <c:pt idx="5">
                  <c:v>0.34545454545454546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744-4074-A5D9-DF7C0E425A9C}"/>
            </c:ext>
          </c:extLst>
        </c:ser>
        <c:ser>
          <c:idx val="5"/>
          <c:order val="5"/>
          <c:tx>
            <c:strRef>
              <c:f>'Focus 2'!$A$79</c:f>
              <c:strCache>
                <c:ptCount val="1"/>
                <c:pt idx="0">
                  <c:v>Des fermetures temporaires d'unité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1D3-4127-BF96-ABC2461B60FA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1D3-4127-BF96-ABC2461B60F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'Focus 2'!$B$73:$H$73</c:f>
              <c:strCache>
                <c:ptCount val="7"/>
                <c:pt idx="0">
                  <c:v>CH</c:v>
                </c:pt>
                <c:pt idx="1">
                  <c:v>CH supports</c:v>
                </c:pt>
                <c:pt idx="2">
                  <c:v>CHU</c:v>
                </c:pt>
                <c:pt idx="3">
                  <c:v>EPSM</c:v>
                </c:pt>
                <c:pt idx="4">
                  <c:v>EPSM supports</c:v>
                </c:pt>
                <c:pt idx="5">
                  <c:v>ESMS</c:v>
                </c:pt>
                <c:pt idx="6">
                  <c:v>ESMS supports </c:v>
                </c:pt>
              </c:strCache>
            </c:strRef>
          </c:cat>
          <c:val>
            <c:numRef>
              <c:f>'Focus 2'!$B$79:$H$79</c:f>
              <c:numCache>
                <c:formatCode>0%</c:formatCode>
                <c:ptCount val="7"/>
                <c:pt idx="0">
                  <c:v>0.14792899408284024</c:v>
                </c:pt>
                <c:pt idx="1">
                  <c:v>0.4</c:v>
                </c:pt>
                <c:pt idx="2">
                  <c:v>0.42307692307692307</c:v>
                </c:pt>
                <c:pt idx="3">
                  <c:v>7.1428571428571425E-2</c:v>
                </c:pt>
                <c:pt idx="4">
                  <c:v>0</c:v>
                </c:pt>
                <c:pt idx="5">
                  <c:v>3.6363636363636362E-2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744-4074-A5D9-DF7C0E425A9C}"/>
            </c:ext>
          </c:extLst>
        </c:ser>
        <c:ser>
          <c:idx val="6"/>
          <c:order val="6"/>
          <c:tx>
            <c:strRef>
              <c:f>'Focus 2'!$A$80</c:f>
              <c:strCache>
                <c:ptCount val="1"/>
                <c:pt idx="0">
                  <c:v>Aucune de ces conséquences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1D3-4127-BF96-ABC2461B60FA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1D3-4127-BF96-ABC2461B60FA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1D3-4127-BF96-ABC2461B60F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'Focus 2'!$B$73:$H$73</c:f>
              <c:strCache>
                <c:ptCount val="7"/>
                <c:pt idx="0">
                  <c:v>CH</c:v>
                </c:pt>
                <c:pt idx="1">
                  <c:v>CH supports</c:v>
                </c:pt>
                <c:pt idx="2">
                  <c:v>CHU</c:v>
                </c:pt>
                <c:pt idx="3">
                  <c:v>EPSM</c:v>
                </c:pt>
                <c:pt idx="4">
                  <c:v>EPSM supports</c:v>
                </c:pt>
                <c:pt idx="5">
                  <c:v>ESMS</c:v>
                </c:pt>
                <c:pt idx="6">
                  <c:v>ESMS supports </c:v>
                </c:pt>
              </c:strCache>
            </c:strRef>
          </c:cat>
          <c:val>
            <c:numRef>
              <c:f>'Focus 2'!$B$80:$H$80</c:f>
              <c:numCache>
                <c:formatCode>0%</c:formatCode>
                <c:ptCount val="7"/>
                <c:pt idx="0">
                  <c:v>1.1834319526627219E-2</c:v>
                </c:pt>
                <c:pt idx="1">
                  <c:v>5.7142857142857141E-2</c:v>
                </c:pt>
                <c:pt idx="2">
                  <c:v>0</c:v>
                </c:pt>
                <c:pt idx="3">
                  <c:v>0.14285714285714285</c:v>
                </c:pt>
                <c:pt idx="4">
                  <c:v>0</c:v>
                </c:pt>
                <c:pt idx="5">
                  <c:v>3.6363636363636362E-2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744-4074-A5D9-DF7C0E425A9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1695147983"/>
        <c:axId val="1695154223"/>
      </c:barChart>
      <c:catAx>
        <c:axId val="169514798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695154223"/>
        <c:crosses val="autoZero"/>
        <c:auto val="1"/>
        <c:lblAlgn val="ctr"/>
        <c:lblOffset val="100"/>
        <c:noMultiLvlLbl val="0"/>
      </c:catAx>
      <c:valAx>
        <c:axId val="1695154223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69514798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79123694917938636"/>
          <c:w val="0.99964481492490864"/>
          <c:h val="0.1932507762753399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8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9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0169BB-E5AF-4406-A10A-48B5841223C8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6915BA-C534-4706-A061-5349A0C4482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302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172 CH</a:t>
            </a:r>
          </a:p>
          <a:p>
            <a:r>
              <a:rPr lang="fr-FR" dirty="0"/>
              <a:t>36 CH supports </a:t>
            </a:r>
          </a:p>
          <a:p>
            <a:r>
              <a:rPr lang="fr-FR" dirty="0"/>
              <a:t>15 EPSM</a:t>
            </a:r>
          </a:p>
          <a:p>
            <a:r>
              <a:rPr lang="fr-FR" dirty="0"/>
              <a:t>2 EPSM support </a:t>
            </a:r>
          </a:p>
          <a:p>
            <a:r>
              <a:rPr lang="fr-FR" dirty="0"/>
              <a:t>58 ESMS</a:t>
            </a:r>
          </a:p>
          <a:p>
            <a:r>
              <a:rPr lang="fr-FR" dirty="0"/>
              <a:t>1 ESMS support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841AC8-A78E-3B42-8681-A298A1C13927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38927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CH 160</a:t>
            </a:r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CH Supports 35</a:t>
            </a:r>
            <a:r>
              <a:rPr lang="fr-FR" dirty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CHU 24</a:t>
            </a:r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EPSM 15</a:t>
            </a:r>
            <a:r>
              <a:rPr lang="fr-FR" dirty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EPSM Supports 2</a:t>
            </a:r>
            <a:r>
              <a:rPr lang="fr-FR" dirty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ESMS 56</a:t>
            </a:r>
            <a:r>
              <a:rPr lang="fr-FR" dirty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ESMS Supports 1</a:t>
            </a:r>
            <a:r>
              <a:rPr lang="fr-FR" dirty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TOTAL 293</a:t>
            </a:r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841AC8-A78E-3B42-8681-A298A1C13927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48261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CH 155</a:t>
            </a:r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CH Supports 35</a:t>
            </a:r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CHU 25</a:t>
            </a:r>
            <a:r>
              <a:rPr lang="fr-FR" dirty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EPSM 13</a:t>
            </a:r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EPSM Supports 2</a:t>
            </a:r>
            <a:r>
              <a:rPr lang="fr-FR" dirty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ESMS 37</a:t>
            </a:r>
            <a:r>
              <a:rPr lang="fr-FR" dirty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ESMS Supports 1</a:t>
            </a:r>
            <a:r>
              <a:rPr lang="fr-FR" dirty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TOTAL 268</a:t>
            </a:r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841AC8-A78E-3B42-8681-A298A1C13927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75762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Rupture conventionnelle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CH 166</a:t>
            </a:r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CH Supports 36</a:t>
            </a:r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CHU 25</a:t>
            </a:r>
            <a:r>
              <a:rPr lang="fr-FR" dirty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EPSM 15</a:t>
            </a:r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EPSM Supports 2</a:t>
            </a:r>
            <a:r>
              <a:rPr lang="fr-FR" dirty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ESMS 55</a:t>
            </a:r>
            <a:r>
              <a:rPr lang="fr-FR" dirty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ESMS Supports 1</a:t>
            </a:r>
            <a:r>
              <a:rPr lang="fr-FR" dirty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TOTAL 300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Contrat de projet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CH 166</a:t>
            </a:r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CH Supports 34</a:t>
            </a:r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CHU 25</a:t>
            </a:r>
            <a:r>
              <a:rPr lang="fr-FR" dirty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EPSM 15</a:t>
            </a:r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EPSM Supports 2</a:t>
            </a:r>
            <a:r>
              <a:rPr lang="fr-FR" dirty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ESMS 50</a:t>
            </a:r>
            <a:r>
              <a:rPr lang="fr-FR" dirty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ESMS Supports 1</a:t>
            </a:r>
            <a:r>
              <a:rPr lang="fr-FR" dirty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TOTAL 293</a:t>
            </a:r>
            <a:r>
              <a:rPr lang="fr-FR" dirty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b="0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841AC8-A78E-3B42-8681-A298A1C13927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30600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841AC8-A78E-3B42-8681-A298A1C13927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61174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841AC8-A78E-3B42-8681-A298A1C13927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86040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CH 165</a:t>
            </a:r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CH Supports 34</a:t>
            </a:r>
            <a:r>
              <a:rPr lang="fr-FR" dirty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CHU 24</a:t>
            </a:r>
            <a:r>
              <a:rPr lang="fr-FR" dirty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EPSM 13</a:t>
            </a:r>
            <a:r>
              <a:rPr lang="fr-FR" dirty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EPSM Supports 2</a:t>
            </a:r>
            <a:r>
              <a:rPr lang="fr-FR" dirty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ESMS 51</a:t>
            </a:r>
            <a:r>
              <a:rPr lang="fr-FR" dirty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ESMS Supports 1</a:t>
            </a:r>
            <a:r>
              <a:rPr lang="fr-FR" dirty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TOTAL 290</a:t>
            </a:r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841AC8-A78E-3B42-8681-A298A1C13927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70725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841AC8-A78E-3B42-8681-A298A1C13927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43627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36% CH </a:t>
            </a:r>
          </a:p>
          <a:p>
            <a:r>
              <a:rPr lang="fr-FR" sz="1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58% CH supports </a:t>
            </a:r>
          </a:p>
          <a:p>
            <a:r>
              <a:rPr lang="fr-FR" sz="1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65% CHU</a:t>
            </a:r>
          </a:p>
          <a:p>
            <a:r>
              <a:rPr lang="fr-FR" sz="1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60% EPSM</a:t>
            </a:r>
          </a:p>
          <a:p>
            <a:r>
              <a:rPr lang="fr-FR" sz="1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50% EPSM support</a:t>
            </a:r>
          </a:p>
          <a:p>
            <a:r>
              <a:rPr lang="fr-FR" sz="1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17% ESMS</a:t>
            </a:r>
          </a:p>
          <a:p>
            <a:r>
              <a:rPr lang="fr-FR" sz="1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100% ESMS support</a:t>
            </a:r>
          </a:p>
          <a:p>
            <a:endParaRPr lang="fr-FR" sz="12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CH 165</a:t>
            </a:r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CH Supports 34</a:t>
            </a:r>
            <a:r>
              <a:rPr lang="fr-FR" dirty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CHU 25</a:t>
            </a:r>
            <a:r>
              <a:rPr lang="fr-FR" dirty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EPSM 15</a:t>
            </a:r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EPSM Supports 2</a:t>
            </a:r>
            <a:r>
              <a:rPr lang="fr-FR" dirty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ESMS 52</a:t>
            </a:r>
            <a:r>
              <a:rPr lang="fr-FR" dirty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ESMS Supports 1</a:t>
            </a:r>
            <a:r>
              <a:rPr lang="fr-FR" dirty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TOTAL 294</a:t>
            </a:r>
            <a:r>
              <a:rPr lang="fr-FR" dirty="0"/>
              <a:t> </a:t>
            </a:r>
          </a:p>
          <a:p>
            <a:endParaRPr lang="fr-FR" dirty="0">
              <a:ea typeface="Calibri"/>
              <a:cs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841AC8-A78E-3B42-8681-A298A1C13927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60253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841AC8-A78E-3B42-8681-A298A1C13927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1508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CH 154</a:t>
            </a:r>
            <a:r>
              <a:rPr lang="fr-FR" dirty="0"/>
              <a:t> </a:t>
            </a:r>
          </a:p>
          <a:p>
            <a:r>
              <a:rPr lang="fr-FR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CH Supports 34</a:t>
            </a:r>
            <a:r>
              <a:rPr lang="fr-FR" dirty="0"/>
              <a:t> </a:t>
            </a:r>
          </a:p>
          <a:p>
            <a:r>
              <a:rPr lang="fr-FR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CHU 25</a:t>
            </a:r>
            <a:r>
              <a:rPr lang="fr-FR" dirty="0"/>
              <a:t> </a:t>
            </a:r>
          </a:p>
          <a:p>
            <a:r>
              <a:rPr lang="fr-FR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EPSM 13</a:t>
            </a:r>
            <a:r>
              <a:rPr lang="fr-FR" dirty="0"/>
              <a:t> </a:t>
            </a:r>
          </a:p>
          <a:p>
            <a:r>
              <a:rPr lang="fr-FR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EPSM Supports 2</a:t>
            </a:r>
            <a:r>
              <a:rPr lang="fr-FR" dirty="0"/>
              <a:t> </a:t>
            </a:r>
          </a:p>
          <a:p>
            <a:r>
              <a:rPr lang="fr-FR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ESMS 30</a:t>
            </a:r>
            <a:r>
              <a:rPr lang="fr-FR" dirty="0"/>
              <a:t> </a:t>
            </a:r>
          </a:p>
          <a:p>
            <a:r>
              <a:rPr lang="fr-FR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ESMS supports 1</a:t>
            </a:r>
            <a:r>
              <a:rPr lang="fr-FR" dirty="0"/>
              <a:t> </a:t>
            </a:r>
          </a:p>
          <a:p>
            <a:r>
              <a:rPr lang="fr-FR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TOTAL 259</a:t>
            </a:r>
            <a:r>
              <a:rPr lang="fr-FR" dirty="0"/>
              <a:t>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841AC8-A78E-3B42-8681-A298A1C13927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81369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CH 167</a:t>
            </a:r>
            <a:r>
              <a:rPr lang="fr-FR" dirty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CH Supports 36</a:t>
            </a:r>
            <a:r>
              <a:rPr lang="fr-FR" dirty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CHU 25</a:t>
            </a:r>
            <a:r>
              <a:rPr lang="fr-FR" dirty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EPSM 14</a:t>
            </a:r>
            <a:r>
              <a:rPr lang="fr-FR" dirty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EPSM Supports 2</a:t>
            </a:r>
            <a:r>
              <a:rPr lang="fr-FR" dirty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ESMS 55</a:t>
            </a:r>
            <a:r>
              <a:rPr lang="fr-FR" dirty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ESMS Supports 1</a:t>
            </a:r>
            <a:r>
              <a:rPr lang="fr-FR" dirty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TOTAL 300</a:t>
            </a:r>
            <a:r>
              <a:rPr lang="fr-FR" dirty="0"/>
              <a:t>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841AC8-A78E-3B42-8681-A298A1C13927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46880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CH 167</a:t>
            </a:r>
            <a:r>
              <a:rPr lang="fr-FR" dirty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CH Supports 35</a:t>
            </a:r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CHU 24</a:t>
            </a:r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EPSM 15</a:t>
            </a:r>
            <a:r>
              <a:rPr lang="fr-FR" dirty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EPSM Supports 2</a:t>
            </a:r>
            <a:r>
              <a:rPr lang="fr-FR" dirty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ESMS 52</a:t>
            </a:r>
            <a:r>
              <a:rPr lang="fr-FR" dirty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ESMS Supports 1</a:t>
            </a:r>
            <a:r>
              <a:rPr lang="fr-FR" dirty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TOTAL 296</a:t>
            </a:r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841AC8-A78E-3B42-8681-A298A1C13927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00509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CH 169</a:t>
            </a:r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CH Supports 36</a:t>
            </a:r>
            <a:r>
              <a:rPr lang="fr-FR" dirty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CHU 25</a:t>
            </a:r>
            <a:r>
              <a:rPr lang="fr-FR" dirty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EPSM 14</a:t>
            </a:r>
            <a:r>
              <a:rPr lang="fr-FR" dirty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EPSM Supports 2</a:t>
            </a:r>
            <a:r>
              <a:rPr lang="fr-FR" dirty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ESMS 55</a:t>
            </a:r>
            <a:r>
              <a:rPr lang="fr-FR" dirty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ESMS Supports 1</a:t>
            </a:r>
            <a:r>
              <a:rPr lang="fr-FR" dirty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TOTAL 302</a:t>
            </a:r>
            <a:r>
              <a:rPr lang="fr-FR" dirty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841AC8-A78E-3B42-8681-A298A1C13927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77518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841AC8-A78E-3B42-8681-A298A1C13927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26039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CH 158</a:t>
            </a:r>
            <a:r>
              <a:rPr lang="fr-FR" dirty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CHU 24</a:t>
            </a:r>
            <a:r>
              <a:rPr lang="fr-FR" dirty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EPSM 14</a:t>
            </a:r>
            <a:r>
              <a:rPr lang="fr-FR" dirty="0"/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ESMS 45</a:t>
            </a:r>
            <a:r>
              <a:rPr lang="fr-FR" dirty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TOTAL 241</a:t>
            </a:r>
            <a:r>
              <a:rPr lang="fr-FR" dirty="0"/>
              <a:t>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841AC8-A78E-3B42-8681-A298A1C13927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47218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CH 182</a:t>
            </a:r>
            <a:r>
              <a:rPr lang="fr-FR" dirty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CHU 23</a:t>
            </a:r>
            <a:r>
              <a:rPr lang="fr-FR" dirty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EPSM 14</a:t>
            </a:r>
            <a:r>
              <a:rPr lang="fr-FR" dirty="0"/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ESMS 47</a:t>
            </a:r>
            <a:r>
              <a:rPr lang="fr-FR" dirty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TOTAL 266</a:t>
            </a:r>
            <a:r>
              <a:rPr lang="fr-FR" dirty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>
              <a:solidFill>
                <a:srgbClr val="064D93"/>
              </a:solidFill>
              <a:latin typeface="Calibri"/>
              <a:ea typeface="Calibri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841AC8-A78E-3B42-8681-A298A1C13927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0254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CH 157</a:t>
            </a:r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CH Supports 35</a:t>
            </a:r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CHU 25</a:t>
            </a:r>
            <a:r>
              <a:rPr lang="fr-FR" dirty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EPSM 15</a:t>
            </a:r>
            <a:r>
              <a:rPr lang="fr-FR" dirty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EPSM Supports 2</a:t>
            </a:r>
            <a:r>
              <a:rPr lang="fr-FR" dirty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ESMS 54</a:t>
            </a:r>
            <a:r>
              <a:rPr lang="fr-FR" dirty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ESMS Supports 1</a:t>
            </a:r>
            <a:r>
              <a:rPr lang="fr-FR" dirty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TOTAL 289</a:t>
            </a:r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841AC8-A78E-3B42-8681-A298A1C13927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3494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png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png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5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A9ADFCBF-060C-C80C-3707-1205940DD1D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2529641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Diapositive think-cell" r:id="rId5" imgW="306" imgH="306" progId="TCLayout.ActiveDocument.1">
                  <p:embed/>
                </p:oleObj>
              </mc:Choice>
              <mc:Fallback>
                <p:oleObj name="Diapositive think-cell" r:id="rId5" imgW="306" imgH="306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9ADFCBF-060C-C80C-3707-1205940DD1D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80586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83D9FA5-B5C6-C841-8F19-C23DA1611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D0ED0911-C9E6-7541-85BE-B4658D7760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65541A2-D18B-1E4C-A8C6-E1893930C2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FDB8EE5-6354-114C-947A-C8A74AE4E2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F2D2AD2-354D-FC4B-A54F-D4BB4A216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9BF34E5-648E-F640-A1EE-81B185A45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ABA7FA-B3E3-EC42-83C6-69B91000E5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7324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D52361-4873-624E-A84B-030604AB6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3729550-AAF2-954F-8429-A61600CAFA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41ADCC9-A12A-E943-B0A0-72A590E286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FAE4538-9EE8-774B-B11C-FF860819F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29A894C-9C81-D846-826D-E19B068FA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ABA7FA-B3E3-EC42-83C6-69B91000E5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15949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8D41E4E6-7410-BE4F-97A1-51A5373E7F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44286D5-6972-CC41-94C3-080EDD48B5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7B1B5B0-2A9F-DA47-B59A-A9D24F1F79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9539986-86F8-5947-A438-212439C34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B482B3B-57CB-DA4E-8689-C5F3D61DA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ABA7FA-B3E3-EC42-83C6-69B91000E5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9613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A9ADFCBF-060C-C80C-3707-1205940DD1D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2529641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Diapositive think-cell" r:id="rId5" imgW="306" imgH="306" progId="TCLayout.ActiveDocument.1">
                  <p:embed/>
                </p:oleObj>
              </mc:Choice>
              <mc:Fallback>
                <p:oleObj name="Diapositive think-cell" r:id="rId5" imgW="306" imgH="306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9ADFCBF-060C-C80C-3707-1205940DD1D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Image 4" descr="Une image contenant Magenta, Lilas, rose, violette&#10;&#10;Description générée automatiquement">
            <a:extLst>
              <a:ext uri="{FF2B5EF4-FFF2-40B4-BE49-F238E27FC236}">
                <a16:creationId xmlns:a16="http://schemas.microsoft.com/office/drawing/2014/main" id="{BEC2E3F2-567C-8789-848D-A1D3587BD6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/>
          <a:srcRect l="55198" b="86399"/>
          <a:stretch/>
        </p:blipFill>
        <p:spPr>
          <a:xfrm>
            <a:off x="3176" y="6507657"/>
            <a:ext cx="2194800" cy="350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728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hink-cell data - do not delete" hidden="1">
            <a:extLst>
              <a:ext uri="{FF2B5EF4-FFF2-40B4-BE49-F238E27FC236}">
                <a16:creationId xmlns:a16="http://schemas.microsoft.com/office/drawing/2014/main" id="{2D55E18A-9915-BEE0-0C36-E9685F07A2B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437099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name="Diapositive think-cell" r:id="rId5" imgW="306" imgH="306" progId="TCLayout.ActiveDocument.1">
                  <p:embed/>
                </p:oleObj>
              </mc:Choice>
              <mc:Fallback>
                <p:oleObj name="Diapositive think-cell" r:id="rId5" imgW="306" imgH="306" progId="TCLayout.ActiveDocument.1">
                  <p:embed/>
                  <p:pic>
                    <p:nvPicPr>
                      <p:cNvPr id="10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2D55E18A-9915-BEE0-0C36-E9685F07A2B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re 1">
            <a:extLst>
              <a:ext uri="{FF2B5EF4-FFF2-40B4-BE49-F238E27FC236}">
                <a16:creationId xmlns:a16="http://schemas.microsoft.com/office/drawing/2014/main" id="{C4306200-2406-9549-A778-FABBD239A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434" y="843239"/>
            <a:ext cx="10709366" cy="369332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>
              <a:lnSpc>
                <a:spcPct val="100000"/>
              </a:lnSpc>
              <a:defRPr sz="2400">
                <a:solidFill>
                  <a:schemeClr val="accent1"/>
                </a:solidFill>
                <a:latin typeface="Overpass Black" pitchFamily="2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B1EE0D2-02B9-0049-B87A-057D528B716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4434" y="1825625"/>
            <a:ext cx="10709366" cy="112530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ct val="100000"/>
              </a:lnSpc>
              <a:buNone/>
              <a:defRPr sz="2000" b="1">
                <a:solidFill>
                  <a:schemeClr val="accent1"/>
                </a:solidFill>
                <a:latin typeface="Overpass" pitchFamily="2" charset="0"/>
              </a:defRPr>
            </a:lvl1pPr>
            <a:lvl2pPr marL="0" indent="0">
              <a:lnSpc>
                <a:spcPct val="100000"/>
              </a:lnSpc>
              <a:buNone/>
              <a:defRPr sz="1600">
                <a:solidFill>
                  <a:schemeClr val="accent1"/>
                </a:solidFill>
                <a:latin typeface="Overpass" pitchFamily="2" charset="0"/>
              </a:defRPr>
            </a:lvl2pPr>
            <a:lvl3pPr marL="177800" indent="-177800">
              <a:buClr>
                <a:schemeClr val="accent1"/>
              </a:buClr>
              <a:buFont typeface="Arial" panose="020B0604020202020204" pitchFamily="34" charset="0"/>
              <a:buChar char="›"/>
              <a:defRPr sz="1400">
                <a:solidFill>
                  <a:schemeClr val="accent1"/>
                </a:solidFill>
                <a:latin typeface="Overpass" pitchFamily="2" charset="0"/>
              </a:defRPr>
            </a:lvl3pPr>
            <a:lvl4pPr marL="419100" indent="-200025">
              <a:buFont typeface="Overpass" pitchFamily="2" charset="0"/>
              <a:buChar char="-"/>
              <a:defRPr sz="1300">
                <a:latin typeface="Overpass" pitchFamily="2" charset="0"/>
              </a:defRPr>
            </a:lvl4pPr>
          </a:lstStyle>
          <a:p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4ème</a:t>
            </a:r>
          </a:p>
        </p:txBody>
      </p:sp>
      <p:pic>
        <p:nvPicPr>
          <p:cNvPr id="4" name="Image 3" descr="Une image contenant Magenta, Lilas, rose, violette&#10;&#10;Description générée automatiquement">
            <a:extLst>
              <a:ext uri="{FF2B5EF4-FFF2-40B4-BE49-F238E27FC236}">
                <a16:creationId xmlns:a16="http://schemas.microsoft.com/office/drawing/2014/main" id="{9E68A410-F29E-8F07-DDC2-743EE6ED49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/>
          <a:srcRect l="55198" b="86399"/>
          <a:stretch/>
        </p:blipFill>
        <p:spPr>
          <a:xfrm>
            <a:off x="3176" y="6507657"/>
            <a:ext cx="2194800" cy="350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847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4058698-3D64-EF40-8F79-893E60273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71B2395-5360-C140-A3A8-8AA354582C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8C18B64-5E1A-2E40-B8DD-2F3CF4C90D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F9A9685-8FEB-C447-915A-D6AE7114F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9AA7150-B384-B647-9A4E-06112E3DF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ABA7FA-B3E3-EC42-83C6-69B91000E5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0553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B6EA984-4DCB-9842-A498-74CF04404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C972F3C-2928-CC43-A3E0-062D2738F8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D1EF84F-194B-1C45-B9E9-11D802BD95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5C75B39-3648-9144-A746-AAF25DBD52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E3EB3EC-07FC-5D42-805E-F579A358A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E289D8C-BBA8-5E49-B12D-0A8BE63FA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ABA7FA-B3E3-EC42-83C6-69B91000E5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3948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8CB887-C3ED-E24F-9170-BC6D9B2DE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2660B1B-376E-8D40-AC7C-07083E8F0D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42312CB-FDE3-D04A-9DE5-656BA1B5A4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78632A3-AAF6-AF49-912A-22004A8EDD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145BE989-1DC5-0546-AF48-06C76C3040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DD56B486-AD6A-A144-8B95-C02E178BE1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0DA8782-D612-AF44-BA0B-91CE33845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DF7B8FF-7C03-C04B-97D6-F74385CDA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ABA7FA-B3E3-EC42-83C6-69B91000E5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8786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477BDD6-AAFF-6C4F-94B9-5E0D2BC2D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DD80C83-F5B2-7948-901B-423152ACB5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A3F2ADC-196F-2940-8967-835222CCE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CB4DCA1-929B-CF45-A693-19A0D736F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ABA7FA-B3E3-EC42-83C6-69B91000E5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6988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43B21D5-D88E-B345-A228-7F6685F28F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161ECD5-0A26-BC43-9DE1-82B3B5595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3C0B6E4-0BDE-0847-BD4B-46408CF25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ABA7FA-B3E3-EC42-83C6-69B91000E5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9020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8053CF-7478-F94A-B129-6FB50DB86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A63AAF2-580A-344F-93F3-56A0EB3457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0517DDB-C7C7-0649-A9A5-EB9D65BD59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C5D6A46-9D9A-0048-AABC-4F67DBE0B9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7F56FB6-A864-2A4E-AEC3-523FCC734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FA84A4B-420E-0341-BE1F-D9AD112B0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ABA7FA-B3E3-EC42-83C6-69B91000E5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8270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A03E27DE-AACF-835F-C84F-4580773805C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5"/>
            </p:custDataLst>
            <p:extLst>
              <p:ext uri="{D42A27DB-BD31-4B8C-83A1-F6EECF244321}">
                <p14:modId xmlns:p14="http://schemas.microsoft.com/office/powerpoint/2010/main" val="424237364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Diapositive think-cell" r:id="rId16" imgW="306" imgH="306" progId="TCLayout.ActiveDocument.1">
                  <p:embed/>
                </p:oleObj>
              </mc:Choice>
              <mc:Fallback>
                <p:oleObj name="Diapositive think-cell" r:id="rId16" imgW="306" imgH="306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03E27DE-AACF-835F-C84F-4580773805C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2C7AD947-60E6-3A43-A3E4-E1044B358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27FFEEE-627D-724F-9DBA-15372EE417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C58E55E-47E9-1740-B162-1E1D56C0B2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79D2E19-85D9-534B-ACF5-D539563950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2B63F10-F9A4-C949-866F-AE8872FFA9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ABA7FA-B3E3-EC42-83C6-69B91000E5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8280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.xml"/><Relationship Id="rId3" Type="http://schemas.openxmlformats.org/officeDocument/2006/relationships/notesSlide" Target="../notesSlides/notesSlide2.xml"/><Relationship Id="rId7" Type="http://schemas.openxmlformats.org/officeDocument/2006/relationships/chart" Target="../charts/chart4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2.xml"/><Relationship Id="rId5" Type="http://schemas.openxmlformats.org/officeDocument/2006/relationships/chart" Target="../charts/char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2">
            <a:extLst>
              <a:ext uri="{FF2B5EF4-FFF2-40B4-BE49-F238E27FC236}">
                <a16:creationId xmlns:a16="http://schemas.microsoft.com/office/drawing/2014/main" id="{83DB45D5-48C8-4AC1-848E-9429675F497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385901" h="10535121">
                <a:moveTo>
                  <a:pt x="0" y="0"/>
                </a:moveTo>
                <a:lnTo>
                  <a:pt x="18385901" y="0"/>
                </a:lnTo>
                <a:lnTo>
                  <a:pt x="18385901" y="10535121"/>
                </a:lnTo>
                <a:lnTo>
                  <a:pt x="0" y="1053512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 dirty="0"/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BC57E76B-0C09-4C7C-B52B-AFF3B6298507}"/>
              </a:ext>
            </a:extLst>
          </p:cNvPr>
          <p:cNvSpPr txBox="1"/>
          <p:nvPr/>
        </p:nvSpPr>
        <p:spPr>
          <a:xfrm>
            <a:off x="1218097" y="1360609"/>
            <a:ext cx="10187322" cy="44319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800" b="1" dirty="0">
                <a:solidFill>
                  <a:srgbClr val="FFFFFF"/>
                </a:solidFill>
                <a:latin typeface="Cy Grotesk Wide Bold"/>
                <a:ea typeface="Cy Grotesk Wide Bold"/>
                <a:cs typeface="Cy Grotesk Wide Bold"/>
                <a:sym typeface="Cy Grotesk Wide Bold"/>
              </a:rPr>
              <a:t>ENQUÊTE RESSOURCES HUMAINES HOSPITALIÈRES 2024</a:t>
            </a:r>
          </a:p>
          <a:p>
            <a:pPr algn="ctr"/>
            <a:r>
              <a:rPr lang="en-US" sz="4000" b="1" dirty="0">
                <a:solidFill>
                  <a:srgbClr val="FFFFFF"/>
                </a:solidFill>
                <a:latin typeface="Cy Grotesk Wide Bold"/>
                <a:ea typeface="Cy Grotesk Wide Bold"/>
                <a:cs typeface="Cy Grotesk Wide Bold"/>
                <a:sym typeface="Cy Grotesk Wide Bold"/>
              </a:rPr>
              <a:t>(sur </a:t>
            </a:r>
            <a:r>
              <a:rPr lang="en-US" sz="4000" b="1" dirty="0" err="1">
                <a:solidFill>
                  <a:srgbClr val="FFFFFF"/>
                </a:solidFill>
                <a:latin typeface="Cy Grotesk Wide Bold"/>
                <a:ea typeface="Cy Grotesk Wide Bold"/>
                <a:cs typeface="Cy Grotesk Wide Bold"/>
                <a:sym typeface="Cy Grotesk Wide Bold"/>
              </a:rPr>
              <a:t>l’année</a:t>
            </a:r>
            <a:r>
              <a:rPr lang="en-US" sz="4000" b="1" dirty="0">
                <a:solidFill>
                  <a:srgbClr val="FFFFFF"/>
                </a:solidFill>
                <a:latin typeface="Cy Grotesk Wide Bold"/>
                <a:ea typeface="Cy Grotesk Wide Bold"/>
                <a:cs typeface="Cy Grotesk Wide Bold"/>
                <a:sym typeface="Cy Grotesk Wide Bold"/>
              </a:rPr>
              <a:t> 2023)</a:t>
            </a:r>
          </a:p>
          <a:p>
            <a:pPr algn="ctr"/>
            <a:r>
              <a:rPr lang="en-US" sz="4800" b="1" dirty="0">
                <a:solidFill>
                  <a:srgbClr val="FFFFFF"/>
                </a:solidFill>
                <a:latin typeface="Cy Grotesk Wide Bold"/>
                <a:ea typeface="Cy Grotesk Wide Bold"/>
                <a:cs typeface="Cy Grotesk Wide Bold"/>
                <a:sym typeface="Cy Grotesk Wide Bold"/>
              </a:rPr>
              <a:t>VOLET NON MÉDICAL</a:t>
            </a:r>
          </a:p>
          <a:p>
            <a:pPr algn="ctr"/>
            <a:endParaRPr lang="en-US" sz="4800" b="1" dirty="0">
              <a:solidFill>
                <a:srgbClr val="FFFFFF"/>
              </a:solidFill>
              <a:latin typeface="Cy Grotesk Wide Bold"/>
              <a:ea typeface="Cy Grotesk Wide Bold"/>
              <a:cs typeface="Cy Grotesk Wide Bold"/>
              <a:sym typeface="Cy Grotesk Wide Bold"/>
            </a:endParaRPr>
          </a:p>
          <a:p>
            <a:pPr algn="ctr"/>
            <a:r>
              <a:rPr lang="en-US" sz="4800" b="1" dirty="0">
                <a:solidFill>
                  <a:srgbClr val="FFFFFF"/>
                </a:solidFill>
                <a:latin typeface="Cy Grotesk Wide Bold"/>
                <a:ea typeface="Cy Grotesk Wide Bold"/>
                <a:cs typeface="Cy Grotesk Wide Bold"/>
                <a:sym typeface="Cy Grotesk Wide Bold"/>
              </a:rPr>
              <a:t>RÉSULTATS NATIONAUX</a:t>
            </a:r>
          </a:p>
        </p:txBody>
      </p:sp>
      <p:sp>
        <p:nvSpPr>
          <p:cNvPr id="9" name="AutoShape 5">
            <a:extLst>
              <a:ext uri="{FF2B5EF4-FFF2-40B4-BE49-F238E27FC236}">
                <a16:creationId xmlns:a16="http://schemas.microsoft.com/office/drawing/2014/main" id="{8A7C64B6-74B3-4993-8ED7-026FE8F2B427}"/>
              </a:ext>
            </a:extLst>
          </p:cNvPr>
          <p:cNvSpPr/>
          <p:nvPr/>
        </p:nvSpPr>
        <p:spPr>
          <a:xfrm flipV="1">
            <a:off x="1229108" y="1388848"/>
            <a:ext cx="946444" cy="0"/>
          </a:xfrm>
          <a:prstGeom prst="line">
            <a:avLst/>
          </a:prstGeom>
          <a:ln w="5715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10" name="AutoShape 4">
            <a:extLst>
              <a:ext uri="{FF2B5EF4-FFF2-40B4-BE49-F238E27FC236}">
                <a16:creationId xmlns:a16="http://schemas.microsoft.com/office/drawing/2014/main" id="{5695E23E-7EA4-4A58-91AF-C84D310448F2}"/>
              </a:ext>
            </a:extLst>
          </p:cNvPr>
          <p:cNvSpPr/>
          <p:nvPr/>
        </p:nvSpPr>
        <p:spPr>
          <a:xfrm flipV="1">
            <a:off x="1229108" y="3534414"/>
            <a:ext cx="946444" cy="0"/>
          </a:xfrm>
          <a:prstGeom prst="line">
            <a:avLst/>
          </a:prstGeom>
          <a:ln w="5715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11" name="TextBox 24">
            <a:extLst>
              <a:ext uri="{FF2B5EF4-FFF2-40B4-BE49-F238E27FC236}">
                <a16:creationId xmlns:a16="http://schemas.microsoft.com/office/drawing/2014/main" id="{07F68430-897B-47A1-9FEA-50ECACEE033B}"/>
              </a:ext>
            </a:extLst>
          </p:cNvPr>
          <p:cNvSpPr txBox="1"/>
          <p:nvPr/>
        </p:nvSpPr>
        <p:spPr>
          <a:xfrm rot="-5400000">
            <a:off x="-253059" y="4501800"/>
            <a:ext cx="1567206" cy="5530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68"/>
              </a:lnSpc>
            </a:pPr>
            <a:r>
              <a:rPr lang="en-US" sz="3191" b="1">
                <a:solidFill>
                  <a:srgbClr val="FFFFFF"/>
                </a:solidFill>
                <a:latin typeface="Cy Grotesk Wide Semi-Bold"/>
                <a:ea typeface="Cy Grotesk Wide Semi-Bold"/>
                <a:cs typeface="Cy Grotesk Wide Semi-Bold"/>
                <a:sym typeface="Cy Grotesk Wide Semi-Bold"/>
              </a:rPr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29461538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2">
            <a:extLst>
              <a:ext uri="{FF2B5EF4-FFF2-40B4-BE49-F238E27FC236}">
                <a16:creationId xmlns:a16="http://schemas.microsoft.com/office/drawing/2014/main" id="{05B362AD-A58B-4D9E-84A3-758158B1616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385901" h="10535121">
                <a:moveTo>
                  <a:pt x="0" y="0"/>
                </a:moveTo>
                <a:lnTo>
                  <a:pt x="18385901" y="0"/>
                </a:lnTo>
                <a:lnTo>
                  <a:pt x="18385901" y="10535121"/>
                </a:lnTo>
                <a:lnTo>
                  <a:pt x="0" y="1053512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 dirty="0"/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7B41856A-6970-44C7-9ACD-9093A929EADA}"/>
              </a:ext>
            </a:extLst>
          </p:cNvPr>
          <p:cNvSpPr txBox="1"/>
          <p:nvPr/>
        </p:nvSpPr>
        <p:spPr>
          <a:xfrm>
            <a:off x="110062" y="2481105"/>
            <a:ext cx="8677050" cy="8799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609"/>
              </a:lnSpc>
            </a:pPr>
            <a:r>
              <a:rPr lang="fr-FR" sz="4400" b="1" dirty="0">
                <a:solidFill>
                  <a:srgbClr val="F1EAE0"/>
                </a:solidFill>
                <a:latin typeface="Cy Grotesk Wide Bold"/>
                <a:ea typeface="Cy Grotesk Wide Bold"/>
                <a:cs typeface="Cy Grotesk Wide Bold"/>
                <a:sym typeface="Cy Grotesk Wide Bold"/>
              </a:rPr>
              <a:t>POSTES VACANTS ET ABSENTÉISME</a:t>
            </a: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5C9F7612-1A17-4074-AC57-45E7678A4D63}"/>
              </a:ext>
            </a:extLst>
          </p:cNvPr>
          <p:cNvSpPr txBox="1"/>
          <p:nvPr/>
        </p:nvSpPr>
        <p:spPr>
          <a:xfrm>
            <a:off x="3221520" y="109655"/>
            <a:ext cx="8970480" cy="65027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8503"/>
              </a:lnSpc>
            </a:pPr>
            <a:r>
              <a:rPr lang="en-US" sz="30000" b="1">
                <a:solidFill>
                  <a:srgbClr val="F1EAE0"/>
                </a:solidFill>
                <a:latin typeface="Cy Grotesk Wide Bold"/>
                <a:ea typeface="Cy Grotesk Wide Bold"/>
                <a:cs typeface="Cy Grotesk Wide Bold"/>
                <a:sym typeface="Cy Grotesk Wide Bold"/>
              </a:rPr>
              <a:t>02</a:t>
            </a:r>
          </a:p>
        </p:txBody>
      </p:sp>
      <p:sp>
        <p:nvSpPr>
          <p:cNvPr id="12" name="Freeform 4">
            <a:extLst>
              <a:ext uri="{FF2B5EF4-FFF2-40B4-BE49-F238E27FC236}">
                <a16:creationId xmlns:a16="http://schemas.microsoft.com/office/drawing/2014/main" id="{DB7720BD-6B2C-4017-B282-7D28BBB67A03}"/>
              </a:ext>
            </a:extLst>
          </p:cNvPr>
          <p:cNvSpPr/>
          <p:nvPr/>
        </p:nvSpPr>
        <p:spPr>
          <a:xfrm>
            <a:off x="110062" y="58218"/>
            <a:ext cx="3294828" cy="2336332"/>
          </a:xfrm>
          <a:custGeom>
            <a:avLst/>
            <a:gdLst/>
            <a:ahLst/>
            <a:cxnLst/>
            <a:rect l="l" t="t" r="r" b="b"/>
            <a:pathLst>
              <a:path w="3294828" h="2336332">
                <a:moveTo>
                  <a:pt x="0" y="0"/>
                </a:moveTo>
                <a:lnTo>
                  <a:pt x="3294827" y="0"/>
                </a:lnTo>
                <a:lnTo>
                  <a:pt x="3294827" y="2336332"/>
                </a:lnTo>
                <a:lnTo>
                  <a:pt x="0" y="233633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51084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2CCF2944-2DD3-42D4-837F-FDA8C07FCC53}"/>
              </a:ext>
            </a:extLst>
          </p:cNvPr>
          <p:cNvGrpSpPr/>
          <p:nvPr/>
        </p:nvGrpSpPr>
        <p:grpSpPr>
          <a:xfrm rot="5400000">
            <a:off x="17334794" y="2248897"/>
            <a:ext cx="1715912" cy="643979"/>
            <a:chOff x="0" y="0"/>
            <a:chExt cx="488116" cy="183189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77E8CCF2-2197-429D-9501-E740F38275DB}"/>
                </a:ext>
              </a:extLst>
            </p:cNvPr>
            <p:cNvSpPr/>
            <p:nvPr/>
          </p:nvSpPr>
          <p:spPr>
            <a:xfrm>
              <a:off x="0" y="0"/>
              <a:ext cx="488116" cy="183189"/>
            </a:xfrm>
            <a:custGeom>
              <a:avLst/>
              <a:gdLst/>
              <a:ahLst/>
              <a:cxnLst/>
              <a:rect l="l" t="t" r="r" b="b"/>
              <a:pathLst>
                <a:path w="488116" h="183189">
                  <a:moveTo>
                    <a:pt x="0" y="0"/>
                  </a:moveTo>
                  <a:lnTo>
                    <a:pt x="488116" y="0"/>
                  </a:lnTo>
                  <a:lnTo>
                    <a:pt x="488116" y="183189"/>
                  </a:lnTo>
                  <a:lnTo>
                    <a:pt x="0" y="183189"/>
                  </a:lnTo>
                  <a:close/>
                </a:path>
              </a:pathLst>
            </a:custGeom>
            <a:solidFill>
              <a:srgbClr val="064D93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6" name="TextBox 4">
              <a:extLst>
                <a:ext uri="{FF2B5EF4-FFF2-40B4-BE49-F238E27FC236}">
                  <a16:creationId xmlns:a16="http://schemas.microsoft.com/office/drawing/2014/main" id="{0A63B297-EE2E-4E18-866A-1672E39B42AF}"/>
                </a:ext>
              </a:extLst>
            </p:cNvPr>
            <p:cNvSpPr txBox="1"/>
            <p:nvPr/>
          </p:nvSpPr>
          <p:spPr>
            <a:xfrm>
              <a:off x="0" y="-38100"/>
              <a:ext cx="488116" cy="221289"/>
            </a:xfrm>
            <a:prstGeom prst="rect">
              <a:avLst/>
            </a:prstGeom>
          </p:spPr>
          <p:txBody>
            <a:bodyPr lIns="49214" tIns="49214" rIns="49214" bIns="49214" rtlCol="0" anchor="ctr"/>
            <a:lstStyle/>
            <a:p>
              <a:pPr algn="ctr">
                <a:lnSpc>
                  <a:spcPts val="2490"/>
                </a:lnSpc>
              </a:pPr>
              <a:endParaRPr lang="fr-FR"/>
            </a:p>
          </p:txBody>
        </p:sp>
      </p:grpSp>
      <p:sp>
        <p:nvSpPr>
          <p:cNvPr id="7" name="AutoShape 5">
            <a:extLst>
              <a:ext uri="{FF2B5EF4-FFF2-40B4-BE49-F238E27FC236}">
                <a16:creationId xmlns:a16="http://schemas.microsoft.com/office/drawing/2014/main" id="{22F7BECF-0B60-4021-8830-5D96737FE126}"/>
              </a:ext>
            </a:extLst>
          </p:cNvPr>
          <p:cNvSpPr/>
          <p:nvPr/>
        </p:nvSpPr>
        <p:spPr>
          <a:xfrm flipV="1">
            <a:off x="1028700" y="1374903"/>
            <a:ext cx="664451" cy="0"/>
          </a:xfrm>
          <a:prstGeom prst="line">
            <a:avLst/>
          </a:prstGeom>
          <a:ln w="19050" cap="flat">
            <a:solidFill>
              <a:srgbClr val="E30C1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E0B9D7AD-C502-4F15-A449-B4114D8A00A2}"/>
              </a:ext>
            </a:extLst>
          </p:cNvPr>
          <p:cNvSpPr txBox="1"/>
          <p:nvPr/>
        </p:nvSpPr>
        <p:spPr>
          <a:xfrm>
            <a:off x="424713" y="978502"/>
            <a:ext cx="10716260" cy="2600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fr-FR"/>
            </a:defPPr>
            <a:lvl1pPr algn="just">
              <a:lnSpc>
                <a:spcPts val="1959"/>
              </a:lnSpc>
              <a:defRPr sz="2000" b="1" spc="418">
                <a:solidFill>
                  <a:srgbClr val="064D93"/>
                </a:solidFill>
                <a:latin typeface="Cy Grotesk Wide"/>
                <a:ea typeface="Cy Grotesk Wide"/>
                <a:cs typeface="Cy Grotesk Wide"/>
              </a:defRPr>
            </a:lvl1pPr>
          </a:lstStyle>
          <a:p>
            <a:r>
              <a:rPr lang="fr-FR" dirty="0">
                <a:sym typeface="Cy Grotesk Wide"/>
              </a:rPr>
              <a:t>ABSENTÉISME : UNE ANNÉE 2023 ENCOURAGEANTE</a:t>
            </a:r>
          </a:p>
        </p:txBody>
      </p:sp>
      <p:graphicFrame>
        <p:nvGraphicFramePr>
          <p:cNvPr id="12" name="Tableau 11">
            <a:extLst>
              <a:ext uri="{FF2B5EF4-FFF2-40B4-BE49-F238E27FC236}">
                <a16:creationId xmlns:a16="http://schemas.microsoft.com/office/drawing/2014/main" id="{F4B238CA-F1EB-45B5-973C-DE0355DB9E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8936594"/>
              </p:ext>
            </p:extLst>
          </p:nvPr>
        </p:nvGraphicFramePr>
        <p:xfrm>
          <a:off x="509773" y="2315861"/>
          <a:ext cx="5363256" cy="3627741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495760">
                  <a:extLst>
                    <a:ext uri="{9D8B030D-6E8A-4147-A177-3AD203B41FA5}">
                      <a16:colId xmlns:a16="http://schemas.microsoft.com/office/drawing/2014/main" val="3080442705"/>
                    </a:ext>
                  </a:extLst>
                </a:gridCol>
                <a:gridCol w="722006">
                  <a:extLst>
                    <a:ext uri="{9D8B030D-6E8A-4147-A177-3AD203B41FA5}">
                      <a16:colId xmlns:a16="http://schemas.microsoft.com/office/drawing/2014/main" val="370657688"/>
                    </a:ext>
                  </a:extLst>
                </a:gridCol>
                <a:gridCol w="664996">
                  <a:extLst>
                    <a:ext uri="{9D8B030D-6E8A-4147-A177-3AD203B41FA5}">
                      <a16:colId xmlns:a16="http://schemas.microsoft.com/office/drawing/2014/main" val="2686502525"/>
                    </a:ext>
                  </a:extLst>
                </a:gridCol>
                <a:gridCol w="678722">
                  <a:extLst>
                    <a:ext uri="{9D8B030D-6E8A-4147-A177-3AD203B41FA5}">
                      <a16:colId xmlns:a16="http://schemas.microsoft.com/office/drawing/2014/main" val="3026268015"/>
                    </a:ext>
                  </a:extLst>
                </a:gridCol>
                <a:gridCol w="727447">
                  <a:extLst>
                    <a:ext uri="{9D8B030D-6E8A-4147-A177-3AD203B41FA5}">
                      <a16:colId xmlns:a16="http://schemas.microsoft.com/office/drawing/2014/main" val="332426100"/>
                    </a:ext>
                  </a:extLst>
                </a:gridCol>
                <a:gridCol w="1074325">
                  <a:extLst>
                    <a:ext uri="{9D8B030D-6E8A-4147-A177-3AD203B41FA5}">
                      <a16:colId xmlns:a16="http://schemas.microsoft.com/office/drawing/2014/main" val="3849014723"/>
                    </a:ext>
                  </a:extLst>
                </a:gridCol>
              </a:tblGrid>
              <a:tr h="9602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b="0">
                          <a:effectLst/>
                        </a:rPr>
                        <a:t>2019</a:t>
                      </a:r>
                      <a:endParaRPr lang="fr-F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b="0">
                          <a:effectLst/>
                        </a:rPr>
                        <a:t>2021</a:t>
                      </a:r>
                      <a:endParaRPr lang="fr-F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b="0">
                          <a:effectLst/>
                        </a:rPr>
                        <a:t>2022</a:t>
                      </a:r>
                      <a:endParaRPr lang="fr-F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b="0" dirty="0">
                          <a:effectLst/>
                        </a:rPr>
                        <a:t>2023 - 1</a:t>
                      </a:r>
                      <a:r>
                        <a:rPr lang="fr-FR" sz="1400" b="0" baseline="30000" dirty="0">
                          <a:effectLst/>
                        </a:rPr>
                        <a:t>er</a:t>
                      </a:r>
                      <a:r>
                        <a:rPr lang="fr-FR" sz="1400" b="0" dirty="0">
                          <a:effectLst/>
                        </a:rPr>
                        <a:t> semestre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b="0">
                          <a:effectLst/>
                        </a:rPr>
                        <a:t>2023 - année pleine</a:t>
                      </a:r>
                      <a:endParaRPr lang="fr-F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08668490"/>
                  </a:ext>
                </a:extLst>
              </a:tr>
              <a:tr h="9083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b="1">
                          <a:effectLst/>
                        </a:rPr>
                        <a:t>Tous établissements</a:t>
                      </a:r>
                      <a:endParaRPr lang="fr-FR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b="0">
                          <a:effectLst/>
                        </a:rPr>
                        <a:t>8,9%</a:t>
                      </a:r>
                      <a:endParaRPr lang="fr-F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b="0">
                          <a:effectLst/>
                        </a:rPr>
                        <a:t>10,3%</a:t>
                      </a:r>
                      <a:endParaRPr lang="fr-F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b="0">
                          <a:effectLst/>
                        </a:rPr>
                        <a:t>11,1%</a:t>
                      </a:r>
                      <a:endParaRPr lang="fr-F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b="0">
                          <a:effectLst/>
                        </a:rPr>
                        <a:t>10%</a:t>
                      </a:r>
                      <a:endParaRPr lang="fr-F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b="0">
                          <a:effectLst/>
                        </a:rPr>
                        <a:t>9,5%</a:t>
                      </a:r>
                      <a:endParaRPr lang="fr-F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67846700"/>
                  </a:ext>
                </a:extLst>
              </a:tr>
              <a:tr h="5732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b="1">
                          <a:effectLst/>
                        </a:rPr>
                        <a:t>EHPAD</a:t>
                      </a:r>
                      <a:endParaRPr lang="fr-FR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b="0">
                          <a:effectLst/>
                        </a:rPr>
                        <a:t>11,2%</a:t>
                      </a:r>
                      <a:endParaRPr lang="fr-F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b="0">
                          <a:effectLst/>
                        </a:rPr>
                        <a:t>11,6%</a:t>
                      </a:r>
                      <a:endParaRPr lang="fr-F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b="0">
                          <a:effectLst/>
                        </a:rPr>
                        <a:t>12,1%</a:t>
                      </a:r>
                      <a:endParaRPr lang="fr-F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b="0">
                          <a:effectLst/>
                        </a:rPr>
                        <a:t>11,2%</a:t>
                      </a:r>
                      <a:endParaRPr lang="fr-F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b="0">
                          <a:effectLst/>
                        </a:rPr>
                        <a:t>10,2%</a:t>
                      </a:r>
                      <a:endParaRPr lang="fr-F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43047461"/>
                  </a:ext>
                </a:extLst>
              </a:tr>
              <a:tr h="6126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b="1">
                          <a:effectLst/>
                        </a:rPr>
                        <a:t>CH</a:t>
                      </a:r>
                      <a:endParaRPr lang="fr-FR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b="0">
                          <a:effectLst/>
                        </a:rPr>
                        <a:t>8,8%</a:t>
                      </a:r>
                      <a:endParaRPr lang="fr-F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b="0">
                          <a:effectLst/>
                        </a:rPr>
                        <a:t>10,1%</a:t>
                      </a:r>
                      <a:endParaRPr lang="fr-F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b="0">
                          <a:effectLst/>
                        </a:rPr>
                        <a:t>10,8%</a:t>
                      </a:r>
                      <a:endParaRPr lang="fr-F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b="0">
                          <a:effectLst/>
                        </a:rPr>
                        <a:t>9,7%</a:t>
                      </a:r>
                      <a:endParaRPr lang="fr-F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b="0">
                          <a:effectLst/>
                        </a:rPr>
                        <a:t>9,4%</a:t>
                      </a:r>
                      <a:endParaRPr lang="fr-F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99237327"/>
                  </a:ext>
                </a:extLst>
              </a:tr>
              <a:tr h="5732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b="1">
                          <a:effectLst/>
                        </a:rPr>
                        <a:t>CHU</a:t>
                      </a:r>
                      <a:endParaRPr lang="fr-FR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b="0">
                          <a:effectLst/>
                        </a:rPr>
                        <a:t>8,8%</a:t>
                      </a:r>
                      <a:endParaRPr lang="fr-F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b="0">
                          <a:effectLst/>
                        </a:rPr>
                        <a:t>9,4%</a:t>
                      </a:r>
                      <a:endParaRPr lang="fr-F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b="0">
                          <a:effectLst/>
                        </a:rPr>
                        <a:t>10,4%</a:t>
                      </a:r>
                      <a:endParaRPr lang="fr-F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b="0">
                          <a:effectLst/>
                        </a:rPr>
                        <a:t>9,3%</a:t>
                      </a:r>
                      <a:endParaRPr lang="fr-F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b="0" dirty="0">
                          <a:effectLst/>
                        </a:rPr>
                        <a:t>9,2%</a:t>
                      </a:r>
                      <a:endParaRPr lang="fr-FR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81807624"/>
                  </a:ext>
                </a:extLst>
              </a:tr>
            </a:tbl>
          </a:graphicData>
        </a:graphic>
      </p:graphicFrame>
      <p:graphicFrame>
        <p:nvGraphicFramePr>
          <p:cNvPr id="11" name="Graphique 10">
            <a:extLst>
              <a:ext uri="{FF2B5EF4-FFF2-40B4-BE49-F238E27FC236}">
                <a16:creationId xmlns:a16="http://schemas.microsoft.com/office/drawing/2014/main" id="{024DF20B-9532-4391-BA72-0E35172F24D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8964567"/>
              </p:ext>
            </p:extLst>
          </p:nvPr>
        </p:nvGraphicFramePr>
        <p:xfrm>
          <a:off x="6120930" y="2315859"/>
          <a:ext cx="5585517" cy="36277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ZoneTexte 13">
            <a:extLst>
              <a:ext uri="{FF2B5EF4-FFF2-40B4-BE49-F238E27FC236}">
                <a16:creationId xmlns:a16="http://schemas.microsoft.com/office/drawing/2014/main" id="{F70B4F6B-F624-4A9E-AAB1-9D4DCEBBF6A4}"/>
              </a:ext>
            </a:extLst>
          </p:cNvPr>
          <p:cNvSpPr txBox="1"/>
          <p:nvPr/>
        </p:nvSpPr>
        <p:spPr>
          <a:xfrm>
            <a:off x="613960" y="1387494"/>
            <a:ext cx="11294683" cy="779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fr-FR" sz="2000">
                <a:solidFill>
                  <a:srgbClr val="064D9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Après des années 2021 et 2022 ayant atteint des niveaux particulièrement élevés, le taux d’absentéisme a retrouvé en 2023 un </a:t>
            </a:r>
            <a:r>
              <a:rPr lang="fr-FR" sz="200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niveau moyen inférieur à la barre des 10%</a:t>
            </a:r>
            <a:r>
              <a:rPr lang="fr-FR" sz="200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284821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558DAC91-6083-46AF-A63C-51A77E714F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4084837"/>
              </p:ext>
            </p:extLst>
          </p:nvPr>
        </p:nvGraphicFramePr>
        <p:xfrm>
          <a:off x="585627" y="1793332"/>
          <a:ext cx="5153301" cy="4571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07828">
                  <a:extLst>
                    <a:ext uri="{9D8B030D-6E8A-4147-A177-3AD203B41FA5}">
                      <a16:colId xmlns:a16="http://schemas.microsoft.com/office/drawing/2014/main" val="2699146760"/>
                    </a:ext>
                  </a:extLst>
                </a:gridCol>
                <a:gridCol w="377280">
                  <a:extLst>
                    <a:ext uri="{9D8B030D-6E8A-4147-A177-3AD203B41FA5}">
                      <a16:colId xmlns:a16="http://schemas.microsoft.com/office/drawing/2014/main" val="275073903"/>
                    </a:ext>
                  </a:extLst>
                </a:gridCol>
                <a:gridCol w="678186">
                  <a:extLst>
                    <a:ext uri="{9D8B030D-6E8A-4147-A177-3AD203B41FA5}">
                      <a16:colId xmlns:a16="http://schemas.microsoft.com/office/drawing/2014/main" val="1662166019"/>
                    </a:ext>
                  </a:extLst>
                </a:gridCol>
                <a:gridCol w="652435">
                  <a:extLst>
                    <a:ext uri="{9D8B030D-6E8A-4147-A177-3AD203B41FA5}">
                      <a16:colId xmlns:a16="http://schemas.microsoft.com/office/drawing/2014/main" val="1996258950"/>
                    </a:ext>
                  </a:extLst>
                </a:gridCol>
                <a:gridCol w="694784">
                  <a:extLst>
                    <a:ext uri="{9D8B030D-6E8A-4147-A177-3AD203B41FA5}">
                      <a16:colId xmlns:a16="http://schemas.microsoft.com/office/drawing/2014/main" val="1053910381"/>
                    </a:ext>
                  </a:extLst>
                </a:gridCol>
                <a:gridCol w="656603">
                  <a:extLst>
                    <a:ext uri="{9D8B030D-6E8A-4147-A177-3AD203B41FA5}">
                      <a16:colId xmlns:a16="http://schemas.microsoft.com/office/drawing/2014/main" val="1000193415"/>
                    </a:ext>
                  </a:extLst>
                </a:gridCol>
                <a:gridCol w="786185">
                  <a:extLst>
                    <a:ext uri="{9D8B030D-6E8A-4147-A177-3AD203B41FA5}">
                      <a16:colId xmlns:a16="http://schemas.microsoft.com/office/drawing/2014/main" val="101594365"/>
                    </a:ext>
                  </a:extLst>
                </a:gridCol>
              </a:tblGrid>
              <a:tr h="630698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>
                          <a:effectLst/>
                        </a:rPr>
                        <a:t> </a:t>
                      </a:r>
                      <a:r>
                        <a:rPr lang="en-US" sz="1400">
                          <a:effectLst/>
                        </a:rPr>
                        <a:t>​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>
                          <a:effectLst/>
                        </a:rPr>
                        <a:t> </a:t>
                      </a:r>
                      <a:r>
                        <a:rPr lang="en-US" sz="1400">
                          <a:effectLst/>
                        </a:rPr>
                        <a:t>​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>
                          <a:effectLst/>
                        </a:rPr>
                        <a:t>Aides-soignants ​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>
                          <a:effectLst/>
                        </a:rPr>
                        <a:t>Infirmiers​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0170992"/>
                  </a:ext>
                </a:extLst>
              </a:tr>
              <a:tr h="93998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>
                          <a:effectLst/>
                        </a:rPr>
                        <a:t>Avril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>
                          <a:effectLst/>
                        </a:rPr>
                        <a:t>2022 ​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>
                          <a:effectLst/>
                        </a:rPr>
                        <a:t>Juin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>
                          <a:effectLst/>
                        </a:rPr>
                        <a:t>2023 ​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>
                          <a:effectLst/>
                        </a:rPr>
                        <a:t>Année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>
                          <a:effectLst/>
                        </a:rPr>
                        <a:t>2023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>
                          <a:effectLst/>
                        </a:rPr>
                        <a:t>Avril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>
                          <a:effectLst/>
                        </a:rPr>
                        <a:t>2022 ​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>
                          <a:effectLst/>
                        </a:rPr>
                        <a:t>Juin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>
                          <a:effectLst/>
                        </a:rPr>
                        <a:t>2023 ​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>
                          <a:effectLst/>
                        </a:rPr>
                        <a:t>Année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>
                          <a:effectLst/>
                        </a:rPr>
                        <a:t>2023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734469493"/>
                  </a:ext>
                </a:extLst>
              </a:tr>
              <a:tr h="8111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>
                          <a:effectLst/>
                        </a:rPr>
                        <a:t>Tous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>
                          <a:effectLst/>
                        </a:rPr>
                        <a:t>établissements ​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>
                          <a:effectLst/>
                        </a:rPr>
                        <a:t>2,5% ​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>
                          <a:effectLst/>
                        </a:rPr>
                        <a:t>2,4% ​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>
                          <a:effectLst/>
                        </a:rPr>
                        <a:t>2,4% ​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>
                          <a:effectLst/>
                        </a:rPr>
                        <a:t>5,7% ​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>
                          <a:effectLst/>
                        </a:rPr>
                        <a:t>4,8% ​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>
                          <a:effectLst/>
                        </a:rPr>
                        <a:t>3% ​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767471973"/>
                  </a:ext>
                </a:extLst>
              </a:tr>
              <a:tr h="9511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>
                          <a:effectLst/>
                        </a:rPr>
                        <a:t>Centres hospitaliers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>
                          <a:effectLst/>
                        </a:rPr>
                        <a:t>2,9% ​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dirty="0">
                          <a:effectLst/>
                        </a:rPr>
                        <a:t>2,8% ​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>
                          <a:effectLst/>
                        </a:rPr>
                        <a:t>2,4% ​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>
                          <a:effectLst/>
                        </a:rPr>
                        <a:t>6,6% ​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>
                          <a:effectLst/>
                        </a:rPr>
                        <a:t>5,2% ​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>
                          <a:effectLst/>
                        </a:rPr>
                        <a:t>2,1% ​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431842487"/>
                  </a:ext>
                </a:extLst>
              </a:tr>
              <a:tr h="10259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>
                          <a:effectLst/>
                        </a:rPr>
                        <a:t>Centres hospitaliers universitaires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>
                          <a:effectLst/>
                        </a:rPr>
                        <a:t>1,9% ​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>
                          <a:effectLst/>
                        </a:rPr>
                        <a:t>1,9% ​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>
                          <a:effectLst/>
                        </a:rPr>
                        <a:t>1,2% ​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>
                          <a:effectLst/>
                        </a:rPr>
                        <a:t>4% ​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>
                          <a:effectLst/>
                        </a:rPr>
                        <a:t>4,6% ​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dirty="0">
                          <a:effectLst/>
                        </a:rPr>
                        <a:t>3,3% ​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815263724"/>
                  </a:ext>
                </a:extLst>
              </a:tr>
            </a:tbl>
          </a:graphicData>
        </a:graphic>
      </p:graphicFrame>
      <p:sp>
        <p:nvSpPr>
          <p:cNvPr id="5" name="AutoShape 5">
            <a:extLst>
              <a:ext uri="{FF2B5EF4-FFF2-40B4-BE49-F238E27FC236}">
                <a16:creationId xmlns:a16="http://schemas.microsoft.com/office/drawing/2014/main" id="{B62ECD4D-C572-49F1-8F96-CC4B19BB834E}"/>
              </a:ext>
            </a:extLst>
          </p:cNvPr>
          <p:cNvSpPr/>
          <p:nvPr/>
        </p:nvSpPr>
        <p:spPr>
          <a:xfrm flipV="1">
            <a:off x="1028700" y="1374903"/>
            <a:ext cx="664451" cy="0"/>
          </a:xfrm>
          <a:prstGeom prst="line">
            <a:avLst/>
          </a:prstGeom>
          <a:ln w="19050" cap="flat">
            <a:solidFill>
              <a:srgbClr val="E30C1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6" name="TextBox 9">
            <a:extLst>
              <a:ext uri="{FF2B5EF4-FFF2-40B4-BE49-F238E27FC236}">
                <a16:creationId xmlns:a16="http://schemas.microsoft.com/office/drawing/2014/main" id="{94D33BF0-A1A7-404B-AE55-42DF210A4311}"/>
              </a:ext>
            </a:extLst>
          </p:cNvPr>
          <p:cNvSpPr txBox="1"/>
          <p:nvPr/>
        </p:nvSpPr>
        <p:spPr>
          <a:xfrm>
            <a:off x="400627" y="907030"/>
            <a:ext cx="10730681" cy="2600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fr-FR"/>
            </a:defPPr>
            <a:lvl1pPr algn="just">
              <a:lnSpc>
                <a:spcPts val="1959"/>
              </a:lnSpc>
              <a:defRPr sz="2000" b="1" spc="418">
                <a:solidFill>
                  <a:srgbClr val="064D93"/>
                </a:solidFill>
                <a:latin typeface="Cy Grotesk Wide"/>
                <a:ea typeface="Cy Grotesk Wide"/>
                <a:cs typeface="Cy Grotesk Wide"/>
              </a:defRPr>
            </a:lvl1pPr>
          </a:lstStyle>
          <a:p>
            <a:r>
              <a:rPr lang="fr-FR" dirty="0">
                <a:sym typeface="Cy Grotesk Wide"/>
              </a:rPr>
              <a:t>TAUX DE POSTES VACANTS : UNE TENDANCE PLUTÔT FAVORABLE</a:t>
            </a:r>
          </a:p>
        </p:txBody>
      </p:sp>
      <p:graphicFrame>
        <p:nvGraphicFramePr>
          <p:cNvPr id="8" name="Graphique 7">
            <a:extLst>
              <a:ext uri="{FF2B5EF4-FFF2-40B4-BE49-F238E27FC236}">
                <a16:creationId xmlns:a16="http://schemas.microsoft.com/office/drawing/2014/main" id="{6B008BF2-27BF-4992-B917-C5F6A522655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3101136"/>
              </p:ext>
            </p:extLst>
          </p:nvPr>
        </p:nvGraphicFramePr>
        <p:xfrm>
          <a:off x="6491393" y="1793331"/>
          <a:ext cx="5210873" cy="43588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554604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2">
            <a:extLst>
              <a:ext uri="{FF2B5EF4-FFF2-40B4-BE49-F238E27FC236}">
                <a16:creationId xmlns:a16="http://schemas.microsoft.com/office/drawing/2014/main" id="{F719CCB0-15E5-4AE5-BEDA-32B82425F9A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385901" h="10535121">
                <a:moveTo>
                  <a:pt x="0" y="0"/>
                </a:moveTo>
                <a:lnTo>
                  <a:pt x="18385901" y="0"/>
                </a:lnTo>
                <a:lnTo>
                  <a:pt x="18385901" y="10535121"/>
                </a:lnTo>
                <a:lnTo>
                  <a:pt x="0" y="1053512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 dirty="0"/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7B41856A-6970-44C7-9ACD-9093A929EADA}"/>
              </a:ext>
            </a:extLst>
          </p:cNvPr>
          <p:cNvSpPr txBox="1"/>
          <p:nvPr/>
        </p:nvSpPr>
        <p:spPr>
          <a:xfrm>
            <a:off x="110062" y="2425869"/>
            <a:ext cx="10769313" cy="8799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609"/>
              </a:lnSpc>
            </a:pPr>
            <a:r>
              <a:rPr lang="en-US" sz="4400" b="1" dirty="0">
                <a:solidFill>
                  <a:srgbClr val="F1EAE0"/>
                </a:solidFill>
                <a:latin typeface="Cy Grotesk Wide Bold"/>
                <a:ea typeface="Cy Grotesk Wide Bold"/>
                <a:cs typeface="Cy Grotesk Wide Bold"/>
                <a:sym typeface="Cy Grotesk Wide Bold"/>
              </a:rPr>
              <a:t>ÉVOLUTION DES ORGANISATIONS DE TRAVAIL</a:t>
            </a: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5C9F7612-1A17-4074-AC57-45E7678A4D63}"/>
              </a:ext>
            </a:extLst>
          </p:cNvPr>
          <p:cNvSpPr txBox="1"/>
          <p:nvPr/>
        </p:nvSpPr>
        <p:spPr>
          <a:xfrm>
            <a:off x="3221520" y="89537"/>
            <a:ext cx="8970480" cy="65027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8503"/>
              </a:lnSpc>
            </a:pPr>
            <a:r>
              <a:rPr lang="en-US" sz="30000" b="1">
                <a:solidFill>
                  <a:srgbClr val="F1EAE0"/>
                </a:solidFill>
                <a:latin typeface="Cy Grotesk Wide Bold"/>
                <a:ea typeface="Cy Grotesk Wide Bold"/>
                <a:cs typeface="Cy Grotesk Wide Bold"/>
                <a:sym typeface="Cy Grotesk Wide Bold"/>
              </a:rPr>
              <a:t>03</a:t>
            </a:r>
          </a:p>
        </p:txBody>
      </p:sp>
      <p:sp>
        <p:nvSpPr>
          <p:cNvPr id="12" name="Freeform 4">
            <a:extLst>
              <a:ext uri="{FF2B5EF4-FFF2-40B4-BE49-F238E27FC236}">
                <a16:creationId xmlns:a16="http://schemas.microsoft.com/office/drawing/2014/main" id="{DB7720BD-6B2C-4017-B282-7D28BBB67A03}"/>
              </a:ext>
            </a:extLst>
          </p:cNvPr>
          <p:cNvSpPr/>
          <p:nvPr/>
        </p:nvSpPr>
        <p:spPr>
          <a:xfrm>
            <a:off x="110062" y="58218"/>
            <a:ext cx="3294828" cy="2336332"/>
          </a:xfrm>
          <a:custGeom>
            <a:avLst/>
            <a:gdLst/>
            <a:ahLst/>
            <a:cxnLst/>
            <a:rect l="l" t="t" r="r" b="b"/>
            <a:pathLst>
              <a:path w="3294828" h="2336332">
                <a:moveTo>
                  <a:pt x="0" y="0"/>
                </a:moveTo>
                <a:lnTo>
                  <a:pt x="3294827" y="0"/>
                </a:lnTo>
                <a:lnTo>
                  <a:pt x="3294827" y="2336332"/>
                </a:lnTo>
                <a:lnTo>
                  <a:pt x="0" y="233633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53150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>
            <a:extLst>
              <a:ext uri="{FF2B5EF4-FFF2-40B4-BE49-F238E27FC236}">
                <a16:creationId xmlns:a16="http://schemas.microsoft.com/office/drawing/2014/main" id="{A98BBE3F-FDB2-475C-9DC1-762E45A51AFE}"/>
              </a:ext>
            </a:extLst>
          </p:cNvPr>
          <p:cNvSpPr/>
          <p:nvPr/>
        </p:nvSpPr>
        <p:spPr>
          <a:xfrm flipV="1">
            <a:off x="1061016" y="1374903"/>
            <a:ext cx="664451" cy="0"/>
          </a:xfrm>
          <a:prstGeom prst="line">
            <a:avLst/>
          </a:prstGeom>
          <a:ln w="19050" cap="flat">
            <a:solidFill>
              <a:srgbClr val="E30C1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FA6DE26D-0B2F-4DC0-A0FC-57841AED5917}"/>
              </a:ext>
            </a:extLst>
          </p:cNvPr>
          <p:cNvSpPr txBox="1"/>
          <p:nvPr/>
        </p:nvSpPr>
        <p:spPr>
          <a:xfrm>
            <a:off x="395998" y="1028014"/>
            <a:ext cx="10889213" cy="2600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fr-FR"/>
            </a:defPPr>
            <a:lvl1pPr algn="just">
              <a:lnSpc>
                <a:spcPts val="1959"/>
              </a:lnSpc>
              <a:defRPr sz="2000" b="1" spc="418">
                <a:solidFill>
                  <a:srgbClr val="064D93"/>
                </a:solidFill>
                <a:latin typeface="Cy Grotesk Wide"/>
                <a:ea typeface="Cy Grotesk Wide"/>
                <a:cs typeface="Cy Grotesk Wide"/>
              </a:defRPr>
            </a:lvl1pPr>
          </a:lstStyle>
          <a:p>
            <a:r>
              <a:rPr lang="fr-FR" dirty="0">
                <a:sym typeface="Cy Grotesk Wide"/>
              </a:rPr>
              <a:t>ÉVOLUTION DES ORGANISATIONS DES SERVICES  DE SOINS </a:t>
            </a:r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id="{4E0EBED3-D144-4CC8-B483-E8A58F03FD35}"/>
              </a:ext>
            </a:extLst>
          </p:cNvPr>
          <p:cNvGrpSpPr/>
          <p:nvPr/>
        </p:nvGrpSpPr>
        <p:grpSpPr>
          <a:xfrm rot="5400000">
            <a:off x="17334794" y="3964809"/>
            <a:ext cx="1715912" cy="643979"/>
            <a:chOff x="0" y="0"/>
            <a:chExt cx="488116" cy="183189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45E6DF94-1DCA-4FD0-9B54-2563C13ED884}"/>
                </a:ext>
              </a:extLst>
            </p:cNvPr>
            <p:cNvSpPr/>
            <p:nvPr/>
          </p:nvSpPr>
          <p:spPr>
            <a:xfrm>
              <a:off x="0" y="0"/>
              <a:ext cx="488116" cy="183189"/>
            </a:xfrm>
            <a:custGeom>
              <a:avLst/>
              <a:gdLst/>
              <a:ahLst/>
              <a:cxnLst/>
              <a:rect l="l" t="t" r="r" b="b"/>
              <a:pathLst>
                <a:path w="488116" h="183189">
                  <a:moveTo>
                    <a:pt x="0" y="0"/>
                  </a:moveTo>
                  <a:lnTo>
                    <a:pt x="488116" y="0"/>
                  </a:lnTo>
                  <a:lnTo>
                    <a:pt x="488116" y="183189"/>
                  </a:lnTo>
                  <a:lnTo>
                    <a:pt x="0" y="183189"/>
                  </a:lnTo>
                  <a:close/>
                </a:path>
              </a:pathLst>
            </a:custGeom>
            <a:solidFill>
              <a:srgbClr val="5692C7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8" name="TextBox 6">
              <a:extLst>
                <a:ext uri="{FF2B5EF4-FFF2-40B4-BE49-F238E27FC236}">
                  <a16:creationId xmlns:a16="http://schemas.microsoft.com/office/drawing/2014/main" id="{0E345EB2-E732-4F93-B7DB-AA9481CBFF80}"/>
                </a:ext>
              </a:extLst>
            </p:cNvPr>
            <p:cNvSpPr txBox="1"/>
            <p:nvPr/>
          </p:nvSpPr>
          <p:spPr>
            <a:xfrm>
              <a:off x="0" y="-38100"/>
              <a:ext cx="488116" cy="221289"/>
            </a:xfrm>
            <a:prstGeom prst="rect">
              <a:avLst/>
            </a:prstGeom>
          </p:spPr>
          <p:txBody>
            <a:bodyPr lIns="49214" tIns="49214" rIns="49214" bIns="49214" rtlCol="0" anchor="ctr"/>
            <a:lstStyle/>
            <a:p>
              <a:pPr algn="ctr">
                <a:lnSpc>
                  <a:spcPts val="2490"/>
                </a:lnSpc>
              </a:pPr>
              <a:endParaRPr lang="fr-FR"/>
            </a:p>
          </p:txBody>
        </p:sp>
      </p:grpSp>
      <p:graphicFrame>
        <p:nvGraphicFramePr>
          <p:cNvPr id="9" name="Graphique 8">
            <a:extLst>
              <a:ext uri="{FF2B5EF4-FFF2-40B4-BE49-F238E27FC236}">
                <a16:creationId xmlns:a16="http://schemas.microsoft.com/office/drawing/2014/main" id="{78D80973-3B3B-4D33-A2A1-33055EF2A66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25509"/>
              </p:ext>
            </p:extLst>
          </p:nvPr>
        </p:nvGraphicFramePr>
        <p:xfrm>
          <a:off x="734290" y="1745678"/>
          <a:ext cx="10723419" cy="44519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37038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>
            <a:extLst>
              <a:ext uri="{FF2B5EF4-FFF2-40B4-BE49-F238E27FC236}">
                <a16:creationId xmlns:a16="http://schemas.microsoft.com/office/drawing/2014/main" id="{12D3FF28-9CD0-458B-88E9-E3979862A4B9}"/>
              </a:ext>
            </a:extLst>
          </p:cNvPr>
          <p:cNvSpPr/>
          <p:nvPr/>
        </p:nvSpPr>
        <p:spPr>
          <a:xfrm flipV="1">
            <a:off x="1061016" y="1374903"/>
            <a:ext cx="664451" cy="0"/>
          </a:xfrm>
          <a:prstGeom prst="line">
            <a:avLst/>
          </a:prstGeom>
          <a:ln w="19050" cap="flat">
            <a:solidFill>
              <a:srgbClr val="E30C1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56464CBD-DC98-42FB-B593-11E406C9A365}"/>
              </a:ext>
            </a:extLst>
          </p:cNvPr>
          <p:cNvSpPr txBox="1"/>
          <p:nvPr/>
        </p:nvSpPr>
        <p:spPr>
          <a:xfrm>
            <a:off x="965354" y="1016807"/>
            <a:ext cx="10889213" cy="2600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fr-FR"/>
            </a:defPPr>
            <a:lvl1pPr algn="just">
              <a:lnSpc>
                <a:spcPts val="1959"/>
              </a:lnSpc>
              <a:defRPr sz="2000" b="1" spc="418">
                <a:solidFill>
                  <a:srgbClr val="064D93"/>
                </a:solidFill>
                <a:latin typeface="Cy Grotesk Wide"/>
                <a:ea typeface="Cy Grotesk Wide"/>
                <a:cs typeface="Cy Grotesk Wide"/>
              </a:defRPr>
            </a:lvl1pPr>
          </a:lstStyle>
          <a:p>
            <a:r>
              <a:rPr lang="fr-FR" dirty="0">
                <a:sym typeface="Cy Grotesk Wide"/>
              </a:rPr>
              <a:t>EXPÉRIMENTATION DE LA SEMAINE EN 4 JOURS</a:t>
            </a:r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id="{4FF3B609-179E-4654-AB2C-8B3E96D2B64E}"/>
              </a:ext>
            </a:extLst>
          </p:cNvPr>
          <p:cNvGrpSpPr/>
          <p:nvPr/>
        </p:nvGrpSpPr>
        <p:grpSpPr>
          <a:xfrm rot="5400000">
            <a:off x="17334794" y="3964809"/>
            <a:ext cx="1715912" cy="643979"/>
            <a:chOff x="0" y="0"/>
            <a:chExt cx="488116" cy="183189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6A0C3DE9-6161-4CDF-8CF9-AFA8BC16437C}"/>
                </a:ext>
              </a:extLst>
            </p:cNvPr>
            <p:cNvSpPr/>
            <p:nvPr/>
          </p:nvSpPr>
          <p:spPr>
            <a:xfrm>
              <a:off x="0" y="0"/>
              <a:ext cx="488116" cy="183189"/>
            </a:xfrm>
            <a:custGeom>
              <a:avLst/>
              <a:gdLst/>
              <a:ahLst/>
              <a:cxnLst/>
              <a:rect l="l" t="t" r="r" b="b"/>
              <a:pathLst>
                <a:path w="488116" h="183189">
                  <a:moveTo>
                    <a:pt x="0" y="0"/>
                  </a:moveTo>
                  <a:lnTo>
                    <a:pt x="488116" y="0"/>
                  </a:lnTo>
                  <a:lnTo>
                    <a:pt x="488116" y="183189"/>
                  </a:lnTo>
                  <a:lnTo>
                    <a:pt x="0" y="183189"/>
                  </a:lnTo>
                  <a:close/>
                </a:path>
              </a:pathLst>
            </a:custGeom>
            <a:solidFill>
              <a:srgbClr val="5692C7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8" name="TextBox 6">
              <a:extLst>
                <a:ext uri="{FF2B5EF4-FFF2-40B4-BE49-F238E27FC236}">
                  <a16:creationId xmlns:a16="http://schemas.microsoft.com/office/drawing/2014/main" id="{BBADDF29-879C-4A00-8918-5E0CBA606ED0}"/>
                </a:ext>
              </a:extLst>
            </p:cNvPr>
            <p:cNvSpPr txBox="1"/>
            <p:nvPr/>
          </p:nvSpPr>
          <p:spPr>
            <a:xfrm>
              <a:off x="0" y="-38100"/>
              <a:ext cx="488116" cy="221289"/>
            </a:xfrm>
            <a:prstGeom prst="rect">
              <a:avLst/>
            </a:prstGeom>
          </p:spPr>
          <p:txBody>
            <a:bodyPr lIns="49214" tIns="49214" rIns="49214" bIns="49214" rtlCol="0" anchor="ctr"/>
            <a:lstStyle/>
            <a:p>
              <a:pPr algn="ctr">
                <a:lnSpc>
                  <a:spcPts val="2490"/>
                </a:lnSpc>
              </a:pPr>
              <a:endParaRPr lang="fr-FR"/>
            </a:p>
          </p:txBody>
        </p:sp>
      </p:grpSp>
      <p:sp>
        <p:nvSpPr>
          <p:cNvPr id="10" name="ZoneTexte 9">
            <a:extLst>
              <a:ext uri="{FF2B5EF4-FFF2-40B4-BE49-F238E27FC236}">
                <a16:creationId xmlns:a16="http://schemas.microsoft.com/office/drawing/2014/main" id="{5327A73D-FADE-42C0-BD72-C5BB2FC4DA1D}"/>
              </a:ext>
            </a:extLst>
          </p:cNvPr>
          <p:cNvSpPr txBox="1"/>
          <p:nvPr/>
        </p:nvSpPr>
        <p:spPr>
          <a:xfrm>
            <a:off x="-2007748" y="1602964"/>
            <a:ext cx="16207496" cy="325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fr-FR" sz="1400">
                <a:solidFill>
                  <a:srgbClr val="064D9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graphicFrame>
        <p:nvGraphicFramePr>
          <p:cNvPr id="9" name="Graphique 8">
            <a:extLst>
              <a:ext uri="{FF2B5EF4-FFF2-40B4-BE49-F238E27FC236}">
                <a16:creationId xmlns:a16="http://schemas.microsoft.com/office/drawing/2014/main" id="{64B95B20-4DDA-4769-BDF3-57C19FA558A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9840974"/>
              </p:ext>
            </p:extLst>
          </p:nvPr>
        </p:nvGraphicFramePr>
        <p:xfrm>
          <a:off x="827467" y="1602964"/>
          <a:ext cx="10537065" cy="44653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440797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>
            <a:extLst>
              <a:ext uri="{FF2B5EF4-FFF2-40B4-BE49-F238E27FC236}">
                <a16:creationId xmlns:a16="http://schemas.microsoft.com/office/drawing/2014/main" id="{278C77B4-568C-4CEF-A05B-7D5EEB0F9A02}"/>
              </a:ext>
            </a:extLst>
          </p:cNvPr>
          <p:cNvSpPr/>
          <p:nvPr/>
        </p:nvSpPr>
        <p:spPr>
          <a:xfrm flipV="1">
            <a:off x="1061016" y="1374903"/>
            <a:ext cx="664451" cy="0"/>
          </a:xfrm>
          <a:prstGeom prst="line">
            <a:avLst/>
          </a:prstGeom>
          <a:ln w="19050" cap="flat">
            <a:solidFill>
              <a:srgbClr val="E30C1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2DBB6419-9AF2-4FDD-9077-C57013283B19}"/>
              </a:ext>
            </a:extLst>
          </p:cNvPr>
          <p:cNvSpPr txBox="1"/>
          <p:nvPr/>
        </p:nvSpPr>
        <p:spPr>
          <a:xfrm>
            <a:off x="1061016" y="976415"/>
            <a:ext cx="10889213" cy="2600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fr-FR"/>
            </a:defPPr>
            <a:lvl1pPr algn="just">
              <a:lnSpc>
                <a:spcPts val="1959"/>
              </a:lnSpc>
              <a:defRPr sz="2000" b="1" spc="418">
                <a:solidFill>
                  <a:srgbClr val="064D93"/>
                </a:solidFill>
                <a:latin typeface="Cy Grotesk Wide"/>
                <a:ea typeface="Cy Grotesk Wide"/>
                <a:cs typeface="Cy Grotesk Wide"/>
              </a:defRPr>
            </a:lvl1pPr>
          </a:lstStyle>
          <a:p>
            <a:r>
              <a:rPr lang="fr-FR" dirty="0">
                <a:sym typeface="Cy Grotesk Wide"/>
              </a:rPr>
              <a:t>DÉPLOIEMENT DU TÉLÉTRAVAIL</a:t>
            </a:r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id="{DD12BF73-92CB-4AC6-B486-4EC97C5B7DE4}"/>
              </a:ext>
            </a:extLst>
          </p:cNvPr>
          <p:cNvGrpSpPr/>
          <p:nvPr/>
        </p:nvGrpSpPr>
        <p:grpSpPr>
          <a:xfrm rot="5400000">
            <a:off x="17334794" y="3964809"/>
            <a:ext cx="1715912" cy="643979"/>
            <a:chOff x="0" y="0"/>
            <a:chExt cx="488116" cy="183189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3AC2B6DA-28D3-4750-8250-DD89249A6DA0}"/>
                </a:ext>
              </a:extLst>
            </p:cNvPr>
            <p:cNvSpPr/>
            <p:nvPr/>
          </p:nvSpPr>
          <p:spPr>
            <a:xfrm>
              <a:off x="0" y="0"/>
              <a:ext cx="488116" cy="183189"/>
            </a:xfrm>
            <a:custGeom>
              <a:avLst/>
              <a:gdLst/>
              <a:ahLst/>
              <a:cxnLst/>
              <a:rect l="l" t="t" r="r" b="b"/>
              <a:pathLst>
                <a:path w="488116" h="183189">
                  <a:moveTo>
                    <a:pt x="0" y="0"/>
                  </a:moveTo>
                  <a:lnTo>
                    <a:pt x="488116" y="0"/>
                  </a:lnTo>
                  <a:lnTo>
                    <a:pt x="488116" y="183189"/>
                  </a:lnTo>
                  <a:lnTo>
                    <a:pt x="0" y="183189"/>
                  </a:lnTo>
                  <a:close/>
                </a:path>
              </a:pathLst>
            </a:custGeom>
            <a:solidFill>
              <a:srgbClr val="5692C7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8" name="TextBox 6">
              <a:extLst>
                <a:ext uri="{FF2B5EF4-FFF2-40B4-BE49-F238E27FC236}">
                  <a16:creationId xmlns:a16="http://schemas.microsoft.com/office/drawing/2014/main" id="{E601B1FF-CE86-4CFA-A822-E52684510612}"/>
                </a:ext>
              </a:extLst>
            </p:cNvPr>
            <p:cNvSpPr txBox="1"/>
            <p:nvPr/>
          </p:nvSpPr>
          <p:spPr>
            <a:xfrm>
              <a:off x="0" y="-38100"/>
              <a:ext cx="488116" cy="221289"/>
            </a:xfrm>
            <a:prstGeom prst="rect">
              <a:avLst/>
            </a:prstGeom>
          </p:spPr>
          <p:txBody>
            <a:bodyPr lIns="49214" tIns="49214" rIns="49214" bIns="49214" rtlCol="0" anchor="ctr"/>
            <a:lstStyle/>
            <a:p>
              <a:pPr algn="ctr">
                <a:lnSpc>
                  <a:spcPts val="2490"/>
                </a:lnSpc>
              </a:pPr>
              <a:endParaRPr lang="fr-FR"/>
            </a:p>
          </p:txBody>
        </p:sp>
      </p:grpSp>
      <p:graphicFrame>
        <p:nvGraphicFramePr>
          <p:cNvPr id="10" name="Graphique 9">
            <a:extLst>
              <a:ext uri="{FF2B5EF4-FFF2-40B4-BE49-F238E27FC236}">
                <a16:creationId xmlns:a16="http://schemas.microsoft.com/office/drawing/2014/main" id="{4D6BDEC4-4BF0-421E-9C9E-FC989D569DB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2438591"/>
              </p:ext>
            </p:extLst>
          </p:nvPr>
        </p:nvGraphicFramePr>
        <p:xfrm>
          <a:off x="1137623" y="1658937"/>
          <a:ext cx="10423006" cy="44555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07081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2">
            <a:extLst>
              <a:ext uri="{FF2B5EF4-FFF2-40B4-BE49-F238E27FC236}">
                <a16:creationId xmlns:a16="http://schemas.microsoft.com/office/drawing/2014/main" id="{6F64197A-2CC5-4DEB-B9E6-22707EDFF74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385901" h="10535121">
                <a:moveTo>
                  <a:pt x="0" y="0"/>
                </a:moveTo>
                <a:lnTo>
                  <a:pt x="18385901" y="0"/>
                </a:lnTo>
                <a:lnTo>
                  <a:pt x="18385901" y="10535121"/>
                </a:lnTo>
                <a:lnTo>
                  <a:pt x="0" y="1053512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 dirty="0"/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7B41856A-6970-44C7-9ACD-9093A929EADA}"/>
              </a:ext>
            </a:extLst>
          </p:cNvPr>
          <p:cNvSpPr txBox="1"/>
          <p:nvPr/>
        </p:nvSpPr>
        <p:spPr>
          <a:xfrm>
            <a:off x="1273680" y="1623341"/>
            <a:ext cx="8278158" cy="38037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609"/>
              </a:lnSpc>
            </a:pPr>
            <a:r>
              <a:rPr lang="fr-FR" sz="4400" b="1" dirty="0">
                <a:solidFill>
                  <a:srgbClr val="F1EAE0"/>
                </a:solidFill>
                <a:latin typeface="Cy Grotesk Wide Bold"/>
                <a:ea typeface="Cy Grotesk Wide Bold"/>
                <a:cs typeface="Cy Grotesk Wide Bold"/>
                <a:sym typeface="Cy Grotesk Wide Bold"/>
              </a:rPr>
              <a:t>LOI DE TRANSFORMATION DE LA FONCTION PUBLIQUE ET</a:t>
            </a:r>
          </a:p>
          <a:p>
            <a:pPr>
              <a:lnSpc>
                <a:spcPts val="7609"/>
              </a:lnSpc>
            </a:pPr>
            <a:r>
              <a:rPr lang="fr-FR" sz="4400" b="1" dirty="0">
                <a:solidFill>
                  <a:srgbClr val="F1EAE0"/>
                </a:solidFill>
                <a:latin typeface="Cy Grotesk Wide Bold"/>
                <a:ea typeface="Cy Grotesk Wide Bold"/>
                <a:cs typeface="Cy Grotesk Wide Bold"/>
                <a:sym typeface="Cy Grotesk Wide Bold"/>
              </a:rPr>
              <a:t>D</a:t>
            </a:r>
            <a:r>
              <a:rPr lang="fr-FR" sz="4400" b="1" dirty="0">
                <a:solidFill>
                  <a:srgbClr val="F1EAE0"/>
                </a:solidFill>
                <a:latin typeface="Cy Grotesk Wide Bold"/>
                <a:sym typeface="Cy Grotesk Wide Bold"/>
              </a:rPr>
              <a:t>É</a:t>
            </a:r>
            <a:r>
              <a:rPr lang="fr-FR" sz="4400" b="1" dirty="0">
                <a:solidFill>
                  <a:srgbClr val="F1EAE0"/>
                </a:solidFill>
                <a:latin typeface="Cy Grotesk Wide Bold"/>
                <a:ea typeface="Cy Grotesk Wide Bold"/>
                <a:cs typeface="Cy Grotesk Wide Bold"/>
                <a:sym typeface="Cy Grotesk Wide Bold"/>
              </a:rPr>
              <a:t>PLOIEMENT DE L’AXE 2 DU SÉGUR DE LA SANTÉ</a:t>
            </a: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5C9F7612-1A17-4074-AC57-45E7678A4D63}"/>
              </a:ext>
            </a:extLst>
          </p:cNvPr>
          <p:cNvSpPr txBox="1"/>
          <p:nvPr/>
        </p:nvSpPr>
        <p:spPr>
          <a:xfrm>
            <a:off x="3221520" y="89537"/>
            <a:ext cx="8970480" cy="65027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8503"/>
              </a:lnSpc>
            </a:pPr>
            <a:r>
              <a:rPr lang="en-US" sz="30000" b="1">
                <a:solidFill>
                  <a:srgbClr val="F1EAE0"/>
                </a:solidFill>
                <a:latin typeface="Cy Grotesk Wide Bold"/>
                <a:ea typeface="Cy Grotesk Wide Bold"/>
                <a:cs typeface="Cy Grotesk Wide Bold"/>
                <a:sym typeface="Cy Grotesk Wide Bold"/>
              </a:rPr>
              <a:t>04</a:t>
            </a:r>
          </a:p>
        </p:txBody>
      </p:sp>
      <p:sp>
        <p:nvSpPr>
          <p:cNvPr id="12" name="Freeform 4">
            <a:extLst>
              <a:ext uri="{FF2B5EF4-FFF2-40B4-BE49-F238E27FC236}">
                <a16:creationId xmlns:a16="http://schemas.microsoft.com/office/drawing/2014/main" id="{DB7720BD-6B2C-4017-B282-7D28BBB67A03}"/>
              </a:ext>
            </a:extLst>
          </p:cNvPr>
          <p:cNvSpPr/>
          <p:nvPr/>
        </p:nvSpPr>
        <p:spPr>
          <a:xfrm>
            <a:off x="110062" y="58218"/>
            <a:ext cx="3294828" cy="2336332"/>
          </a:xfrm>
          <a:custGeom>
            <a:avLst/>
            <a:gdLst/>
            <a:ahLst/>
            <a:cxnLst/>
            <a:rect l="l" t="t" r="r" b="b"/>
            <a:pathLst>
              <a:path w="3294828" h="2336332">
                <a:moveTo>
                  <a:pt x="0" y="0"/>
                </a:moveTo>
                <a:lnTo>
                  <a:pt x="3294827" y="0"/>
                </a:lnTo>
                <a:lnTo>
                  <a:pt x="3294827" y="2336332"/>
                </a:lnTo>
                <a:lnTo>
                  <a:pt x="0" y="233633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15764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>
            <a:extLst>
              <a:ext uri="{FF2B5EF4-FFF2-40B4-BE49-F238E27FC236}">
                <a16:creationId xmlns:a16="http://schemas.microsoft.com/office/drawing/2014/main" id="{7C57612C-60DB-40D4-86E0-0F2695CA973B}"/>
              </a:ext>
            </a:extLst>
          </p:cNvPr>
          <p:cNvSpPr/>
          <p:nvPr/>
        </p:nvSpPr>
        <p:spPr>
          <a:xfrm flipV="1">
            <a:off x="1045403" y="1374903"/>
            <a:ext cx="664451" cy="0"/>
          </a:xfrm>
          <a:prstGeom prst="line">
            <a:avLst/>
          </a:prstGeom>
          <a:ln w="19050" cap="flat">
            <a:solidFill>
              <a:srgbClr val="E30C1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35FE9831-E238-4A1F-B060-349BD1B885D3}"/>
              </a:ext>
            </a:extLst>
          </p:cNvPr>
          <p:cNvSpPr txBox="1"/>
          <p:nvPr/>
        </p:nvSpPr>
        <p:spPr>
          <a:xfrm>
            <a:off x="1235887" y="807922"/>
            <a:ext cx="9323687" cy="2405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fr-FR"/>
            </a:defPPr>
            <a:lvl1pPr algn="just">
              <a:lnSpc>
                <a:spcPts val="1959"/>
              </a:lnSpc>
              <a:defRPr sz="2000" b="1" spc="418">
                <a:solidFill>
                  <a:srgbClr val="064D93"/>
                </a:solidFill>
                <a:latin typeface="Cy Grotesk Wide"/>
                <a:ea typeface="Cy Grotesk Wide"/>
                <a:cs typeface="Cy Grotesk Wide"/>
              </a:defRPr>
            </a:lvl1pPr>
          </a:lstStyle>
          <a:p>
            <a:r>
              <a:rPr lang="fr-FR" dirty="0">
                <a:sym typeface="Cy Grotesk Wide"/>
              </a:rPr>
              <a:t>RUPTURE CONVENTIONNELLE ET CONTRAT DE PROJET</a:t>
            </a:r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id="{DAADC135-685C-404E-B653-B01DB3CB3F3B}"/>
              </a:ext>
            </a:extLst>
          </p:cNvPr>
          <p:cNvGrpSpPr/>
          <p:nvPr/>
        </p:nvGrpSpPr>
        <p:grpSpPr>
          <a:xfrm rot="5400000">
            <a:off x="17334794" y="5680722"/>
            <a:ext cx="1715912" cy="643979"/>
            <a:chOff x="0" y="0"/>
            <a:chExt cx="488116" cy="183189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B2CACEC6-F804-4984-A273-641301EA114F}"/>
                </a:ext>
              </a:extLst>
            </p:cNvPr>
            <p:cNvSpPr/>
            <p:nvPr/>
          </p:nvSpPr>
          <p:spPr>
            <a:xfrm>
              <a:off x="0" y="0"/>
              <a:ext cx="488116" cy="183189"/>
            </a:xfrm>
            <a:custGeom>
              <a:avLst/>
              <a:gdLst/>
              <a:ahLst/>
              <a:cxnLst/>
              <a:rect l="l" t="t" r="r" b="b"/>
              <a:pathLst>
                <a:path w="488116" h="183189">
                  <a:moveTo>
                    <a:pt x="0" y="0"/>
                  </a:moveTo>
                  <a:lnTo>
                    <a:pt x="488116" y="0"/>
                  </a:lnTo>
                  <a:lnTo>
                    <a:pt x="488116" y="183189"/>
                  </a:lnTo>
                  <a:lnTo>
                    <a:pt x="0" y="183189"/>
                  </a:lnTo>
                  <a:close/>
                </a:path>
              </a:pathLst>
            </a:custGeom>
            <a:solidFill>
              <a:srgbClr val="A7C6DE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8" name="TextBox 6">
              <a:extLst>
                <a:ext uri="{FF2B5EF4-FFF2-40B4-BE49-F238E27FC236}">
                  <a16:creationId xmlns:a16="http://schemas.microsoft.com/office/drawing/2014/main" id="{2544931B-C946-4D05-810E-A67EC920F96E}"/>
                </a:ext>
              </a:extLst>
            </p:cNvPr>
            <p:cNvSpPr txBox="1"/>
            <p:nvPr/>
          </p:nvSpPr>
          <p:spPr>
            <a:xfrm>
              <a:off x="0" y="-38100"/>
              <a:ext cx="488116" cy="221289"/>
            </a:xfrm>
            <a:prstGeom prst="rect">
              <a:avLst/>
            </a:prstGeom>
          </p:spPr>
          <p:txBody>
            <a:bodyPr lIns="49214" tIns="49214" rIns="49214" bIns="49214" rtlCol="0" anchor="ctr"/>
            <a:lstStyle/>
            <a:p>
              <a:pPr algn="ctr">
                <a:lnSpc>
                  <a:spcPts val="2490"/>
                </a:lnSpc>
              </a:pPr>
              <a:endParaRPr lang="fr-FR"/>
            </a:p>
          </p:txBody>
        </p:sp>
      </p:grpSp>
      <p:sp>
        <p:nvSpPr>
          <p:cNvPr id="11" name="ZoneTexte 10">
            <a:extLst>
              <a:ext uri="{FF2B5EF4-FFF2-40B4-BE49-F238E27FC236}">
                <a16:creationId xmlns:a16="http://schemas.microsoft.com/office/drawing/2014/main" id="{E19FCEDF-9EF7-4F31-BB47-2C61DFA69427}"/>
              </a:ext>
            </a:extLst>
          </p:cNvPr>
          <p:cNvSpPr txBox="1"/>
          <p:nvPr/>
        </p:nvSpPr>
        <p:spPr>
          <a:xfrm>
            <a:off x="741546" y="1422777"/>
            <a:ext cx="11084694" cy="7107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fr-FR" b="1">
                <a:solidFill>
                  <a:srgbClr val="064D9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 moyenne, les établissements ont conclu </a:t>
            </a:r>
            <a:r>
              <a:rPr lang="fr-FR" b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 ruptures conventionnelles </a:t>
            </a:r>
            <a:r>
              <a:rPr lang="fr-FR" b="1">
                <a:solidFill>
                  <a:srgbClr val="064D9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depui</a:t>
            </a:r>
            <a:r>
              <a:rPr lang="fr-FR" b="1">
                <a:solidFill>
                  <a:srgbClr val="064D9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 sa mise en place, avec néanmoins d’importantes disparités en fonction de la nature des établissements (6 en CH, 32 en CHU, 9 en EPSM et 1 en ESMS) </a:t>
            </a:r>
            <a:endParaRPr lang="fr-FR" b="1">
              <a:solidFill>
                <a:srgbClr val="064D9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9" name="Graphique 8">
            <a:extLst>
              <a:ext uri="{FF2B5EF4-FFF2-40B4-BE49-F238E27FC236}">
                <a16:creationId xmlns:a16="http://schemas.microsoft.com/office/drawing/2014/main" id="{E83525DD-007C-446A-A0F2-D58F686B4560}"/>
              </a:ext>
            </a:extLst>
          </p:cNvPr>
          <p:cNvGraphicFramePr>
            <a:graphicFrameLocks/>
          </p:cNvGraphicFramePr>
          <p:nvPr/>
        </p:nvGraphicFramePr>
        <p:xfrm>
          <a:off x="741546" y="2376781"/>
          <a:ext cx="4965700" cy="2749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Graphique 9">
            <a:extLst>
              <a:ext uri="{FF2B5EF4-FFF2-40B4-BE49-F238E27FC236}">
                <a16:creationId xmlns:a16="http://schemas.microsoft.com/office/drawing/2014/main" id="{63756A53-0F6E-4615-8FF5-802081222786}"/>
              </a:ext>
            </a:extLst>
          </p:cNvPr>
          <p:cNvGraphicFramePr>
            <a:graphicFrameLocks/>
          </p:cNvGraphicFramePr>
          <p:nvPr/>
        </p:nvGraphicFramePr>
        <p:xfrm>
          <a:off x="5897731" y="2376781"/>
          <a:ext cx="4565650" cy="2749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ZoneTexte 11">
            <a:extLst>
              <a:ext uri="{FF2B5EF4-FFF2-40B4-BE49-F238E27FC236}">
                <a16:creationId xmlns:a16="http://schemas.microsoft.com/office/drawing/2014/main" id="{2C96BEA6-BF16-44C3-B347-46EAE1B63C37}"/>
              </a:ext>
            </a:extLst>
          </p:cNvPr>
          <p:cNvSpPr txBox="1"/>
          <p:nvPr/>
        </p:nvSpPr>
        <p:spPr>
          <a:xfrm>
            <a:off x="1045402" y="5219081"/>
            <a:ext cx="10689397" cy="7107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fr-FR"/>
            </a:defPPr>
            <a:lvl1pPr algn="ctr">
              <a:lnSpc>
                <a:spcPct val="115000"/>
              </a:lnSpc>
              <a:defRPr b="1">
                <a:solidFill>
                  <a:srgbClr val="064D9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/>
              <a:t>En moyenne, les établissements ont signé </a:t>
            </a:r>
            <a:r>
              <a:rPr lang="fr-FR">
                <a:solidFill>
                  <a:srgbClr val="FF0000"/>
                </a:solidFill>
              </a:rPr>
              <a:t>3 contrats de projet </a:t>
            </a:r>
            <a:r>
              <a:rPr lang="fr-FR"/>
              <a:t>depuis sa mise en place (3 en CH, 5 en CHU, 4 en EPSM, 0,5 en ESMS). </a:t>
            </a:r>
          </a:p>
        </p:txBody>
      </p:sp>
    </p:spTree>
    <p:extLst>
      <p:ext uri="{BB962C8B-B14F-4D97-AF65-F5344CB8AC3E}">
        <p14:creationId xmlns:p14="http://schemas.microsoft.com/office/powerpoint/2010/main" val="24508418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>
            <a:extLst>
              <a:ext uri="{FF2B5EF4-FFF2-40B4-BE49-F238E27FC236}">
                <a16:creationId xmlns:a16="http://schemas.microsoft.com/office/drawing/2014/main" id="{7C57612C-60DB-40D4-86E0-0F2695CA973B}"/>
              </a:ext>
            </a:extLst>
          </p:cNvPr>
          <p:cNvSpPr/>
          <p:nvPr/>
        </p:nvSpPr>
        <p:spPr>
          <a:xfrm flipV="1">
            <a:off x="1045403" y="1374903"/>
            <a:ext cx="664451" cy="0"/>
          </a:xfrm>
          <a:prstGeom prst="line">
            <a:avLst/>
          </a:prstGeom>
          <a:ln w="19050" cap="flat">
            <a:solidFill>
              <a:srgbClr val="E30C1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35FE9831-E238-4A1F-B060-349BD1B885D3}"/>
              </a:ext>
            </a:extLst>
          </p:cNvPr>
          <p:cNvSpPr txBox="1"/>
          <p:nvPr/>
        </p:nvSpPr>
        <p:spPr>
          <a:xfrm>
            <a:off x="1314578" y="794794"/>
            <a:ext cx="9323687" cy="2600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fr-FR"/>
            </a:defPPr>
            <a:lvl1pPr algn="just">
              <a:lnSpc>
                <a:spcPts val="1959"/>
              </a:lnSpc>
              <a:defRPr sz="2000" b="1" spc="418">
                <a:solidFill>
                  <a:srgbClr val="064D93"/>
                </a:solidFill>
                <a:latin typeface="Cy Grotesk Wide"/>
                <a:ea typeface="Cy Grotesk Wide"/>
                <a:cs typeface="Cy Grotesk Wide"/>
              </a:defRPr>
            </a:lvl1pPr>
          </a:lstStyle>
          <a:p>
            <a:r>
              <a:rPr lang="fr-FR" dirty="0">
                <a:sym typeface="Cy Grotesk Wide"/>
              </a:rPr>
              <a:t>RUPTURE CONVENTIONNELLE</a:t>
            </a:r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id="{DAADC135-685C-404E-B653-B01DB3CB3F3B}"/>
              </a:ext>
            </a:extLst>
          </p:cNvPr>
          <p:cNvGrpSpPr/>
          <p:nvPr/>
        </p:nvGrpSpPr>
        <p:grpSpPr>
          <a:xfrm rot="5400000">
            <a:off x="17334794" y="5680722"/>
            <a:ext cx="1715912" cy="643979"/>
            <a:chOff x="0" y="0"/>
            <a:chExt cx="488116" cy="183189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B2CACEC6-F804-4984-A273-641301EA114F}"/>
                </a:ext>
              </a:extLst>
            </p:cNvPr>
            <p:cNvSpPr/>
            <p:nvPr/>
          </p:nvSpPr>
          <p:spPr>
            <a:xfrm>
              <a:off x="0" y="0"/>
              <a:ext cx="488116" cy="183189"/>
            </a:xfrm>
            <a:custGeom>
              <a:avLst/>
              <a:gdLst/>
              <a:ahLst/>
              <a:cxnLst/>
              <a:rect l="l" t="t" r="r" b="b"/>
              <a:pathLst>
                <a:path w="488116" h="183189">
                  <a:moveTo>
                    <a:pt x="0" y="0"/>
                  </a:moveTo>
                  <a:lnTo>
                    <a:pt x="488116" y="0"/>
                  </a:lnTo>
                  <a:lnTo>
                    <a:pt x="488116" y="183189"/>
                  </a:lnTo>
                  <a:lnTo>
                    <a:pt x="0" y="183189"/>
                  </a:lnTo>
                  <a:close/>
                </a:path>
              </a:pathLst>
            </a:custGeom>
            <a:solidFill>
              <a:srgbClr val="A7C6DE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8" name="TextBox 6">
              <a:extLst>
                <a:ext uri="{FF2B5EF4-FFF2-40B4-BE49-F238E27FC236}">
                  <a16:creationId xmlns:a16="http://schemas.microsoft.com/office/drawing/2014/main" id="{2544931B-C946-4D05-810E-A67EC920F96E}"/>
                </a:ext>
              </a:extLst>
            </p:cNvPr>
            <p:cNvSpPr txBox="1"/>
            <p:nvPr/>
          </p:nvSpPr>
          <p:spPr>
            <a:xfrm>
              <a:off x="0" y="-38100"/>
              <a:ext cx="488116" cy="221289"/>
            </a:xfrm>
            <a:prstGeom prst="rect">
              <a:avLst/>
            </a:prstGeom>
          </p:spPr>
          <p:txBody>
            <a:bodyPr lIns="49214" tIns="49214" rIns="49214" bIns="49214" rtlCol="0" anchor="ctr"/>
            <a:lstStyle/>
            <a:p>
              <a:pPr algn="ctr">
                <a:lnSpc>
                  <a:spcPts val="2490"/>
                </a:lnSpc>
              </a:pPr>
              <a:endParaRPr lang="fr-FR"/>
            </a:p>
          </p:txBody>
        </p:sp>
      </p:grpSp>
      <p:graphicFrame>
        <p:nvGraphicFramePr>
          <p:cNvPr id="9" name="Graphique 8">
            <a:extLst>
              <a:ext uri="{FF2B5EF4-FFF2-40B4-BE49-F238E27FC236}">
                <a16:creationId xmlns:a16="http://schemas.microsoft.com/office/drawing/2014/main" id="{9E9D8F13-0770-45B8-8118-29BDB326F78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480595"/>
              </p:ext>
            </p:extLst>
          </p:nvPr>
        </p:nvGraphicFramePr>
        <p:xfrm>
          <a:off x="674255" y="1754909"/>
          <a:ext cx="10945090" cy="41009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32677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2">
            <a:extLst>
              <a:ext uri="{FF2B5EF4-FFF2-40B4-BE49-F238E27FC236}">
                <a16:creationId xmlns:a16="http://schemas.microsoft.com/office/drawing/2014/main" id="{FE15F095-8295-420A-95AD-AFB8A7D53120}"/>
              </a:ext>
            </a:extLst>
          </p:cNvPr>
          <p:cNvSpPr txBox="1"/>
          <p:nvPr/>
        </p:nvSpPr>
        <p:spPr>
          <a:xfrm rot="-5400000">
            <a:off x="-4197822" y="5441521"/>
            <a:ext cx="9465883" cy="10346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9320"/>
              </a:lnSpc>
            </a:pPr>
            <a:r>
              <a:rPr lang="fr-FR" sz="4800" b="1" dirty="0">
                <a:solidFill>
                  <a:srgbClr val="064D93"/>
                </a:solidFill>
                <a:latin typeface="Cy Grotesk Wide Bold"/>
                <a:ea typeface="Cy Grotesk Wide Bold"/>
                <a:cs typeface="Cy Grotesk Wide Bold"/>
                <a:sym typeface="Cy Grotesk Wide Bold"/>
              </a:rPr>
              <a:t>MÉTHODOLOGIE</a:t>
            </a:r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9AECE353-2AB4-4BAE-8CE0-B64DF778C70F}"/>
              </a:ext>
            </a:extLst>
          </p:cNvPr>
          <p:cNvSpPr txBox="1"/>
          <p:nvPr/>
        </p:nvSpPr>
        <p:spPr>
          <a:xfrm>
            <a:off x="1176319" y="1782081"/>
            <a:ext cx="10397291" cy="39437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920"/>
              </a:lnSpc>
            </a:pPr>
            <a:r>
              <a:rPr lang="fr-FR" sz="2000" dirty="0">
                <a:solidFill>
                  <a:srgbClr val="064D93"/>
                </a:solidFill>
                <a:latin typeface="Calibri" panose="020F0502020204030204" pitchFamily="34" charset="0"/>
                <a:ea typeface="Cy Grotesk Wide"/>
                <a:cs typeface="Calibri" panose="020F0502020204030204" pitchFamily="34" charset="0"/>
                <a:sym typeface="Cy Grotesk Wide"/>
              </a:rPr>
              <a:t>Adressée à tous les DRH, elle a reçu cette année les réponses de </a:t>
            </a:r>
            <a:r>
              <a:rPr lang="fr-FR" sz="2000" dirty="0">
                <a:solidFill>
                  <a:srgbClr val="FF0000"/>
                </a:solidFill>
                <a:latin typeface="Calibri" panose="020F0502020204030204" pitchFamily="34" charset="0"/>
                <a:ea typeface="Cy Grotesk Wide"/>
                <a:cs typeface="Calibri" panose="020F0502020204030204" pitchFamily="34" charset="0"/>
                <a:sym typeface="Cy Grotesk Wide"/>
              </a:rPr>
              <a:t>311</a:t>
            </a:r>
            <a:r>
              <a:rPr lang="fr-FR" sz="2000" dirty="0">
                <a:solidFill>
                  <a:srgbClr val="064D93"/>
                </a:solidFill>
                <a:latin typeface="Calibri" panose="020F0502020204030204" pitchFamily="34" charset="0"/>
                <a:ea typeface="Cy Grotesk Wide"/>
                <a:cs typeface="Calibri" panose="020F0502020204030204" pitchFamily="34" charset="0"/>
                <a:sym typeface="Cy Grotesk Wide"/>
              </a:rPr>
              <a:t> </a:t>
            </a:r>
            <a:r>
              <a:rPr lang="fr-FR" sz="2000" dirty="0">
                <a:solidFill>
                  <a:srgbClr val="FF0000"/>
                </a:solidFill>
                <a:latin typeface="Calibri" panose="020F0502020204030204" pitchFamily="34" charset="0"/>
                <a:ea typeface="Cy Grotesk Wide"/>
                <a:cs typeface="Calibri" panose="020F0502020204030204" pitchFamily="34" charset="0"/>
                <a:sym typeface="Cy Grotesk Wide"/>
              </a:rPr>
              <a:t>établissements</a:t>
            </a:r>
            <a:r>
              <a:rPr lang="fr-FR" sz="2000" dirty="0">
                <a:solidFill>
                  <a:srgbClr val="064D93"/>
                </a:solidFill>
                <a:latin typeface="Calibri" panose="020F0502020204030204" pitchFamily="34" charset="0"/>
                <a:ea typeface="Cy Grotesk Wide"/>
                <a:cs typeface="Calibri" panose="020F0502020204030204" pitchFamily="34" charset="0"/>
                <a:sym typeface="Cy Grotesk Wide"/>
              </a:rPr>
              <a:t>, issus de l’ensemble des régions métropolitaines et ultramarines, dont :</a:t>
            </a:r>
          </a:p>
          <a:p>
            <a:pPr marL="342900" indent="-342900" algn="just">
              <a:lnSpc>
                <a:spcPts val="3920"/>
              </a:lnSpc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064D93"/>
                </a:solidFill>
                <a:latin typeface="Calibri" panose="020F0502020204030204" pitchFamily="34" charset="0"/>
                <a:ea typeface="Cy Grotesk Wide"/>
                <a:cs typeface="Calibri" panose="020F0502020204030204" pitchFamily="34" charset="0"/>
                <a:sym typeface="Cy Grotesk Wide"/>
              </a:rPr>
              <a:t>27 centres hospitalo-universitaires (CHU) </a:t>
            </a:r>
          </a:p>
          <a:p>
            <a:pPr marL="342900" indent="-342900" algn="just">
              <a:lnSpc>
                <a:spcPts val="3920"/>
              </a:lnSpc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064D93"/>
                </a:solidFill>
                <a:latin typeface="Calibri" panose="020F0502020204030204" pitchFamily="34" charset="0"/>
                <a:ea typeface="Cy Grotesk Wide"/>
                <a:cs typeface="Calibri" panose="020F0502020204030204" pitchFamily="34" charset="0"/>
                <a:sym typeface="Cy Grotesk Wide"/>
              </a:rPr>
              <a:t>208 centres hospitaliers (CH) </a:t>
            </a:r>
          </a:p>
          <a:p>
            <a:pPr marL="342900" indent="-342900" algn="just">
              <a:lnSpc>
                <a:spcPts val="3920"/>
              </a:lnSpc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064D93"/>
                </a:solidFill>
                <a:latin typeface="Calibri" panose="020F0502020204030204" pitchFamily="34" charset="0"/>
                <a:ea typeface="Cy Grotesk Wide"/>
                <a:cs typeface="Calibri" panose="020F0502020204030204" pitchFamily="34" charset="0"/>
                <a:sym typeface="Cy Grotesk Wide"/>
              </a:rPr>
              <a:t>17 établissements publics de santé mentale (EPSM) </a:t>
            </a:r>
          </a:p>
          <a:p>
            <a:pPr marL="342900" indent="-342900" algn="just">
              <a:lnSpc>
                <a:spcPts val="3920"/>
              </a:lnSpc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064D93"/>
                </a:solidFill>
                <a:latin typeface="Calibri" panose="020F0502020204030204" pitchFamily="34" charset="0"/>
                <a:ea typeface="Cy Grotesk Wide"/>
                <a:cs typeface="Calibri" panose="020F0502020204030204" pitchFamily="34" charset="0"/>
                <a:sym typeface="Cy Grotesk Wide"/>
              </a:rPr>
              <a:t>59 établissements sociaux et médicaux-sociaux (ES/MS)</a:t>
            </a:r>
          </a:p>
          <a:p>
            <a:pPr algn="just">
              <a:lnSpc>
                <a:spcPts val="3920"/>
              </a:lnSpc>
            </a:pPr>
            <a:r>
              <a:rPr lang="fr-FR" sz="2000" dirty="0">
                <a:solidFill>
                  <a:srgbClr val="064D93"/>
                </a:solidFill>
                <a:latin typeface="Calibri" panose="020F0502020204030204" pitchFamily="34" charset="0"/>
                <a:ea typeface="Cy Grotesk Wide"/>
                <a:cs typeface="Calibri" panose="020F0502020204030204" pitchFamily="34" charset="0"/>
                <a:sym typeface="Cy Grotesk Wide"/>
              </a:rPr>
              <a:t>Les répondants représentent au total </a:t>
            </a:r>
            <a:r>
              <a:rPr lang="fr-FR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y Grotesk Wide"/>
              </a:rPr>
              <a:t>plus de 572 000 équivalents temps plein </a:t>
            </a:r>
            <a:r>
              <a:rPr lang="fr-FR" sz="2000" dirty="0">
                <a:solidFill>
                  <a:srgbClr val="064D93"/>
                </a:solidFill>
                <a:latin typeface="Calibri" panose="020F0502020204030204" pitchFamily="34" charset="0"/>
                <a:cs typeface="Calibri" panose="020F0502020204030204" pitchFamily="34" charset="0"/>
                <a:sym typeface="Cy Grotesk Wide"/>
              </a:rPr>
              <a:t>(ETP) non médicaux.</a:t>
            </a:r>
          </a:p>
          <a:p>
            <a:pPr algn="just">
              <a:lnSpc>
                <a:spcPts val="3920"/>
              </a:lnSpc>
            </a:pPr>
            <a:r>
              <a:rPr lang="fr-FR" sz="2000" b="1" dirty="0">
                <a:solidFill>
                  <a:srgbClr val="064D93"/>
                </a:solidFill>
                <a:latin typeface="Calibri" panose="020F0502020204030204" pitchFamily="34" charset="0"/>
                <a:ea typeface="Cy Grotesk Wide"/>
                <a:cs typeface="Calibri" panose="020F0502020204030204" pitchFamily="34" charset="0"/>
                <a:sym typeface="Cy Grotesk Wide"/>
              </a:rPr>
              <a:t>La </a:t>
            </a:r>
            <a:r>
              <a:rPr lang="fr-FR" sz="2000" b="1" dirty="0">
                <a:solidFill>
                  <a:srgbClr val="064D93"/>
                </a:solidFill>
                <a:latin typeface="Calibri" panose="020F0502020204030204" pitchFamily="34" charset="0"/>
                <a:cs typeface="Calibri" panose="020F0502020204030204" pitchFamily="34" charset="0"/>
                <a:sym typeface="Cy Grotesk Wide"/>
              </a:rPr>
              <a:t>FHF </a:t>
            </a:r>
            <a:r>
              <a:rPr lang="fr-FR" sz="2000" b="1" dirty="0">
                <a:solidFill>
                  <a:srgbClr val="064D93"/>
                </a:solidFill>
                <a:latin typeface="Calibri" panose="020F0502020204030204" pitchFamily="34" charset="0"/>
                <a:ea typeface="Cy Grotesk Wide"/>
                <a:cs typeface="Calibri" panose="020F0502020204030204" pitchFamily="34" charset="0"/>
                <a:sym typeface="Cy Grotesk Wide"/>
              </a:rPr>
              <a:t>remercie tous les établissements participants. </a:t>
            </a:r>
          </a:p>
        </p:txBody>
      </p:sp>
      <p:sp>
        <p:nvSpPr>
          <p:cNvPr id="10" name="TextBox 5">
            <a:extLst>
              <a:ext uri="{FF2B5EF4-FFF2-40B4-BE49-F238E27FC236}">
                <a16:creationId xmlns:a16="http://schemas.microsoft.com/office/drawing/2014/main" id="{288B73F4-F46D-4AD1-8385-D05F864A7E1A}"/>
              </a:ext>
            </a:extLst>
          </p:cNvPr>
          <p:cNvSpPr txBox="1"/>
          <p:nvPr/>
        </p:nvSpPr>
        <p:spPr>
          <a:xfrm>
            <a:off x="1176319" y="839131"/>
            <a:ext cx="10397291" cy="9429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920"/>
              </a:lnSpc>
            </a:pPr>
            <a:r>
              <a:rPr lang="fr-FR" sz="2000" b="1" dirty="0">
                <a:solidFill>
                  <a:srgbClr val="064D93"/>
                </a:solidFill>
                <a:latin typeface="Calibri" panose="020F0502020204030204" pitchFamily="34" charset="0"/>
                <a:ea typeface="Cy Grotesk Wide"/>
                <a:cs typeface="Calibri" panose="020F0502020204030204" pitchFamily="34" charset="0"/>
                <a:sym typeface="Cy Grotesk Wide"/>
              </a:rPr>
              <a:t>Chaque année, </a:t>
            </a:r>
            <a:r>
              <a:rPr lang="fr-FR" sz="2000" b="1" dirty="0">
                <a:solidFill>
                  <a:srgbClr val="064D93"/>
                </a:solidFill>
                <a:latin typeface="Calibri" panose="020F0502020204030204" pitchFamily="34" charset="0"/>
                <a:cs typeface="Calibri" panose="020F0502020204030204" pitchFamily="34" charset="0"/>
                <a:sym typeface="Cy Grotesk Wide"/>
              </a:rPr>
              <a:t>la FHF </a:t>
            </a:r>
            <a:r>
              <a:rPr lang="fr-FR" sz="2000" b="1" dirty="0">
                <a:solidFill>
                  <a:srgbClr val="064D93"/>
                </a:solidFill>
                <a:latin typeface="Calibri" panose="020F0502020204030204" pitchFamily="34" charset="0"/>
                <a:ea typeface="Cy Grotesk Wide"/>
                <a:cs typeface="Calibri" panose="020F0502020204030204" pitchFamily="34" charset="0"/>
                <a:sym typeface="Cy Grotesk Wide"/>
              </a:rPr>
              <a:t>conduit une enquête pour établir un état des lieux de la situation</a:t>
            </a:r>
            <a:r>
              <a:rPr lang="fr-FR" sz="2000" b="1" dirty="0">
                <a:solidFill>
                  <a:srgbClr val="E30C1E"/>
                </a:solidFill>
                <a:latin typeface="Calibri" panose="020F0502020204030204" pitchFamily="34" charset="0"/>
                <a:ea typeface="Cy Grotesk Wide"/>
                <a:cs typeface="Calibri" panose="020F0502020204030204" pitchFamily="34" charset="0"/>
                <a:sym typeface="Cy Grotesk Wide"/>
              </a:rPr>
              <a:t> </a:t>
            </a:r>
            <a:r>
              <a:rPr lang="fr-FR" sz="2000" b="1" dirty="0">
                <a:solidFill>
                  <a:srgbClr val="064D93"/>
                </a:solidFill>
                <a:latin typeface="Calibri" panose="020F0502020204030204" pitchFamily="34" charset="0"/>
                <a:cs typeface="Calibri" panose="020F0502020204030204" pitchFamily="34" charset="0"/>
                <a:sym typeface="Cy Grotesk Wide"/>
              </a:rPr>
              <a:t>RH</a:t>
            </a:r>
            <a:r>
              <a:rPr lang="fr-FR" sz="2000" b="1" dirty="0">
                <a:solidFill>
                  <a:srgbClr val="E30C1E"/>
                </a:solidFill>
                <a:latin typeface="Calibri" panose="020F0502020204030204" pitchFamily="34" charset="0"/>
                <a:ea typeface="Cy Grotesk Wide"/>
                <a:cs typeface="Calibri" panose="020F0502020204030204" pitchFamily="34" charset="0"/>
                <a:sym typeface="Cy Grotesk Wide"/>
              </a:rPr>
              <a:t> </a:t>
            </a:r>
            <a:r>
              <a:rPr lang="fr-FR" sz="2000" b="1" dirty="0">
                <a:solidFill>
                  <a:srgbClr val="064D93"/>
                </a:solidFill>
                <a:latin typeface="Calibri" panose="020F0502020204030204" pitchFamily="34" charset="0"/>
                <a:cs typeface="Calibri" panose="020F0502020204030204" pitchFamily="34" charset="0"/>
                <a:sym typeface="Cy Grotesk Wide"/>
              </a:rPr>
              <a:t>auprès de</a:t>
            </a:r>
            <a:r>
              <a:rPr lang="fr-FR" sz="2000" b="1" dirty="0">
                <a:solidFill>
                  <a:srgbClr val="E30C1E"/>
                </a:solidFill>
                <a:latin typeface="Calibri" panose="020F0502020204030204" pitchFamily="34" charset="0"/>
                <a:ea typeface="Cy Grotesk Wide"/>
                <a:cs typeface="Calibri" panose="020F0502020204030204" pitchFamily="34" charset="0"/>
                <a:sym typeface="Cy Grotesk Wide"/>
              </a:rPr>
              <a:t> </a:t>
            </a:r>
            <a:r>
              <a:rPr lang="fr-FR" sz="2000" b="1" dirty="0">
                <a:solidFill>
                  <a:srgbClr val="064D93"/>
                </a:solidFill>
                <a:latin typeface="Calibri" panose="020F0502020204030204" pitchFamily="34" charset="0"/>
                <a:cs typeface="Calibri" panose="020F0502020204030204" pitchFamily="34" charset="0"/>
                <a:sym typeface="Cy Grotesk Wide"/>
              </a:rPr>
              <a:t>l’ensemble des établissements sanitaires et médicosociaux publics.</a:t>
            </a:r>
          </a:p>
        </p:txBody>
      </p:sp>
    </p:spTree>
    <p:extLst>
      <p:ext uri="{BB962C8B-B14F-4D97-AF65-F5344CB8AC3E}">
        <p14:creationId xmlns:p14="http://schemas.microsoft.com/office/powerpoint/2010/main" val="33800713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>
            <a:extLst>
              <a:ext uri="{FF2B5EF4-FFF2-40B4-BE49-F238E27FC236}">
                <a16:creationId xmlns:a16="http://schemas.microsoft.com/office/drawing/2014/main" id="{7C57612C-60DB-40D4-86E0-0F2695CA973B}"/>
              </a:ext>
            </a:extLst>
          </p:cNvPr>
          <p:cNvSpPr/>
          <p:nvPr/>
        </p:nvSpPr>
        <p:spPr>
          <a:xfrm flipV="1">
            <a:off x="1045403" y="1374903"/>
            <a:ext cx="664451" cy="0"/>
          </a:xfrm>
          <a:prstGeom prst="line">
            <a:avLst/>
          </a:prstGeom>
          <a:ln w="19050" cap="flat">
            <a:solidFill>
              <a:srgbClr val="E30C1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35FE9831-E238-4A1F-B060-349BD1B885D3}"/>
              </a:ext>
            </a:extLst>
          </p:cNvPr>
          <p:cNvSpPr txBox="1"/>
          <p:nvPr/>
        </p:nvSpPr>
        <p:spPr>
          <a:xfrm>
            <a:off x="1104120" y="924829"/>
            <a:ext cx="9323687" cy="2600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fr-FR"/>
            </a:defPPr>
            <a:lvl1pPr algn="just">
              <a:lnSpc>
                <a:spcPts val="1959"/>
              </a:lnSpc>
              <a:defRPr sz="2000" b="1" spc="418">
                <a:solidFill>
                  <a:srgbClr val="064D93"/>
                </a:solidFill>
                <a:latin typeface="Cy Grotesk Wide"/>
                <a:ea typeface="Cy Grotesk Wide"/>
                <a:cs typeface="Cy Grotesk Wide"/>
              </a:defRPr>
            </a:lvl1pPr>
          </a:lstStyle>
          <a:p>
            <a:r>
              <a:rPr lang="fr-FR" dirty="0">
                <a:sym typeface="Cy Grotesk Wide"/>
              </a:rPr>
              <a:t>CONTRAT DE PROJET</a:t>
            </a:r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id="{DAADC135-685C-404E-B653-B01DB3CB3F3B}"/>
              </a:ext>
            </a:extLst>
          </p:cNvPr>
          <p:cNvGrpSpPr/>
          <p:nvPr/>
        </p:nvGrpSpPr>
        <p:grpSpPr>
          <a:xfrm rot="5400000">
            <a:off x="17334794" y="5680722"/>
            <a:ext cx="1715912" cy="643979"/>
            <a:chOff x="0" y="0"/>
            <a:chExt cx="488116" cy="183189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B2CACEC6-F804-4984-A273-641301EA114F}"/>
                </a:ext>
              </a:extLst>
            </p:cNvPr>
            <p:cNvSpPr/>
            <p:nvPr/>
          </p:nvSpPr>
          <p:spPr>
            <a:xfrm>
              <a:off x="0" y="0"/>
              <a:ext cx="488116" cy="183189"/>
            </a:xfrm>
            <a:custGeom>
              <a:avLst/>
              <a:gdLst/>
              <a:ahLst/>
              <a:cxnLst/>
              <a:rect l="l" t="t" r="r" b="b"/>
              <a:pathLst>
                <a:path w="488116" h="183189">
                  <a:moveTo>
                    <a:pt x="0" y="0"/>
                  </a:moveTo>
                  <a:lnTo>
                    <a:pt x="488116" y="0"/>
                  </a:lnTo>
                  <a:lnTo>
                    <a:pt x="488116" y="183189"/>
                  </a:lnTo>
                  <a:lnTo>
                    <a:pt x="0" y="183189"/>
                  </a:lnTo>
                  <a:close/>
                </a:path>
              </a:pathLst>
            </a:custGeom>
            <a:solidFill>
              <a:srgbClr val="A7C6DE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8" name="TextBox 6">
              <a:extLst>
                <a:ext uri="{FF2B5EF4-FFF2-40B4-BE49-F238E27FC236}">
                  <a16:creationId xmlns:a16="http://schemas.microsoft.com/office/drawing/2014/main" id="{2544931B-C946-4D05-810E-A67EC920F96E}"/>
                </a:ext>
              </a:extLst>
            </p:cNvPr>
            <p:cNvSpPr txBox="1"/>
            <p:nvPr/>
          </p:nvSpPr>
          <p:spPr>
            <a:xfrm>
              <a:off x="0" y="-38100"/>
              <a:ext cx="488116" cy="221289"/>
            </a:xfrm>
            <a:prstGeom prst="rect">
              <a:avLst/>
            </a:prstGeom>
          </p:spPr>
          <p:txBody>
            <a:bodyPr lIns="49214" tIns="49214" rIns="49214" bIns="49214" rtlCol="0" anchor="ctr"/>
            <a:lstStyle/>
            <a:p>
              <a:pPr algn="ctr">
                <a:lnSpc>
                  <a:spcPts val="2490"/>
                </a:lnSpc>
              </a:pPr>
              <a:endParaRPr lang="fr-FR"/>
            </a:p>
          </p:txBody>
        </p:sp>
      </p:grpSp>
      <p:graphicFrame>
        <p:nvGraphicFramePr>
          <p:cNvPr id="10" name="Graphique 9">
            <a:extLst>
              <a:ext uri="{FF2B5EF4-FFF2-40B4-BE49-F238E27FC236}">
                <a16:creationId xmlns:a16="http://schemas.microsoft.com/office/drawing/2014/main" id="{E898A85C-B52D-4F81-AE99-EDBA566C23B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9245164"/>
              </p:ext>
            </p:extLst>
          </p:nvPr>
        </p:nvGraphicFramePr>
        <p:xfrm>
          <a:off x="623454" y="1754910"/>
          <a:ext cx="10945091" cy="4359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946620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>
            <a:extLst>
              <a:ext uri="{FF2B5EF4-FFF2-40B4-BE49-F238E27FC236}">
                <a16:creationId xmlns:a16="http://schemas.microsoft.com/office/drawing/2014/main" id="{7C57612C-60DB-40D4-86E0-0F2695CA973B}"/>
              </a:ext>
            </a:extLst>
          </p:cNvPr>
          <p:cNvSpPr/>
          <p:nvPr/>
        </p:nvSpPr>
        <p:spPr>
          <a:xfrm flipV="1">
            <a:off x="1045403" y="1374903"/>
            <a:ext cx="664451" cy="0"/>
          </a:xfrm>
          <a:prstGeom prst="line">
            <a:avLst/>
          </a:prstGeom>
          <a:ln w="19050" cap="flat">
            <a:solidFill>
              <a:srgbClr val="E30C1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35FE9831-E238-4A1F-B060-349BD1B885D3}"/>
              </a:ext>
            </a:extLst>
          </p:cNvPr>
          <p:cNvSpPr txBox="1"/>
          <p:nvPr/>
        </p:nvSpPr>
        <p:spPr>
          <a:xfrm>
            <a:off x="1045403" y="1019970"/>
            <a:ext cx="9323687" cy="2339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fr-FR"/>
            </a:defPPr>
            <a:lvl1pPr algn="just">
              <a:lnSpc>
                <a:spcPts val="1959"/>
              </a:lnSpc>
              <a:defRPr sz="2000" b="1" spc="418">
                <a:solidFill>
                  <a:srgbClr val="064D93"/>
                </a:solidFill>
                <a:latin typeface="Cy Grotesk Wide"/>
                <a:ea typeface="Cy Grotesk Wide"/>
                <a:cs typeface="Cy Grotesk Wide"/>
              </a:defRPr>
            </a:lvl1pPr>
          </a:lstStyle>
          <a:p>
            <a:r>
              <a:rPr lang="fr-FR" dirty="0">
                <a:sym typeface="Cy Grotesk Wide"/>
              </a:rPr>
              <a:t>NÉGOCIATION AVEC LES ORGANISATIONS SYNDICALES</a:t>
            </a:r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id="{DAADC135-685C-404E-B653-B01DB3CB3F3B}"/>
              </a:ext>
            </a:extLst>
          </p:cNvPr>
          <p:cNvGrpSpPr/>
          <p:nvPr/>
        </p:nvGrpSpPr>
        <p:grpSpPr>
          <a:xfrm rot="5400000">
            <a:off x="17334794" y="5680722"/>
            <a:ext cx="1715912" cy="643979"/>
            <a:chOff x="0" y="0"/>
            <a:chExt cx="488116" cy="183189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B2CACEC6-F804-4984-A273-641301EA114F}"/>
                </a:ext>
              </a:extLst>
            </p:cNvPr>
            <p:cNvSpPr/>
            <p:nvPr/>
          </p:nvSpPr>
          <p:spPr>
            <a:xfrm>
              <a:off x="0" y="0"/>
              <a:ext cx="488116" cy="183189"/>
            </a:xfrm>
            <a:custGeom>
              <a:avLst/>
              <a:gdLst/>
              <a:ahLst/>
              <a:cxnLst/>
              <a:rect l="l" t="t" r="r" b="b"/>
              <a:pathLst>
                <a:path w="488116" h="183189">
                  <a:moveTo>
                    <a:pt x="0" y="0"/>
                  </a:moveTo>
                  <a:lnTo>
                    <a:pt x="488116" y="0"/>
                  </a:lnTo>
                  <a:lnTo>
                    <a:pt x="488116" y="183189"/>
                  </a:lnTo>
                  <a:lnTo>
                    <a:pt x="0" y="183189"/>
                  </a:lnTo>
                  <a:close/>
                </a:path>
              </a:pathLst>
            </a:custGeom>
            <a:solidFill>
              <a:srgbClr val="A7C6DE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8" name="TextBox 6">
              <a:extLst>
                <a:ext uri="{FF2B5EF4-FFF2-40B4-BE49-F238E27FC236}">
                  <a16:creationId xmlns:a16="http://schemas.microsoft.com/office/drawing/2014/main" id="{2544931B-C946-4D05-810E-A67EC920F96E}"/>
                </a:ext>
              </a:extLst>
            </p:cNvPr>
            <p:cNvSpPr txBox="1"/>
            <p:nvPr/>
          </p:nvSpPr>
          <p:spPr>
            <a:xfrm>
              <a:off x="0" y="-38100"/>
              <a:ext cx="488116" cy="221289"/>
            </a:xfrm>
            <a:prstGeom prst="rect">
              <a:avLst/>
            </a:prstGeom>
          </p:spPr>
          <p:txBody>
            <a:bodyPr lIns="49214" tIns="49214" rIns="49214" bIns="49214" rtlCol="0" anchor="ctr"/>
            <a:lstStyle/>
            <a:p>
              <a:pPr algn="ctr">
                <a:lnSpc>
                  <a:spcPts val="2490"/>
                </a:lnSpc>
              </a:pPr>
              <a:endParaRPr lang="fr-FR"/>
            </a:p>
          </p:txBody>
        </p:sp>
      </p:grpSp>
      <p:sp>
        <p:nvSpPr>
          <p:cNvPr id="11" name="ZoneTexte 10">
            <a:extLst>
              <a:ext uri="{FF2B5EF4-FFF2-40B4-BE49-F238E27FC236}">
                <a16:creationId xmlns:a16="http://schemas.microsoft.com/office/drawing/2014/main" id="{E19FCEDF-9EF7-4F31-BB47-2C61DFA69427}"/>
              </a:ext>
            </a:extLst>
          </p:cNvPr>
          <p:cNvSpPr txBox="1"/>
          <p:nvPr/>
        </p:nvSpPr>
        <p:spPr>
          <a:xfrm>
            <a:off x="411369" y="1493876"/>
            <a:ext cx="11567271" cy="7107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fr-FR" b="1" dirty="0">
                <a:solidFill>
                  <a:srgbClr val="064D9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11% des établissements déclaraient avoir signé un accord local dans l’enquête diffusée à l’été 2023 ; ils sont désormais près de </a:t>
            </a:r>
            <a:r>
              <a:rPr lang="fr-FR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70%</a:t>
            </a:r>
            <a:r>
              <a:rPr lang="fr-FR" b="1" dirty="0">
                <a:solidFill>
                  <a:srgbClr val="064D9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e</a:t>
            </a:r>
            <a:r>
              <a:rPr lang="fr-FR" b="1" dirty="0">
                <a:solidFill>
                  <a:srgbClr val="064D9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t,</a:t>
            </a:r>
            <a:r>
              <a:rPr lang="fr-FR" b="1" dirty="0">
                <a:solidFill>
                  <a:srgbClr val="064D9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dans 86% des cas, cet accord est majoritaire. </a:t>
            </a:r>
          </a:p>
        </p:txBody>
      </p:sp>
      <p:graphicFrame>
        <p:nvGraphicFramePr>
          <p:cNvPr id="9" name="Graphique 8">
            <a:extLst>
              <a:ext uri="{FF2B5EF4-FFF2-40B4-BE49-F238E27FC236}">
                <a16:creationId xmlns:a16="http://schemas.microsoft.com/office/drawing/2014/main" id="{C3EB61C8-4110-478D-AB96-EE749B642E9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4083280"/>
              </p:ext>
            </p:extLst>
          </p:nvPr>
        </p:nvGraphicFramePr>
        <p:xfrm>
          <a:off x="692727" y="2442528"/>
          <a:ext cx="10806545" cy="37643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868389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>
            <a:extLst>
              <a:ext uri="{FF2B5EF4-FFF2-40B4-BE49-F238E27FC236}">
                <a16:creationId xmlns:a16="http://schemas.microsoft.com/office/drawing/2014/main" id="{7C57612C-60DB-40D4-86E0-0F2695CA973B}"/>
              </a:ext>
            </a:extLst>
          </p:cNvPr>
          <p:cNvSpPr/>
          <p:nvPr/>
        </p:nvSpPr>
        <p:spPr>
          <a:xfrm flipV="1">
            <a:off x="1045403" y="1374903"/>
            <a:ext cx="664451" cy="0"/>
          </a:xfrm>
          <a:prstGeom prst="line">
            <a:avLst/>
          </a:prstGeom>
          <a:ln w="19050" cap="flat">
            <a:solidFill>
              <a:srgbClr val="E30C1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35FE9831-E238-4A1F-B060-349BD1B885D3}"/>
              </a:ext>
            </a:extLst>
          </p:cNvPr>
          <p:cNvSpPr txBox="1"/>
          <p:nvPr/>
        </p:nvSpPr>
        <p:spPr>
          <a:xfrm>
            <a:off x="1045403" y="845516"/>
            <a:ext cx="10623895" cy="2600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fr-FR"/>
            </a:defPPr>
            <a:lvl1pPr algn="just">
              <a:lnSpc>
                <a:spcPts val="1959"/>
              </a:lnSpc>
              <a:defRPr sz="2000" b="1" spc="418">
                <a:solidFill>
                  <a:srgbClr val="064D93"/>
                </a:solidFill>
                <a:latin typeface="Cy Grotesk Wide"/>
                <a:ea typeface="Cy Grotesk Wide"/>
                <a:cs typeface="Cy Grotesk Wide"/>
              </a:defRPr>
            </a:lvl1pPr>
          </a:lstStyle>
          <a:p>
            <a:r>
              <a:rPr lang="fr-FR" dirty="0">
                <a:sym typeface="Cy Grotesk Wide"/>
              </a:rPr>
              <a:t>MISE EN PLACE DU FORFAIT D’HEURES SUPPLÉMENTAIRES MAJORÉES</a:t>
            </a:r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id="{DAADC135-685C-404E-B653-B01DB3CB3F3B}"/>
              </a:ext>
            </a:extLst>
          </p:cNvPr>
          <p:cNvGrpSpPr/>
          <p:nvPr/>
        </p:nvGrpSpPr>
        <p:grpSpPr>
          <a:xfrm rot="5400000">
            <a:off x="17334794" y="5680722"/>
            <a:ext cx="1715912" cy="643979"/>
            <a:chOff x="0" y="0"/>
            <a:chExt cx="488116" cy="183189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B2CACEC6-F804-4984-A273-641301EA114F}"/>
                </a:ext>
              </a:extLst>
            </p:cNvPr>
            <p:cNvSpPr/>
            <p:nvPr/>
          </p:nvSpPr>
          <p:spPr>
            <a:xfrm>
              <a:off x="0" y="0"/>
              <a:ext cx="488116" cy="183189"/>
            </a:xfrm>
            <a:custGeom>
              <a:avLst/>
              <a:gdLst/>
              <a:ahLst/>
              <a:cxnLst/>
              <a:rect l="l" t="t" r="r" b="b"/>
              <a:pathLst>
                <a:path w="488116" h="183189">
                  <a:moveTo>
                    <a:pt x="0" y="0"/>
                  </a:moveTo>
                  <a:lnTo>
                    <a:pt x="488116" y="0"/>
                  </a:lnTo>
                  <a:lnTo>
                    <a:pt x="488116" y="183189"/>
                  </a:lnTo>
                  <a:lnTo>
                    <a:pt x="0" y="183189"/>
                  </a:lnTo>
                  <a:close/>
                </a:path>
              </a:pathLst>
            </a:custGeom>
            <a:solidFill>
              <a:srgbClr val="A7C6DE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8" name="TextBox 6">
              <a:extLst>
                <a:ext uri="{FF2B5EF4-FFF2-40B4-BE49-F238E27FC236}">
                  <a16:creationId xmlns:a16="http://schemas.microsoft.com/office/drawing/2014/main" id="{2544931B-C946-4D05-810E-A67EC920F96E}"/>
                </a:ext>
              </a:extLst>
            </p:cNvPr>
            <p:cNvSpPr txBox="1"/>
            <p:nvPr/>
          </p:nvSpPr>
          <p:spPr>
            <a:xfrm>
              <a:off x="0" y="-38100"/>
              <a:ext cx="488116" cy="221289"/>
            </a:xfrm>
            <a:prstGeom prst="rect">
              <a:avLst/>
            </a:prstGeom>
          </p:spPr>
          <p:txBody>
            <a:bodyPr lIns="49214" tIns="49214" rIns="49214" bIns="49214" rtlCol="0" anchor="ctr"/>
            <a:lstStyle/>
            <a:p>
              <a:pPr algn="ctr">
                <a:lnSpc>
                  <a:spcPts val="2490"/>
                </a:lnSpc>
              </a:pPr>
              <a:endParaRPr lang="fr-FR"/>
            </a:p>
          </p:txBody>
        </p:sp>
      </p:grp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A57D25E1-524E-3A25-2DF6-A07D9F797537}"/>
              </a:ext>
              <a:ext uri="{147F2762-F138-4A5C-976F-8EAC2B608ADB}">
                <a16:predDERef xmlns:a16="http://schemas.microsoft.com/office/drawing/2014/main" pred="{E4460146-6CF1-480A-8923-6A36A629147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3607468"/>
              </p:ext>
            </p:extLst>
          </p:nvPr>
        </p:nvGraphicFramePr>
        <p:xfrm>
          <a:off x="563526" y="1374903"/>
          <a:ext cx="11105772" cy="50684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854972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>
            <a:extLst>
              <a:ext uri="{FF2B5EF4-FFF2-40B4-BE49-F238E27FC236}">
                <a16:creationId xmlns:a16="http://schemas.microsoft.com/office/drawing/2014/main" id="{7C57612C-60DB-40D4-86E0-0F2695CA973B}"/>
              </a:ext>
            </a:extLst>
          </p:cNvPr>
          <p:cNvSpPr/>
          <p:nvPr/>
        </p:nvSpPr>
        <p:spPr>
          <a:xfrm flipV="1">
            <a:off x="1045403" y="1374903"/>
            <a:ext cx="664451" cy="0"/>
          </a:xfrm>
          <a:prstGeom prst="line">
            <a:avLst/>
          </a:prstGeom>
          <a:ln w="19050" cap="flat">
            <a:solidFill>
              <a:srgbClr val="E30C1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35FE9831-E238-4A1F-B060-349BD1B885D3}"/>
              </a:ext>
            </a:extLst>
          </p:cNvPr>
          <p:cNvSpPr txBox="1"/>
          <p:nvPr/>
        </p:nvSpPr>
        <p:spPr>
          <a:xfrm>
            <a:off x="522701" y="954367"/>
            <a:ext cx="9323687" cy="2405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fr-FR"/>
            </a:defPPr>
            <a:lvl1pPr algn="just">
              <a:lnSpc>
                <a:spcPts val="1959"/>
              </a:lnSpc>
              <a:defRPr sz="2000" b="1" spc="418">
                <a:solidFill>
                  <a:srgbClr val="064D93"/>
                </a:solidFill>
                <a:latin typeface="Cy Grotesk Wide"/>
                <a:ea typeface="Cy Grotesk Wide"/>
                <a:cs typeface="Cy Grotesk Wide"/>
              </a:defRPr>
            </a:lvl1pPr>
          </a:lstStyle>
          <a:p>
            <a:r>
              <a:rPr lang="fr-FR" dirty="0">
                <a:sym typeface="Cy Grotesk Wide"/>
              </a:rPr>
              <a:t>PRIME D’ENGAGEMENT COLLECTIF </a:t>
            </a:r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id="{DAADC135-685C-404E-B653-B01DB3CB3F3B}"/>
              </a:ext>
            </a:extLst>
          </p:cNvPr>
          <p:cNvGrpSpPr/>
          <p:nvPr/>
        </p:nvGrpSpPr>
        <p:grpSpPr>
          <a:xfrm rot="5400000">
            <a:off x="17334794" y="5680722"/>
            <a:ext cx="1715912" cy="643979"/>
            <a:chOff x="0" y="0"/>
            <a:chExt cx="488116" cy="183189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B2CACEC6-F804-4984-A273-641301EA114F}"/>
                </a:ext>
              </a:extLst>
            </p:cNvPr>
            <p:cNvSpPr/>
            <p:nvPr/>
          </p:nvSpPr>
          <p:spPr>
            <a:xfrm>
              <a:off x="0" y="0"/>
              <a:ext cx="488116" cy="183189"/>
            </a:xfrm>
            <a:custGeom>
              <a:avLst/>
              <a:gdLst/>
              <a:ahLst/>
              <a:cxnLst/>
              <a:rect l="l" t="t" r="r" b="b"/>
              <a:pathLst>
                <a:path w="488116" h="183189">
                  <a:moveTo>
                    <a:pt x="0" y="0"/>
                  </a:moveTo>
                  <a:lnTo>
                    <a:pt x="488116" y="0"/>
                  </a:lnTo>
                  <a:lnTo>
                    <a:pt x="488116" y="183189"/>
                  </a:lnTo>
                  <a:lnTo>
                    <a:pt x="0" y="183189"/>
                  </a:lnTo>
                  <a:close/>
                </a:path>
              </a:pathLst>
            </a:custGeom>
            <a:solidFill>
              <a:srgbClr val="A7C6DE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8" name="TextBox 6">
              <a:extLst>
                <a:ext uri="{FF2B5EF4-FFF2-40B4-BE49-F238E27FC236}">
                  <a16:creationId xmlns:a16="http://schemas.microsoft.com/office/drawing/2014/main" id="{2544931B-C946-4D05-810E-A67EC920F96E}"/>
                </a:ext>
              </a:extLst>
            </p:cNvPr>
            <p:cNvSpPr txBox="1"/>
            <p:nvPr/>
          </p:nvSpPr>
          <p:spPr>
            <a:xfrm>
              <a:off x="0" y="-38100"/>
              <a:ext cx="488116" cy="221289"/>
            </a:xfrm>
            <a:prstGeom prst="rect">
              <a:avLst/>
            </a:prstGeom>
          </p:spPr>
          <p:txBody>
            <a:bodyPr lIns="49214" tIns="49214" rIns="49214" bIns="49214" rtlCol="0" anchor="ctr"/>
            <a:lstStyle/>
            <a:p>
              <a:pPr algn="ctr">
                <a:lnSpc>
                  <a:spcPts val="2490"/>
                </a:lnSpc>
              </a:pPr>
              <a:endParaRPr lang="fr-FR"/>
            </a:p>
          </p:txBody>
        </p:sp>
      </p:grpSp>
      <p:sp>
        <p:nvSpPr>
          <p:cNvPr id="11" name="ZoneTexte 10">
            <a:extLst>
              <a:ext uri="{FF2B5EF4-FFF2-40B4-BE49-F238E27FC236}">
                <a16:creationId xmlns:a16="http://schemas.microsoft.com/office/drawing/2014/main" id="{E19FCEDF-9EF7-4F31-BB47-2C61DFA69427}"/>
              </a:ext>
            </a:extLst>
          </p:cNvPr>
          <p:cNvSpPr txBox="1"/>
          <p:nvPr/>
        </p:nvSpPr>
        <p:spPr>
          <a:xfrm>
            <a:off x="522701" y="1975397"/>
            <a:ext cx="11146597" cy="33319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fr-FR" sz="2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39% des établissements </a:t>
            </a:r>
            <a:r>
              <a:rPr lang="fr-FR" sz="2400" dirty="0">
                <a:solidFill>
                  <a:srgbClr val="064D9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ont adopté un dispositif d’engagement collectif</a:t>
            </a:r>
          </a:p>
          <a:p>
            <a:pPr algn="ctr">
              <a:lnSpc>
                <a:spcPct val="115000"/>
              </a:lnSpc>
            </a:pPr>
            <a:endParaRPr lang="fr-FR" sz="2400" dirty="0">
              <a:solidFill>
                <a:srgbClr val="064D93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fr-FR" sz="2400" dirty="0">
                <a:solidFill>
                  <a:srgbClr val="064D9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Parmi les caractéristiques embarquées par ces dispositifs, les plus fréquemment mentionnées ont été :</a:t>
            </a:r>
            <a:endParaRPr lang="fr-FR" sz="2400" dirty="0">
              <a:solidFill>
                <a:srgbClr val="064D9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064D9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structuration autour d’un appel à projet</a:t>
            </a:r>
            <a:endParaRPr lang="fr-FR" sz="2400" dirty="0">
              <a:solidFill>
                <a:srgbClr val="064D9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064D9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valorisation des sujets QVT </a:t>
            </a:r>
          </a:p>
          <a:p>
            <a:pPr marL="800100" lvl="1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064D9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priorité d’orientation vers les secteurs et/ou métiers en tension</a:t>
            </a:r>
            <a:endParaRPr lang="fr-FR" sz="2400" dirty="0">
              <a:solidFill>
                <a:srgbClr val="064D9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15000"/>
              </a:lnSpc>
            </a:pPr>
            <a:r>
              <a:rPr lang="fr-FR" sz="1600" dirty="0">
                <a:solidFill>
                  <a:srgbClr val="064D9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510486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>
            <a:extLst>
              <a:ext uri="{FF2B5EF4-FFF2-40B4-BE49-F238E27FC236}">
                <a16:creationId xmlns:a16="http://schemas.microsoft.com/office/drawing/2014/main" id="{A2B5DB1D-A6A1-4DBF-9AC4-FFED880371C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385901" h="10535121">
                <a:moveTo>
                  <a:pt x="0" y="0"/>
                </a:moveTo>
                <a:lnTo>
                  <a:pt x="18385901" y="0"/>
                </a:lnTo>
                <a:lnTo>
                  <a:pt x="18385901" y="10535121"/>
                </a:lnTo>
                <a:lnTo>
                  <a:pt x="0" y="1053512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F483CA4-C01C-4920-A780-B041B5C4A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75315"/>
            <a:ext cx="10515600" cy="2852737"/>
          </a:xfrm>
        </p:spPr>
        <p:txBody>
          <a:bodyPr>
            <a:noAutofit/>
          </a:bodyPr>
          <a:lstStyle/>
          <a:p>
            <a:pPr algn="ctr"/>
            <a:r>
              <a:rPr lang="fr-FR" sz="10000" dirty="0">
                <a:solidFill>
                  <a:schemeClr val="bg1"/>
                </a:solidFill>
              </a:rPr>
              <a:t>Merci </a:t>
            </a:r>
            <a:br>
              <a:rPr lang="fr-FR" sz="9600" dirty="0">
                <a:solidFill>
                  <a:schemeClr val="bg1"/>
                </a:solidFill>
              </a:rPr>
            </a:br>
            <a:r>
              <a:rPr lang="fr-FR" sz="9600" dirty="0">
                <a:solidFill>
                  <a:schemeClr val="bg1"/>
                </a:solidFill>
              </a:rPr>
              <a:t>de votre attention </a:t>
            </a:r>
          </a:p>
        </p:txBody>
      </p:sp>
    </p:spTree>
    <p:extLst>
      <p:ext uri="{BB962C8B-B14F-4D97-AF65-F5344CB8AC3E}">
        <p14:creationId xmlns:p14="http://schemas.microsoft.com/office/powerpoint/2010/main" val="3514706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">
            <a:extLst>
              <a:ext uri="{FF2B5EF4-FFF2-40B4-BE49-F238E27FC236}">
                <a16:creationId xmlns:a16="http://schemas.microsoft.com/office/drawing/2014/main" id="{4CBCCB9C-7755-49E3-BEAE-15606994CE3C}"/>
              </a:ext>
            </a:extLst>
          </p:cNvPr>
          <p:cNvSpPr txBox="1"/>
          <p:nvPr/>
        </p:nvSpPr>
        <p:spPr>
          <a:xfrm rot="-5400000">
            <a:off x="-1202719" y="2944362"/>
            <a:ext cx="3440081" cy="10346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320"/>
              </a:lnSpc>
            </a:pPr>
            <a:r>
              <a:rPr lang="fr-FR" sz="4800" b="1" dirty="0">
                <a:solidFill>
                  <a:srgbClr val="064D93"/>
                </a:solidFill>
                <a:latin typeface="Cy Grotesk Wide Bold"/>
                <a:ea typeface="Cy Grotesk Wide Bold"/>
                <a:cs typeface="Cy Grotesk Wide Bold"/>
                <a:sym typeface="Cy Grotesk Wide Bold"/>
              </a:rPr>
              <a:t>SOMMAIRE</a:t>
            </a: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59859A8E-92EE-4DEA-9BF3-EEC1B41316D4}"/>
              </a:ext>
            </a:extLst>
          </p:cNvPr>
          <p:cNvSpPr txBox="1"/>
          <p:nvPr/>
        </p:nvSpPr>
        <p:spPr>
          <a:xfrm>
            <a:off x="246588" y="2630903"/>
            <a:ext cx="10444265" cy="4938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4116"/>
              </a:lnSpc>
            </a:pPr>
            <a:r>
              <a:rPr lang="fr-FR" sz="2940" b="1">
                <a:solidFill>
                  <a:srgbClr val="064D93"/>
                </a:solidFill>
                <a:latin typeface="Cy Grotesk Wide Semi-Bold"/>
                <a:ea typeface="Cy Grotesk Wide Semi-Bold"/>
                <a:cs typeface="Cy Grotesk Wide Semi-Bold"/>
                <a:sym typeface="Cy Grotesk Wide Semi-Bold"/>
              </a:rPr>
              <a:t>Postes vacants et absentéisme</a:t>
            </a:r>
          </a:p>
        </p:txBody>
      </p:sp>
      <p:sp>
        <p:nvSpPr>
          <p:cNvPr id="11" name="TextBox 4">
            <a:extLst>
              <a:ext uri="{FF2B5EF4-FFF2-40B4-BE49-F238E27FC236}">
                <a16:creationId xmlns:a16="http://schemas.microsoft.com/office/drawing/2014/main" id="{CBB2E02D-6E2D-44AC-9C58-90271583DB6B}"/>
              </a:ext>
            </a:extLst>
          </p:cNvPr>
          <p:cNvSpPr txBox="1"/>
          <p:nvPr/>
        </p:nvSpPr>
        <p:spPr>
          <a:xfrm>
            <a:off x="10460163" y="1310396"/>
            <a:ext cx="1070579" cy="1110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9677"/>
              </a:lnSpc>
            </a:pPr>
            <a:r>
              <a:rPr lang="fr-FR" sz="6912">
                <a:solidFill>
                  <a:srgbClr val="E30C1E"/>
                </a:solidFill>
                <a:latin typeface="Cy Grotesk Wide Light"/>
                <a:ea typeface="Cy Grotesk Wide Light"/>
                <a:cs typeface="Cy Grotesk Wide Light"/>
                <a:sym typeface="Cy Grotesk Wide Light"/>
              </a:rPr>
              <a:t>1</a:t>
            </a:r>
          </a:p>
        </p:txBody>
      </p:sp>
      <p:sp>
        <p:nvSpPr>
          <p:cNvPr id="12" name="TextBox 5">
            <a:extLst>
              <a:ext uri="{FF2B5EF4-FFF2-40B4-BE49-F238E27FC236}">
                <a16:creationId xmlns:a16="http://schemas.microsoft.com/office/drawing/2014/main" id="{D7B9735A-5FE7-4BAC-A2EB-5CD022827C8A}"/>
              </a:ext>
            </a:extLst>
          </p:cNvPr>
          <p:cNvSpPr txBox="1"/>
          <p:nvPr/>
        </p:nvSpPr>
        <p:spPr>
          <a:xfrm>
            <a:off x="10494557" y="2225147"/>
            <a:ext cx="1070579" cy="1110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9677"/>
              </a:lnSpc>
            </a:pPr>
            <a:r>
              <a:rPr lang="fr-FR" sz="6912">
                <a:solidFill>
                  <a:srgbClr val="E30C1E"/>
                </a:solidFill>
                <a:latin typeface="Cy Grotesk Wide Light"/>
                <a:ea typeface="Cy Grotesk Wide Light"/>
                <a:cs typeface="Cy Grotesk Wide Light"/>
                <a:sym typeface="Cy Grotesk Wide Light"/>
              </a:rPr>
              <a:t>2</a:t>
            </a:r>
          </a:p>
        </p:txBody>
      </p:sp>
      <p:sp>
        <p:nvSpPr>
          <p:cNvPr id="13" name="TextBox 6">
            <a:extLst>
              <a:ext uri="{FF2B5EF4-FFF2-40B4-BE49-F238E27FC236}">
                <a16:creationId xmlns:a16="http://schemas.microsoft.com/office/drawing/2014/main" id="{CB5A8190-D086-466B-86C1-AD76F85B6479}"/>
              </a:ext>
            </a:extLst>
          </p:cNvPr>
          <p:cNvSpPr txBox="1"/>
          <p:nvPr/>
        </p:nvSpPr>
        <p:spPr>
          <a:xfrm>
            <a:off x="10528951" y="3291014"/>
            <a:ext cx="1070579" cy="1110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9677"/>
              </a:lnSpc>
            </a:pPr>
            <a:r>
              <a:rPr lang="fr-FR" sz="6912">
                <a:solidFill>
                  <a:srgbClr val="E30C1E"/>
                </a:solidFill>
                <a:latin typeface="Cy Grotesk Wide Light"/>
                <a:ea typeface="Cy Grotesk Wide Light"/>
                <a:cs typeface="Cy Grotesk Wide Light"/>
                <a:sym typeface="Cy Grotesk Wide Light"/>
              </a:rPr>
              <a:t>3</a:t>
            </a:r>
          </a:p>
        </p:txBody>
      </p:sp>
      <p:sp>
        <p:nvSpPr>
          <p:cNvPr id="14" name="TextBox 8">
            <a:extLst>
              <a:ext uri="{FF2B5EF4-FFF2-40B4-BE49-F238E27FC236}">
                <a16:creationId xmlns:a16="http://schemas.microsoft.com/office/drawing/2014/main" id="{10380CAF-D7A5-49AB-9283-F696340C5D8B}"/>
              </a:ext>
            </a:extLst>
          </p:cNvPr>
          <p:cNvSpPr txBox="1"/>
          <p:nvPr/>
        </p:nvSpPr>
        <p:spPr>
          <a:xfrm>
            <a:off x="246588" y="1653984"/>
            <a:ext cx="10444265" cy="4938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4116"/>
              </a:lnSpc>
            </a:pPr>
            <a:r>
              <a:rPr lang="fr-FR" sz="2940" b="1">
                <a:solidFill>
                  <a:srgbClr val="064D93"/>
                </a:solidFill>
                <a:latin typeface="Cy Grotesk Wide Semi-Bold"/>
                <a:ea typeface="Cy Grotesk Wide Semi-Bold"/>
                <a:cs typeface="Cy Grotesk Wide Semi-Bold"/>
                <a:sym typeface="Cy Grotesk Wide Semi-Bold"/>
              </a:rPr>
              <a:t>Dynamique de recrutement</a:t>
            </a:r>
          </a:p>
        </p:txBody>
      </p:sp>
      <p:sp>
        <p:nvSpPr>
          <p:cNvPr id="15" name="TextBox 9">
            <a:extLst>
              <a:ext uri="{FF2B5EF4-FFF2-40B4-BE49-F238E27FC236}">
                <a16:creationId xmlns:a16="http://schemas.microsoft.com/office/drawing/2014/main" id="{2D200682-886E-406F-BAFB-DB58324D2675}"/>
              </a:ext>
            </a:extLst>
          </p:cNvPr>
          <p:cNvSpPr txBox="1"/>
          <p:nvPr/>
        </p:nvSpPr>
        <p:spPr>
          <a:xfrm>
            <a:off x="246588" y="3633523"/>
            <a:ext cx="10426030" cy="4938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4116"/>
              </a:lnSpc>
            </a:pPr>
            <a:r>
              <a:rPr lang="fr-FR" sz="2940" b="1">
                <a:solidFill>
                  <a:srgbClr val="064D93"/>
                </a:solidFill>
                <a:latin typeface="Cy Grotesk Wide Semi-Bold"/>
                <a:ea typeface="Cy Grotesk Wide Semi-Bold"/>
                <a:cs typeface="Cy Grotesk Wide Semi-Bold"/>
                <a:sym typeface="Cy Grotesk Wide Semi-Bold"/>
              </a:rPr>
              <a:t>Evolution des organisations de travail</a:t>
            </a:r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E142D2C2-B55D-44C4-954B-AE1FDC7A9A1A}"/>
              </a:ext>
            </a:extLst>
          </p:cNvPr>
          <p:cNvSpPr txBox="1"/>
          <p:nvPr/>
        </p:nvSpPr>
        <p:spPr>
          <a:xfrm>
            <a:off x="10528951" y="4302532"/>
            <a:ext cx="1070579" cy="11348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9677"/>
              </a:lnSpc>
            </a:pPr>
            <a:r>
              <a:rPr lang="fr-FR" sz="6912" dirty="0">
                <a:solidFill>
                  <a:srgbClr val="E30C1E"/>
                </a:solidFill>
                <a:latin typeface="Cy Grotesk Wide Light"/>
                <a:ea typeface="Cy Grotesk Wide Light"/>
                <a:cs typeface="Cy Grotesk Wide Light"/>
                <a:sym typeface="Cy Grotesk Wide Light"/>
              </a:rPr>
              <a:t>4</a:t>
            </a:r>
          </a:p>
        </p:txBody>
      </p:sp>
      <p:sp>
        <p:nvSpPr>
          <p:cNvPr id="16" name="TextBox 9">
            <a:extLst>
              <a:ext uri="{FF2B5EF4-FFF2-40B4-BE49-F238E27FC236}">
                <a16:creationId xmlns:a16="http://schemas.microsoft.com/office/drawing/2014/main" id="{7AA0DE16-07B8-4470-9678-892FF98B7DE7}"/>
              </a:ext>
            </a:extLst>
          </p:cNvPr>
          <p:cNvSpPr txBox="1"/>
          <p:nvPr/>
        </p:nvSpPr>
        <p:spPr>
          <a:xfrm>
            <a:off x="-1117619" y="4401254"/>
            <a:ext cx="11824631" cy="10196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4116"/>
              </a:lnSpc>
            </a:pPr>
            <a:r>
              <a:rPr lang="fr-FR" sz="2940" b="1" dirty="0">
                <a:solidFill>
                  <a:srgbClr val="064D93"/>
                </a:solidFill>
                <a:latin typeface="Cy Grotesk Wide Semi-Bold"/>
                <a:ea typeface="Cy Grotesk Wide Semi-Bold"/>
                <a:cs typeface="Cy Grotesk Wide Semi-Bold"/>
                <a:sym typeface="Cy Grotesk Wide Semi-Bold"/>
              </a:rPr>
              <a:t>Loi de transformation de la fonction publique et</a:t>
            </a:r>
          </a:p>
          <a:p>
            <a:pPr algn="r">
              <a:lnSpc>
                <a:spcPts val="4116"/>
              </a:lnSpc>
            </a:pPr>
            <a:r>
              <a:rPr lang="fr-FR" sz="2940" b="1" dirty="0">
                <a:solidFill>
                  <a:srgbClr val="064D93"/>
                </a:solidFill>
                <a:latin typeface="Cy Grotesk Wide Semi-Bold"/>
                <a:ea typeface="Cy Grotesk Wide Semi-Bold"/>
                <a:cs typeface="Cy Grotesk Wide Semi-Bold"/>
                <a:sym typeface="Cy Grotesk Wide Semi-Bold"/>
              </a:rPr>
              <a:t>déploiement de l’axe 2 du Ségur de la santé</a:t>
            </a:r>
          </a:p>
        </p:txBody>
      </p:sp>
    </p:spTree>
    <p:extLst>
      <p:ext uri="{BB962C8B-B14F-4D97-AF65-F5344CB8AC3E}">
        <p14:creationId xmlns:p14="http://schemas.microsoft.com/office/powerpoint/2010/main" val="33782168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2">
            <a:extLst>
              <a:ext uri="{FF2B5EF4-FFF2-40B4-BE49-F238E27FC236}">
                <a16:creationId xmlns:a16="http://schemas.microsoft.com/office/drawing/2014/main" id="{6AC718D7-695F-41CC-A749-20CC768C189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385901" h="10535121">
                <a:moveTo>
                  <a:pt x="0" y="0"/>
                </a:moveTo>
                <a:lnTo>
                  <a:pt x="18385901" y="0"/>
                </a:lnTo>
                <a:lnTo>
                  <a:pt x="18385901" y="10535121"/>
                </a:lnTo>
                <a:lnTo>
                  <a:pt x="0" y="1053512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 dirty="0"/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7B41856A-6970-44C7-9ACD-9093A929EADA}"/>
              </a:ext>
            </a:extLst>
          </p:cNvPr>
          <p:cNvSpPr txBox="1"/>
          <p:nvPr/>
        </p:nvSpPr>
        <p:spPr>
          <a:xfrm>
            <a:off x="110062" y="2549079"/>
            <a:ext cx="16033511" cy="8799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609"/>
              </a:lnSpc>
            </a:pPr>
            <a:r>
              <a:rPr lang="en-US" sz="4400" b="1" dirty="0">
                <a:solidFill>
                  <a:srgbClr val="F1EAE0"/>
                </a:solidFill>
                <a:latin typeface="Cy Grotesk Wide Bold"/>
                <a:ea typeface="Cy Grotesk Wide Bold"/>
                <a:cs typeface="Cy Grotesk Wide Bold"/>
                <a:sym typeface="Cy Grotesk Wide Bold"/>
              </a:rPr>
              <a:t>DYNAMIQUE DE RECRUTEMENT</a:t>
            </a: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5C9F7612-1A17-4074-AC57-45E7678A4D63}"/>
              </a:ext>
            </a:extLst>
          </p:cNvPr>
          <p:cNvSpPr txBox="1"/>
          <p:nvPr/>
        </p:nvSpPr>
        <p:spPr>
          <a:xfrm>
            <a:off x="3641577" y="177629"/>
            <a:ext cx="8970480" cy="65027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8503"/>
              </a:lnSpc>
            </a:pPr>
            <a:r>
              <a:rPr lang="en-US" sz="30000" b="1">
                <a:solidFill>
                  <a:srgbClr val="F1EAE0"/>
                </a:solidFill>
                <a:latin typeface="Cy Grotesk Wide Bold"/>
                <a:ea typeface="Cy Grotesk Wide Bold"/>
                <a:cs typeface="Cy Grotesk Wide Bold"/>
                <a:sym typeface="Cy Grotesk Wide Bold"/>
              </a:rPr>
              <a:t>01</a:t>
            </a:r>
          </a:p>
        </p:txBody>
      </p:sp>
      <p:sp>
        <p:nvSpPr>
          <p:cNvPr id="12" name="Freeform 4">
            <a:extLst>
              <a:ext uri="{FF2B5EF4-FFF2-40B4-BE49-F238E27FC236}">
                <a16:creationId xmlns:a16="http://schemas.microsoft.com/office/drawing/2014/main" id="{DB7720BD-6B2C-4017-B282-7D28BBB67A03}"/>
              </a:ext>
            </a:extLst>
          </p:cNvPr>
          <p:cNvSpPr/>
          <p:nvPr/>
        </p:nvSpPr>
        <p:spPr>
          <a:xfrm>
            <a:off x="110062" y="58218"/>
            <a:ext cx="3294828" cy="2336332"/>
          </a:xfrm>
          <a:custGeom>
            <a:avLst/>
            <a:gdLst/>
            <a:ahLst/>
            <a:cxnLst/>
            <a:rect l="l" t="t" r="r" b="b"/>
            <a:pathLst>
              <a:path w="3294828" h="2336332">
                <a:moveTo>
                  <a:pt x="0" y="0"/>
                </a:moveTo>
                <a:lnTo>
                  <a:pt x="3294827" y="0"/>
                </a:lnTo>
                <a:lnTo>
                  <a:pt x="3294827" y="2336332"/>
                </a:lnTo>
                <a:lnTo>
                  <a:pt x="0" y="233633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4150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>
            <a:extLst>
              <a:ext uri="{FF2B5EF4-FFF2-40B4-BE49-F238E27FC236}">
                <a16:creationId xmlns:a16="http://schemas.microsoft.com/office/drawing/2014/main" id="{45B33081-6650-4801-BDD0-1C7CAAE12CB7}"/>
              </a:ext>
            </a:extLst>
          </p:cNvPr>
          <p:cNvSpPr/>
          <p:nvPr/>
        </p:nvSpPr>
        <p:spPr>
          <a:xfrm flipV="1">
            <a:off x="1028700" y="1367139"/>
            <a:ext cx="649549" cy="0"/>
          </a:xfrm>
          <a:prstGeom prst="line">
            <a:avLst/>
          </a:prstGeom>
          <a:ln w="19050" cap="flat">
            <a:solidFill>
              <a:srgbClr val="E30C1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grpSp>
        <p:nvGrpSpPr>
          <p:cNvPr id="5" name="Group 3">
            <a:extLst>
              <a:ext uri="{FF2B5EF4-FFF2-40B4-BE49-F238E27FC236}">
                <a16:creationId xmlns:a16="http://schemas.microsoft.com/office/drawing/2014/main" id="{2BCA1900-CF72-46D9-A512-8CB57D0A8E0B}"/>
              </a:ext>
            </a:extLst>
          </p:cNvPr>
          <p:cNvGrpSpPr/>
          <p:nvPr/>
        </p:nvGrpSpPr>
        <p:grpSpPr>
          <a:xfrm rot="5400000">
            <a:off x="17336285" y="534476"/>
            <a:ext cx="1712930" cy="643979"/>
            <a:chOff x="0" y="0"/>
            <a:chExt cx="487267" cy="183189"/>
          </a:xfrm>
        </p:grpSpPr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48B87EE6-A1A3-4169-96FD-D06CF26E4A9B}"/>
                </a:ext>
              </a:extLst>
            </p:cNvPr>
            <p:cNvSpPr/>
            <p:nvPr/>
          </p:nvSpPr>
          <p:spPr>
            <a:xfrm>
              <a:off x="0" y="0"/>
              <a:ext cx="487267" cy="183189"/>
            </a:xfrm>
            <a:custGeom>
              <a:avLst/>
              <a:gdLst/>
              <a:ahLst/>
              <a:cxnLst/>
              <a:rect l="l" t="t" r="r" b="b"/>
              <a:pathLst>
                <a:path w="487267" h="183189">
                  <a:moveTo>
                    <a:pt x="0" y="0"/>
                  </a:moveTo>
                  <a:lnTo>
                    <a:pt x="487267" y="0"/>
                  </a:lnTo>
                  <a:lnTo>
                    <a:pt x="487267" y="183189"/>
                  </a:lnTo>
                  <a:lnTo>
                    <a:pt x="0" y="183189"/>
                  </a:lnTo>
                  <a:close/>
                </a:path>
              </a:pathLst>
            </a:custGeom>
            <a:solidFill>
              <a:srgbClr val="A28ABC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7" name="TextBox 5">
              <a:extLst>
                <a:ext uri="{FF2B5EF4-FFF2-40B4-BE49-F238E27FC236}">
                  <a16:creationId xmlns:a16="http://schemas.microsoft.com/office/drawing/2014/main" id="{0F8D9FE7-B90B-456D-8FD3-82F5AEBA5662}"/>
                </a:ext>
              </a:extLst>
            </p:cNvPr>
            <p:cNvSpPr txBox="1"/>
            <p:nvPr/>
          </p:nvSpPr>
          <p:spPr>
            <a:xfrm>
              <a:off x="0" y="-38100"/>
              <a:ext cx="487267" cy="221289"/>
            </a:xfrm>
            <a:prstGeom prst="rect">
              <a:avLst/>
            </a:prstGeom>
          </p:spPr>
          <p:txBody>
            <a:bodyPr lIns="49214" tIns="49214" rIns="49214" bIns="49214" rtlCol="0" anchor="ctr"/>
            <a:lstStyle/>
            <a:p>
              <a:pPr algn="ctr">
                <a:lnSpc>
                  <a:spcPts val="2490"/>
                </a:lnSpc>
              </a:pPr>
              <a:endParaRPr lang="fr-FR"/>
            </a:p>
          </p:txBody>
        </p:sp>
      </p:grpSp>
      <p:sp>
        <p:nvSpPr>
          <p:cNvPr id="9" name="TextBox 7">
            <a:extLst>
              <a:ext uri="{FF2B5EF4-FFF2-40B4-BE49-F238E27FC236}">
                <a16:creationId xmlns:a16="http://schemas.microsoft.com/office/drawing/2014/main" id="{1B51A483-7723-46B3-B9CD-961504D10728}"/>
              </a:ext>
            </a:extLst>
          </p:cNvPr>
          <p:cNvSpPr txBox="1"/>
          <p:nvPr/>
        </p:nvSpPr>
        <p:spPr>
          <a:xfrm>
            <a:off x="451276" y="846083"/>
            <a:ext cx="11145319" cy="5165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959"/>
              </a:lnSpc>
            </a:pPr>
            <a:r>
              <a:rPr lang="fr-FR" sz="2000" b="1" spc="418" dirty="0">
                <a:solidFill>
                  <a:srgbClr val="064D93"/>
                </a:solidFill>
                <a:latin typeface="Cy Grotesk Wide"/>
                <a:ea typeface="Cy Grotesk Wide"/>
                <a:cs typeface="Cy Grotesk Wide"/>
                <a:sym typeface="Cy Grotesk Wide"/>
              </a:rPr>
              <a:t>UNE DYNAMIQUE DE RECRUTEMENT QUI RESTE CONTRAINTE, MAIS PR</a:t>
            </a:r>
            <a:r>
              <a:rPr lang="fr-FR" sz="2000" b="1" spc="418" dirty="0">
                <a:solidFill>
                  <a:srgbClr val="064D93"/>
                </a:solidFill>
                <a:latin typeface="Cy Grotesk Wide"/>
                <a:sym typeface="Cy Grotesk Wide"/>
              </a:rPr>
              <a:t>É</a:t>
            </a:r>
            <a:r>
              <a:rPr lang="fr-FR" sz="2000" b="1" spc="418" dirty="0">
                <a:solidFill>
                  <a:srgbClr val="064D93"/>
                </a:solidFill>
                <a:latin typeface="Cy Grotesk Wide"/>
                <a:ea typeface="Cy Grotesk Wide"/>
                <a:cs typeface="Cy Grotesk Wide"/>
                <a:sym typeface="Cy Grotesk Wide"/>
              </a:rPr>
              <a:t>SENTE DES SIGNAUX ENCOURAGEANTS</a:t>
            </a:r>
          </a:p>
        </p:txBody>
      </p:sp>
      <p:sp>
        <p:nvSpPr>
          <p:cNvPr id="10" name="TextBox 8">
            <a:extLst>
              <a:ext uri="{FF2B5EF4-FFF2-40B4-BE49-F238E27FC236}">
                <a16:creationId xmlns:a16="http://schemas.microsoft.com/office/drawing/2014/main" id="{75AD8C4E-3C04-4D45-B46B-9F26CFA9E252}"/>
              </a:ext>
            </a:extLst>
          </p:cNvPr>
          <p:cNvSpPr txBox="1"/>
          <p:nvPr/>
        </p:nvSpPr>
        <p:spPr>
          <a:xfrm>
            <a:off x="647605" y="1568753"/>
            <a:ext cx="11145319" cy="6287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90"/>
              </a:lnSpc>
              <a:spcBef>
                <a:spcPct val="0"/>
              </a:spcBef>
            </a:pPr>
            <a:r>
              <a:rPr lang="fr-FR" sz="2000">
                <a:solidFill>
                  <a:srgbClr val="064D93"/>
                </a:solidFill>
                <a:latin typeface="Calibri" panose="020F0502020204030204" pitchFamily="34" charset="0"/>
                <a:ea typeface="Cy Grotesk Wide"/>
                <a:cs typeface="Calibri" panose="020F0502020204030204" pitchFamily="34" charset="0"/>
                <a:sym typeface="Cy Grotesk Wide"/>
              </a:rPr>
              <a:t>Près d’</a:t>
            </a:r>
            <a:r>
              <a:rPr lang="fr-FR" sz="2000">
                <a:solidFill>
                  <a:srgbClr val="FF0000"/>
                </a:solidFill>
                <a:latin typeface="Calibri" panose="020F0502020204030204" pitchFamily="34" charset="0"/>
                <a:ea typeface="Cy Grotesk Wide"/>
                <a:cs typeface="Calibri" panose="020F0502020204030204" pitchFamily="34" charset="0"/>
                <a:sym typeface="Cy Grotesk Wide"/>
              </a:rPr>
              <a:t>un quart des établissements</a:t>
            </a:r>
            <a:r>
              <a:rPr lang="fr-FR" sz="2000">
                <a:solidFill>
                  <a:srgbClr val="064D93"/>
                </a:solidFill>
                <a:latin typeface="Calibri" panose="020F0502020204030204" pitchFamily="34" charset="0"/>
                <a:ea typeface="Cy Grotesk Wide"/>
                <a:cs typeface="Calibri" panose="020F0502020204030204" pitchFamily="34" charset="0"/>
                <a:sym typeface="Cy Grotesk Wide"/>
              </a:rPr>
              <a:t> déclarent rencontrer des difficultés de recrutement </a:t>
            </a:r>
            <a:r>
              <a:rPr lang="fr-FR" sz="2000">
                <a:solidFill>
                  <a:srgbClr val="FF0000"/>
                </a:solidFill>
                <a:latin typeface="Calibri" panose="020F0502020204030204" pitchFamily="34" charset="0"/>
                <a:ea typeface="Cy Grotesk Wide"/>
                <a:cs typeface="Calibri" panose="020F0502020204030204" pitchFamily="34" charset="0"/>
                <a:sym typeface="Cy Grotesk Wide"/>
              </a:rPr>
              <a:t>généralisées</a:t>
            </a:r>
            <a:r>
              <a:rPr lang="fr-FR" sz="2000">
                <a:solidFill>
                  <a:srgbClr val="064D93"/>
                </a:solidFill>
                <a:latin typeface="Calibri" panose="020F0502020204030204" pitchFamily="34" charset="0"/>
                <a:ea typeface="Cy Grotesk Wide"/>
                <a:cs typeface="Calibri" panose="020F0502020204030204" pitchFamily="34" charset="0"/>
                <a:sym typeface="Cy Grotesk Wide"/>
              </a:rPr>
              <a:t>, tandis que pour </a:t>
            </a:r>
            <a:r>
              <a:rPr lang="fr-FR" sz="2000">
                <a:solidFill>
                  <a:srgbClr val="FF0000"/>
                </a:solidFill>
                <a:latin typeface="Calibri" panose="020F0502020204030204" pitchFamily="34" charset="0"/>
                <a:ea typeface="Cy Grotesk Wide"/>
                <a:cs typeface="Calibri" panose="020F0502020204030204" pitchFamily="34" charset="0"/>
                <a:sym typeface="Cy Grotesk Wide"/>
              </a:rPr>
              <a:t>deux tiers</a:t>
            </a:r>
            <a:r>
              <a:rPr lang="fr-FR" sz="2000">
                <a:solidFill>
                  <a:srgbClr val="064D93"/>
                </a:solidFill>
                <a:latin typeface="Calibri" panose="020F0502020204030204" pitchFamily="34" charset="0"/>
                <a:ea typeface="Cy Grotesk Wide"/>
                <a:cs typeface="Calibri" panose="020F0502020204030204" pitchFamily="34" charset="0"/>
                <a:sym typeface="Cy Grotesk Wide"/>
              </a:rPr>
              <a:t> des répondants, les difficultés sont concentrées sur </a:t>
            </a:r>
            <a:r>
              <a:rPr lang="fr-FR" sz="2000">
                <a:solidFill>
                  <a:srgbClr val="FF0000"/>
                </a:solidFill>
                <a:latin typeface="Calibri" panose="020F0502020204030204" pitchFamily="34" charset="0"/>
                <a:ea typeface="Cy Grotesk Wide"/>
                <a:cs typeface="Calibri" panose="020F0502020204030204" pitchFamily="34" charset="0"/>
                <a:sym typeface="Cy Grotesk Wide"/>
              </a:rPr>
              <a:t>certains métiers</a:t>
            </a:r>
            <a:r>
              <a:rPr lang="fr-FR" sz="2000">
                <a:solidFill>
                  <a:srgbClr val="064D93"/>
                </a:solidFill>
                <a:latin typeface="Calibri" panose="020F0502020204030204" pitchFamily="34" charset="0"/>
                <a:ea typeface="Cy Grotesk Wide"/>
                <a:cs typeface="Calibri" panose="020F0502020204030204" pitchFamily="34" charset="0"/>
                <a:sym typeface="Cy Grotesk Wide"/>
              </a:rPr>
              <a:t>. </a:t>
            </a:r>
          </a:p>
        </p:txBody>
      </p:sp>
      <p:graphicFrame>
        <p:nvGraphicFramePr>
          <p:cNvPr id="43" name="Graphique 42">
            <a:extLst>
              <a:ext uri="{FF2B5EF4-FFF2-40B4-BE49-F238E27FC236}">
                <a16:creationId xmlns:a16="http://schemas.microsoft.com/office/drawing/2014/main" id="{E7D3F885-D258-44EB-B840-C5E5ACE7CB3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83251411"/>
              </p:ext>
            </p:extLst>
          </p:nvPr>
        </p:nvGraphicFramePr>
        <p:xfrm>
          <a:off x="-193280" y="-163286"/>
          <a:ext cx="6644033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4" name="Graphique 43">
            <a:extLst>
              <a:ext uri="{FF2B5EF4-FFF2-40B4-BE49-F238E27FC236}">
                <a16:creationId xmlns:a16="http://schemas.microsoft.com/office/drawing/2014/main" id="{C60800CF-248B-4395-AB59-E0365EF631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10953247"/>
              </p:ext>
            </p:extLst>
          </p:nvPr>
        </p:nvGraphicFramePr>
        <p:xfrm>
          <a:off x="1992007" y="1974476"/>
          <a:ext cx="3993755" cy="32919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5" name="Graphique 44">
            <a:extLst>
              <a:ext uri="{FF2B5EF4-FFF2-40B4-BE49-F238E27FC236}">
                <a16:creationId xmlns:a16="http://schemas.microsoft.com/office/drawing/2014/main" id="{895213E2-CE27-466E-8CAE-ED33F6694E25}"/>
              </a:ext>
            </a:extLst>
          </p:cNvPr>
          <p:cNvGraphicFramePr/>
          <p:nvPr/>
        </p:nvGraphicFramePr>
        <p:xfrm>
          <a:off x="6670722" y="2211500"/>
          <a:ext cx="3993755" cy="30015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46" name="Graphique 45">
            <a:extLst>
              <a:ext uri="{FF2B5EF4-FFF2-40B4-BE49-F238E27FC236}">
                <a16:creationId xmlns:a16="http://schemas.microsoft.com/office/drawing/2014/main" id="{97D4B020-594D-461A-B678-8C08EA2495DC}"/>
              </a:ext>
            </a:extLst>
          </p:cNvPr>
          <p:cNvGraphicFramePr/>
          <p:nvPr/>
        </p:nvGraphicFramePr>
        <p:xfrm>
          <a:off x="4393138" y="2214901"/>
          <a:ext cx="3834250" cy="28604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48" name="Graphique 47">
            <a:extLst>
              <a:ext uri="{FF2B5EF4-FFF2-40B4-BE49-F238E27FC236}">
                <a16:creationId xmlns:a16="http://schemas.microsoft.com/office/drawing/2014/main" id="{D10AD5E9-4C02-4EFB-B823-93ABA7C53285}"/>
              </a:ext>
            </a:extLst>
          </p:cNvPr>
          <p:cNvGraphicFramePr/>
          <p:nvPr/>
        </p:nvGraphicFramePr>
        <p:xfrm>
          <a:off x="8399406" y="2229631"/>
          <a:ext cx="4587533" cy="3135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pSp>
        <p:nvGrpSpPr>
          <p:cNvPr id="65" name="Groupe 64">
            <a:extLst>
              <a:ext uri="{FF2B5EF4-FFF2-40B4-BE49-F238E27FC236}">
                <a16:creationId xmlns:a16="http://schemas.microsoft.com/office/drawing/2014/main" id="{4C9032BA-F621-464B-AEA0-6D36D1FCCACD}"/>
              </a:ext>
            </a:extLst>
          </p:cNvPr>
          <p:cNvGrpSpPr/>
          <p:nvPr/>
        </p:nvGrpSpPr>
        <p:grpSpPr>
          <a:xfrm>
            <a:off x="647605" y="5050993"/>
            <a:ext cx="8487689" cy="960924"/>
            <a:chOff x="647605" y="5393459"/>
            <a:chExt cx="8487689" cy="960924"/>
          </a:xfrm>
        </p:grpSpPr>
        <p:grpSp>
          <p:nvGrpSpPr>
            <p:cNvPr id="49" name="Groupe 48">
              <a:extLst>
                <a:ext uri="{FF2B5EF4-FFF2-40B4-BE49-F238E27FC236}">
                  <a16:creationId xmlns:a16="http://schemas.microsoft.com/office/drawing/2014/main" id="{65886757-150C-411C-A775-2FDECE4F259D}"/>
                </a:ext>
              </a:extLst>
            </p:cNvPr>
            <p:cNvGrpSpPr/>
            <p:nvPr/>
          </p:nvGrpSpPr>
          <p:grpSpPr>
            <a:xfrm>
              <a:off x="647605" y="5393459"/>
              <a:ext cx="1518858" cy="215444"/>
              <a:chOff x="0" y="7082400"/>
              <a:chExt cx="1518858" cy="215444"/>
            </a:xfrm>
          </p:grpSpPr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1D817D81-CB91-45CF-90D1-F1BF8D63EFFE}"/>
                  </a:ext>
                </a:extLst>
              </p:cNvPr>
              <p:cNvSpPr/>
              <p:nvPr/>
            </p:nvSpPr>
            <p:spPr>
              <a:xfrm>
                <a:off x="0" y="7095038"/>
                <a:ext cx="180000" cy="1440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/>
              </a:p>
            </p:txBody>
          </p:sp>
          <p:sp>
            <p:nvSpPr>
              <p:cNvPr id="51" name="ZoneTexte 50">
                <a:extLst>
                  <a:ext uri="{FF2B5EF4-FFF2-40B4-BE49-F238E27FC236}">
                    <a16:creationId xmlns:a16="http://schemas.microsoft.com/office/drawing/2014/main" id="{BAA6500A-9D30-4276-863F-A7053544DC06}"/>
                  </a:ext>
                </a:extLst>
              </p:cNvPr>
              <p:cNvSpPr txBox="1"/>
              <p:nvPr/>
            </p:nvSpPr>
            <p:spPr>
              <a:xfrm>
                <a:off x="251460" y="7082400"/>
                <a:ext cx="126739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algn="l" rtl="0" eaLnBrk="1" fontAlgn="b" latinLnBrk="0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fr-FR" sz="1400" b="1" i="0" u="none" strike="noStrike" kern="1200">
                    <a:solidFill>
                      <a:srgbClr val="000000"/>
                    </a:solidFill>
                    <a:effectLst/>
                    <a:latin typeface="Overpass" pitchFamily="2" charset="0"/>
                  </a:rPr>
                  <a:t>Aucune difficulté</a:t>
                </a:r>
                <a:endParaRPr lang="fr-FR" sz="2400" b="1" i="0" u="none" strike="noStrike"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52" name="Groupe 51">
              <a:extLst>
                <a:ext uri="{FF2B5EF4-FFF2-40B4-BE49-F238E27FC236}">
                  <a16:creationId xmlns:a16="http://schemas.microsoft.com/office/drawing/2014/main" id="{95D5D70E-8997-4DD1-BE8F-157B99CED5F3}"/>
                </a:ext>
              </a:extLst>
            </p:cNvPr>
            <p:cNvGrpSpPr/>
            <p:nvPr/>
          </p:nvGrpSpPr>
          <p:grpSpPr>
            <a:xfrm>
              <a:off x="647605" y="5881153"/>
              <a:ext cx="8487689" cy="215444"/>
              <a:chOff x="0" y="7082400"/>
              <a:chExt cx="8487689" cy="215444"/>
            </a:xfrm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5784A3BA-8903-4C16-803F-B5397760B086}"/>
                  </a:ext>
                </a:extLst>
              </p:cNvPr>
              <p:cNvSpPr/>
              <p:nvPr/>
            </p:nvSpPr>
            <p:spPr>
              <a:xfrm>
                <a:off x="0" y="7095038"/>
                <a:ext cx="180000" cy="1440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/>
              </a:p>
            </p:txBody>
          </p:sp>
          <p:sp>
            <p:nvSpPr>
              <p:cNvPr id="54" name="ZoneTexte 53">
                <a:extLst>
                  <a:ext uri="{FF2B5EF4-FFF2-40B4-BE49-F238E27FC236}">
                    <a16:creationId xmlns:a16="http://schemas.microsoft.com/office/drawing/2014/main" id="{AC419A4E-7420-468E-A9C0-DC57D8B713F9}"/>
                  </a:ext>
                </a:extLst>
              </p:cNvPr>
              <p:cNvSpPr txBox="1"/>
              <p:nvPr/>
            </p:nvSpPr>
            <p:spPr>
              <a:xfrm>
                <a:off x="251460" y="7082400"/>
                <a:ext cx="823622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algn="l" rtl="0" eaLnBrk="1" fontAlgn="b" latinLnBrk="0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fr-FR" sz="1400" b="1" i="0" u="none" strike="noStrike" kern="1200" dirty="0">
                    <a:solidFill>
                      <a:srgbClr val="000000"/>
                    </a:solidFill>
                    <a:effectLst/>
                    <a:latin typeface="Overpass" pitchFamily="2" charset="0"/>
                  </a:rPr>
                  <a:t>Des difficultés conséquentes ayant conduit à des évolutions organisationnelles structurelles au sein de l'équipe</a:t>
                </a:r>
                <a:endParaRPr lang="fr-FR" sz="2400" b="1" i="0" u="none" strike="noStrike" dirty="0"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55" name="Groupe 54">
              <a:extLst>
                <a:ext uri="{FF2B5EF4-FFF2-40B4-BE49-F238E27FC236}">
                  <a16:creationId xmlns:a16="http://schemas.microsoft.com/office/drawing/2014/main" id="{CEAA1652-0265-4084-9DB8-387A4A00082C}"/>
                </a:ext>
              </a:extLst>
            </p:cNvPr>
            <p:cNvGrpSpPr/>
            <p:nvPr/>
          </p:nvGrpSpPr>
          <p:grpSpPr>
            <a:xfrm>
              <a:off x="647605" y="5623367"/>
              <a:ext cx="6369738" cy="215444"/>
              <a:chOff x="0" y="7082400"/>
              <a:chExt cx="6369738" cy="215444"/>
            </a:xfrm>
          </p:grpSpPr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C3EF86B9-8F06-4E82-9171-A2A5735E6B0D}"/>
                  </a:ext>
                </a:extLst>
              </p:cNvPr>
              <p:cNvSpPr/>
              <p:nvPr/>
            </p:nvSpPr>
            <p:spPr>
              <a:xfrm>
                <a:off x="0" y="7095038"/>
                <a:ext cx="180000" cy="144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/>
              </a:p>
            </p:txBody>
          </p:sp>
          <p:sp>
            <p:nvSpPr>
              <p:cNvPr id="57" name="ZoneTexte 56">
                <a:extLst>
                  <a:ext uri="{FF2B5EF4-FFF2-40B4-BE49-F238E27FC236}">
                    <a16:creationId xmlns:a16="http://schemas.microsoft.com/office/drawing/2014/main" id="{D82298AC-7B8A-437A-B641-60DE42091649}"/>
                  </a:ext>
                </a:extLst>
              </p:cNvPr>
              <p:cNvSpPr txBox="1"/>
              <p:nvPr/>
            </p:nvSpPr>
            <p:spPr>
              <a:xfrm>
                <a:off x="251460" y="7082400"/>
                <a:ext cx="611827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algn="l" rtl="0" eaLnBrk="1" fontAlgn="b" latinLnBrk="0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fr-FR" sz="1400" b="1" i="0" u="none" strike="noStrike" kern="1200">
                    <a:solidFill>
                      <a:srgbClr val="000000"/>
                    </a:solidFill>
                    <a:effectLst/>
                    <a:latin typeface="Overpass" pitchFamily="2" charset="0"/>
                  </a:rPr>
                  <a:t>Des difficultés observées mais sans impact sur l'organisation des soins / du service</a:t>
                </a:r>
                <a:endParaRPr lang="fr-FR" sz="2400" b="1" i="0" u="none" strike="noStrike"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58" name="Groupe 57">
              <a:extLst>
                <a:ext uri="{FF2B5EF4-FFF2-40B4-BE49-F238E27FC236}">
                  <a16:creationId xmlns:a16="http://schemas.microsoft.com/office/drawing/2014/main" id="{78A5BD82-2787-42DE-A701-4C948524FAF2}"/>
                </a:ext>
              </a:extLst>
            </p:cNvPr>
            <p:cNvGrpSpPr/>
            <p:nvPr/>
          </p:nvGrpSpPr>
          <p:grpSpPr>
            <a:xfrm>
              <a:off x="647605" y="6138939"/>
              <a:ext cx="6365763" cy="215444"/>
              <a:chOff x="0" y="7082400"/>
              <a:chExt cx="6365763" cy="215444"/>
            </a:xfrm>
          </p:grpSpPr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CD7233C6-D683-4F58-8271-D76B0E2E5001}"/>
                  </a:ext>
                </a:extLst>
              </p:cNvPr>
              <p:cNvSpPr/>
              <p:nvPr/>
            </p:nvSpPr>
            <p:spPr>
              <a:xfrm>
                <a:off x="0" y="7095038"/>
                <a:ext cx="180000" cy="1440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/>
              </a:p>
            </p:txBody>
          </p:sp>
          <p:sp>
            <p:nvSpPr>
              <p:cNvPr id="60" name="ZoneTexte 59">
                <a:extLst>
                  <a:ext uri="{FF2B5EF4-FFF2-40B4-BE49-F238E27FC236}">
                    <a16:creationId xmlns:a16="http://schemas.microsoft.com/office/drawing/2014/main" id="{9348D9F9-EFE4-42A3-BD77-6E7CA2FD384C}"/>
                  </a:ext>
                </a:extLst>
              </p:cNvPr>
              <p:cNvSpPr txBox="1"/>
              <p:nvPr/>
            </p:nvSpPr>
            <p:spPr>
              <a:xfrm>
                <a:off x="251460" y="7082400"/>
                <a:ext cx="611430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algn="l" rtl="0" eaLnBrk="1" fontAlgn="b" latinLnBrk="0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fr-FR" sz="1400" b="1" i="0" u="none" strike="noStrike" kern="1200" dirty="0">
                    <a:solidFill>
                      <a:srgbClr val="000000"/>
                    </a:solidFill>
                    <a:effectLst/>
                    <a:latin typeface="Overpass" pitchFamily="2" charset="0"/>
                  </a:rPr>
                  <a:t>Des difficultés très conséquentes ayant conduit à des évolutions de l'offre de soins</a:t>
                </a:r>
                <a:endParaRPr lang="fr-FR" sz="2400" b="1" i="0" u="none" strike="noStrike" dirty="0">
                  <a:effectLst/>
                  <a:latin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557597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aphique 4">
            <a:extLst>
              <a:ext uri="{FF2B5EF4-FFF2-40B4-BE49-F238E27FC236}">
                <a16:creationId xmlns:a16="http://schemas.microsoft.com/office/drawing/2014/main" id="{BC9DB517-6DF2-4F81-B189-4DF5DCC2E58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2074615"/>
              </p:ext>
            </p:extLst>
          </p:nvPr>
        </p:nvGraphicFramePr>
        <p:xfrm>
          <a:off x="434939" y="1425846"/>
          <a:ext cx="11322122" cy="49955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AutoShape 2">
            <a:extLst>
              <a:ext uri="{FF2B5EF4-FFF2-40B4-BE49-F238E27FC236}">
                <a16:creationId xmlns:a16="http://schemas.microsoft.com/office/drawing/2014/main" id="{5DFC7C21-F00B-4F8B-8C3B-94FC351E52A6}"/>
              </a:ext>
            </a:extLst>
          </p:cNvPr>
          <p:cNvSpPr/>
          <p:nvPr/>
        </p:nvSpPr>
        <p:spPr>
          <a:xfrm flipV="1">
            <a:off x="1028700" y="1367139"/>
            <a:ext cx="649549" cy="0"/>
          </a:xfrm>
          <a:prstGeom prst="line">
            <a:avLst/>
          </a:prstGeom>
          <a:ln w="19050" cap="flat">
            <a:solidFill>
              <a:srgbClr val="E30C1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10" name="TextBox 7">
            <a:extLst>
              <a:ext uri="{FF2B5EF4-FFF2-40B4-BE49-F238E27FC236}">
                <a16:creationId xmlns:a16="http://schemas.microsoft.com/office/drawing/2014/main" id="{704D980B-56AB-436F-96FE-F0912B0FAB89}"/>
              </a:ext>
            </a:extLst>
          </p:cNvPr>
          <p:cNvSpPr txBox="1"/>
          <p:nvPr/>
        </p:nvSpPr>
        <p:spPr>
          <a:xfrm>
            <a:off x="565149" y="729013"/>
            <a:ext cx="10489844" cy="5165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fr-FR"/>
            </a:defPPr>
            <a:lvl1pPr algn="just">
              <a:lnSpc>
                <a:spcPts val="1959"/>
              </a:lnSpc>
              <a:defRPr sz="2000" b="1" spc="418">
                <a:solidFill>
                  <a:srgbClr val="064D93"/>
                </a:solidFill>
                <a:latin typeface="Cy Grotesk Wide"/>
                <a:ea typeface="Cy Grotesk Wide"/>
                <a:cs typeface="Cy Grotesk Wide"/>
              </a:defRPr>
            </a:lvl1pPr>
          </a:lstStyle>
          <a:p>
            <a:r>
              <a:rPr lang="fr-FR" dirty="0">
                <a:sym typeface="Cy Grotesk Wide"/>
              </a:rPr>
              <a:t>LES SPÉCIALITÉS LES PLUS CONCERNÉES PAR LES DIFFICULTÉS DE RECRUTEMENT – EN PART DES RÉPONDANTS</a:t>
            </a:r>
          </a:p>
        </p:txBody>
      </p:sp>
    </p:spTree>
    <p:extLst>
      <p:ext uri="{BB962C8B-B14F-4D97-AF65-F5344CB8AC3E}">
        <p14:creationId xmlns:p14="http://schemas.microsoft.com/office/powerpoint/2010/main" val="20220729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>
            <a:extLst>
              <a:ext uri="{FF2B5EF4-FFF2-40B4-BE49-F238E27FC236}">
                <a16:creationId xmlns:a16="http://schemas.microsoft.com/office/drawing/2014/main" id="{A08D0A45-BF7D-42D0-9009-F626D528C402}"/>
              </a:ext>
            </a:extLst>
          </p:cNvPr>
          <p:cNvSpPr/>
          <p:nvPr/>
        </p:nvSpPr>
        <p:spPr>
          <a:xfrm flipV="1">
            <a:off x="1028700" y="1367139"/>
            <a:ext cx="649549" cy="0"/>
          </a:xfrm>
          <a:prstGeom prst="line">
            <a:avLst/>
          </a:prstGeom>
          <a:ln w="19050" cap="flat">
            <a:solidFill>
              <a:srgbClr val="E30C1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grpSp>
        <p:nvGrpSpPr>
          <p:cNvPr id="5" name="Group 3">
            <a:extLst>
              <a:ext uri="{FF2B5EF4-FFF2-40B4-BE49-F238E27FC236}">
                <a16:creationId xmlns:a16="http://schemas.microsoft.com/office/drawing/2014/main" id="{9780A945-19CF-4782-9D87-AFD737B5C855}"/>
              </a:ext>
            </a:extLst>
          </p:cNvPr>
          <p:cNvGrpSpPr/>
          <p:nvPr/>
        </p:nvGrpSpPr>
        <p:grpSpPr>
          <a:xfrm rot="5400000">
            <a:off x="17336285" y="534476"/>
            <a:ext cx="1712930" cy="643979"/>
            <a:chOff x="0" y="0"/>
            <a:chExt cx="487267" cy="183189"/>
          </a:xfrm>
        </p:grpSpPr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5652680F-99E2-4B7C-987C-05B03C23A1A8}"/>
                </a:ext>
              </a:extLst>
            </p:cNvPr>
            <p:cNvSpPr/>
            <p:nvPr/>
          </p:nvSpPr>
          <p:spPr>
            <a:xfrm>
              <a:off x="0" y="0"/>
              <a:ext cx="487267" cy="183189"/>
            </a:xfrm>
            <a:custGeom>
              <a:avLst/>
              <a:gdLst/>
              <a:ahLst/>
              <a:cxnLst/>
              <a:rect l="l" t="t" r="r" b="b"/>
              <a:pathLst>
                <a:path w="487267" h="183189">
                  <a:moveTo>
                    <a:pt x="0" y="0"/>
                  </a:moveTo>
                  <a:lnTo>
                    <a:pt x="487267" y="0"/>
                  </a:lnTo>
                  <a:lnTo>
                    <a:pt x="487267" y="183189"/>
                  </a:lnTo>
                  <a:lnTo>
                    <a:pt x="0" y="183189"/>
                  </a:lnTo>
                  <a:close/>
                </a:path>
              </a:pathLst>
            </a:custGeom>
            <a:solidFill>
              <a:srgbClr val="A28ABC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7" name="TextBox 5">
              <a:extLst>
                <a:ext uri="{FF2B5EF4-FFF2-40B4-BE49-F238E27FC236}">
                  <a16:creationId xmlns:a16="http://schemas.microsoft.com/office/drawing/2014/main" id="{A25ED6AE-EFBA-418D-9C60-4D29DAA418CE}"/>
                </a:ext>
              </a:extLst>
            </p:cNvPr>
            <p:cNvSpPr txBox="1"/>
            <p:nvPr/>
          </p:nvSpPr>
          <p:spPr>
            <a:xfrm>
              <a:off x="0" y="-38100"/>
              <a:ext cx="487267" cy="221289"/>
            </a:xfrm>
            <a:prstGeom prst="rect">
              <a:avLst/>
            </a:prstGeom>
          </p:spPr>
          <p:txBody>
            <a:bodyPr lIns="49214" tIns="49214" rIns="49214" bIns="49214" rtlCol="0" anchor="ctr"/>
            <a:lstStyle/>
            <a:p>
              <a:pPr algn="ctr">
                <a:lnSpc>
                  <a:spcPts val="2490"/>
                </a:lnSpc>
              </a:pPr>
              <a:endParaRPr lang="fr-FR"/>
            </a:p>
          </p:txBody>
        </p:sp>
      </p:grpSp>
      <p:sp>
        <p:nvSpPr>
          <p:cNvPr id="8" name="Freeform 6">
            <a:extLst>
              <a:ext uri="{FF2B5EF4-FFF2-40B4-BE49-F238E27FC236}">
                <a16:creationId xmlns:a16="http://schemas.microsoft.com/office/drawing/2014/main" id="{2F69EB8B-2BCE-4BAA-82FC-040D7714D820}"/>
              </a:ext>
            </a:extLst>
          </p:cNvPr>
          <p:cNvSpPr/>
          <p:nvPr/>
        </p:nvSpPr>
        <p:spPr>
          <a:xfrm>
            <a:off x="327904" y="8563422"/>
            <a:ext cx="2698707" cy="1585127"/>
          </a:xfrm>
          <a:custGeom>
            <a:avLst/>
            <a:gdLst/>
            <a:ahLst/>
            <a:cxnLst/>
            <a:rect l="l" t="t" r="r" b="b"/>
            <a:pathLst>
              <a:path w="2698707" h="1585127">
                <a:moveTo>
                  <a:pt x="0" y="0"/>
                </a:moveTo>
                <a:lnTo>
                  <a:pt x="2698707" y="0"/>
                </a:lnTo>
                <a:lnTo>
                  <a:pt x="2698707" y="1585127"/>
                </a:lnTo>
                <a:lnTo>
                  <a:pt x="0" y="158512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B67825B-32B1-4E6E-A3F1-25A4B983940B}"/>
              </a:ext>
            </a:extLst>
          </p:cNvPr>
          <p:cNvSpPr txBox="1"/>
          <p:nvPr/>
        </p:nvSpPr>
        <p:spPr>
          <a:xfrm>
            <a:off x="520700" y="977034"/>
            <a:ext cx="10685780" cy="2600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fr-FR"/>
            </a:defPPr>
            <a:lvl1pPr algn="just">
              <a:lnSpc>
                <a:spcPts val="1959"/>
              </a:lnSpc>
              <a:defRPr sz="2000" b="1" spc="418">
                <a:solidFill>
                  <a:srgbClr val="064D93"/>
                </a:solidFill>
                <a:latin typeface="Cy Grotesk Wide"/>
                <a:ea typeface="Cy Grotesk Wide"/>
                <a:cs typeface="Cy Grotesk Wide"/>
              </a:defRPr>
            </a:lvl1pPr>
          </a:lstStyle>
          <a:p>
            <a:r>
              <a:rPr lang="fr-FR" dirty="0">
                <a:sym typeface="Cy Grotesk Wide"/>
              </a:rPr>
              <a:t>RECRUTEMENT DES SOIGNANTS NOUVELLEMENT DIPLOMÉS</a:t>
            </a:r>
          </a:p>
        </p:txBody>
      </p:sp>
      <p:graphicFrame>
        <p:nvGraphicFramePr>
          <p:cNvPr id="14" name="Graphique 13">
            <a:extLst>
              <a:ext uri="{FF2B5EF4-FFF2-40B4-BE49-F238E27FC236}">
                <a16:creationId xmlns:a16="http://schemas.microsoft.com/office/drawing/2014/main" id="{7C95A088-403A-4150-9BE5-54EDA0BB72F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8629132"/>
              </p:ext>
            </p:extLst>
          </p:nvPr>
        </p:nvGraphicFramePr>
        <p:xfrm>
          <a:off x="508443" y="1405208"/>
          <a:ext cx="11175114" cy="49756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6954540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>
            <a:extLst>
              <a:ext uri="{FF2B5EF4-FFF2-40B4-BE49-F238E27FC236}">
                <a16:creationId xmlns:a16="http://schemas.microsoft.com/office/drawing/2014/main" id="{A08D0A45-BF7D-42D0-9009-F626D528C402}"/>
              </a:ext>
            </a:extLst>
          </p:cNvPr>
          <p:cNvSpPr/>
          <p:nvPr/>
        </p:nvSpPr>
        <p:spPr>
          <a:xfrm flipV="1">
            <a:off x="1028700" y="1367139"/>
            <a:ext cx="649549" cy="0"/>
          </a:xfrm>
          <a:prstGeom prst="line">
            <a:avLst/>
          </a:prstGeom>
          <a:ln w="19050" cap="flat">
            <a:solidFill>
              <a:srgbClr val="E30C1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grpSp>
        <p:nvGrpSpPr>
          <p:cNvPr id="5" name="Group 3">
            <a:extLst>
              <a:ext uri="{FF2B5EF4-FFF2-40B4-BE49-F238E27FC236}">
                <a16:creationId xmlns:a16="http://schemas.microsoft.com/office/drawing/2014/main" id="{9780A945-19CF-4782-9D87-AFD737B5C855}"/>
              </a:ext>
            </a:extLst>
          </p:cNvPr>
          <p:cNvGrpSpPr/>
          <p:nvPr/>
        </p:nvGrpSpPr>
        <p:grpSpPr>
          <a:xfrm rot="5400000">
            <a:off x="17336285" y="534476"/>
            <a:ext cx="1712930" cy="643979"/>
            <a:chOff x="0" y="0"/>
            <a:chExt cx="487267" cy="183189"/>
          </a:xfrm>
        </p:grpSpPr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5652680F-99E2-4B7C-987C-05B03C23A1A8}"/>
                </a:ext>
              </a:extLst>
            </p:cNvPr>
            <p:cNvSpPr/>
            <p:nvPr/>
          </p:nvSpPr>
          <p:spPr>
            <a:xfrm>
              <a:off x="0" y="0"/>
              <a:ext cx="487267" cy="183189"/>
            </a:xfrm>
            <a:custGeom>
              <a:avLst/>
              <a:gdLst/>
              <a:ahLst/>
              <a:cxnLst/>
              <a:rect l="l" t="t" r="r" b="b"/>
              <a:pathLst>
                <a:path w="487267" h="183189">
                  <a:moveTo>
                    <a:pt x="0" y="0"/>
                  </a:moveTo>
                  <a:lnTo>
                    <a:pt x="487267" y="0"/>
                  </a:lnTo>
                  <a:lnTo>
                    <a:pt x="487267" y="183189"/>
                  </a:lnTo>
                  <a:lnTo>
                    <a:pt x="0" y="183189"/>
                  </a:lnTo>
                  <a:close/>
                </a:path>
              </a:pathLst>
            </a:custGeom>
            <a:solidFill>
              <a:srgbClr val="A28ABC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7" name="TextBox 5">
              <a:extLst>
                <a:ext uri="{FF2B5EF4-FFF2-40B4-BE49-F238E27FC236}">
                  <a16:creationId xmlns:a16="http://schemas.microsoft.com/office/drawing/2014/main" id="{A25ED6AE-EFBA-418D-9C60-4D29DAA418CE}"/>
                </a:ext>
              </a:extLst>
            </p:cNvPr>
            <p:cNvSpPr txBox="1"/>
            <p:nvPr/>
          </p:nvSpPr>
          <p:spPr>
            <a:xfrm>
              <a:off x="0" y="-38100"/>
              <a:ext cx="487267" cy="221289"/>
            </a:xfrm>
            <a:prstGeom prst="rect">
              <a:avLst/>
            </a:prstGeom>
          </p:spPr>
          <p:txBody>
            <a:bodyPr lIns="49214" tIns="49214" rIns="49214" bIns="49214" rtlCol="0" anchor="ctr"/>
            <a:lstStyle/>
            <a:p>
              <a:pPr algn="ctr">
                <a:lnSpc>
                  <a:spcPts val="2490"/>
                </a:lnSpc>
              </a:pPr>
              <a:endParaRPr lang="fr-FR"/>
            </a:p>
          </p:txBody>
        </p:sp>
      </p:grpSp>
      <p:sp>
        <p:nvSpPr>
          <p:cNvPr id="8" name="Freeform 6">
            <a:extLst>
              <a:ext uri="{FF2B5EF4-FFF2-40B4-BE49-F238E27FC236}">
                <a16:creationId xmlns:a16="http://schemas.microsoft.com/office/drawing/2014/main" id="{2F69EB8B-2BCE-4BAA-82FC-040D7714D820}"/>
              </a:ext>
            </a:extLst>
          </p:cNvPr>
          <p:cNvSpPr/>
          <p:nvPr/>
        </p:nvSpPr>
        <p:spPr>
          <a:xfrm>
            <a:off x="327904" y="8563422"/>
            <a:ext cx="2698707" cy="1585127"/>
          </a:xfrm>
          <a:custGeom>
            <a:avLst/>
            <a:gdLst/>
            <a:ahLst/>
            <a:cxnLst/>
            <a:rect l="l" t="t" r="r" b="b"/>
            <a:pathLst>
              <a:path w="2698707" h="1585127">
                <a:moveTo>
                  <a:pt x="0" y="0"/>
                </a:moveTo>
                <a:lnTo>
                  <a:pt x="2698707" y="0"/>
                </a:lnTo>
                <a:lnTo>
                  <a:pt x="2698707" y="1585127"/>
                </a:lnTo>
                <a:lnTo>
                  <a:pt x="0" y="158512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B67825B-32B1-4E6E-A3F1-25A4B983940B}"/>
              </a:ext>
            </a:extLst>
          </p:cNvPr>
          <p:cNvSpPr txBox="1"/>
          <p:nvPr/>
        </p:nvSpPr>
        <p:spPr>
          <a:xfrm>
            <a:off x="539172" y="856465"/>
            <a:ext cx="10116949" cy="2600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fr-FR"/>
            </a:defPPr>
            <a:lvl1pPr algn="just">
              <a:lnSpc>
                <a:spcPts val="1959"/>
              </a:lnSpc>
              <a:defRPr sz="2000" b="1" spc="418">
                <a:solidFill>
                  <a:srgbClr val="064D93"/>
                </a:solidFill>
                <a:latin typeface="Cy Grotesk Wide"/>
                <a:ea typeface="Cy Grotesk Wide"/>
                <a:cs typeface="Cy Grotesk Wide"/>
              </a:defRPr>
            </a:lvl1pPr>
          </a:lstStyle>
          <a:p>
            <a:r>
              <a:rPr lang="fr-FR" dirty="0">
                <a:sym typeface="Cy Grotesk Wide"/>
              </a:rPr>
              <a:t>CONSÉQUENCES PRINCIPALES DES DIFFICULTÉS DE RECRUTEMENT</a:t>
            </a:r>
          </a:p>
        </p:txBody>
      </p:sp>
      <p:graphicFrame>
        <p:nvGraphicFramePr>
          <p:cNvPr id="11" name="Graphique 10">
            <a:extLst>
              <a:ext uri="{FF2B5EF4-FFF2-40B4-BE49-F238E27FC236}">
                <a16:creationId xmlns:a16="http://schemas.microsoft.com/office/drawing/2014/main" id="{0B381D33-A9CC-4771-9AE9-5402C3FFB17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9681420"/>
              </p:ext>
            </p:extLst>
          </p:nvPr>
        </p:nvGraphicFramePr>
        <p:xfrm>
          <a:off x="565525" y="1540885"/>
          <a:ext cx="11060949" cy="46897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6343159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>
            <a:extLst>
              <a:ext uri="{FF2B5EF4-FFF2-40B4-BE49-F238E27FC236}">
                <a16:creationId xmlns:a16="http://schemas.microsoft.com/office/drawing/2014/main" id="{A08D0A45-BF7D-42D0-9009-F626D528C402}"/>
              </a:ext>
            </a:extLst>
          </p:cNvPr>
          <p:cNvSpPr/>
          <p:nvPr/>
        </p:nvSpPr>
        <p:spPr>
          <a:xfrm flipV="1">
            <a:off x="1028700" y="1367139"/>
            <a:ext cx="649549" cy="0"/>
          </a:xfrm>
          <a:prstGeom prst="line">
            <a:avLst/>
          </a:prstGeom>
          <a:ln w="19050" cap="flat">
            <a:solidFill>
              <a:srgbClr val="E30C1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grpSp>
        <p:nvGrpSpPr>
          <p:cNvPr id="5" name="Group 3">
            <a:extLst>
              <a:ext uri="{FF2B5EF4-FFF2-40B4-BE49-F238E27FC236}">
                <a16:creationId xmlns:a16="http://schemas.microsoft.com/office/drawing/2014/main" id="{9780A945-19CF-4782-9D87-AFD737B5C855}"/>
              </a:ext>
            </a:extLst>
          </p:cNvPr>
          <p:cNvGrpSpPr/>
          <p:nvPr/>
        </p:nvGrpSpPr>
        <p:grpSpPr>
          <a:xfrm rot="5400000">
            <a:off x="17336285" y="534476"/>
            <a:ext cx="1712930" cy="643979"/>
            <a:chOff x="0" y="0"/>
            <a:chExt cx="487267" cy="183189"/>
          </a:xfrm>
        </p:grpSpPr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5652680F-99E2-4B7C-987C-05B03C23A1A8}"/>
                </a:ext>
              </a:extLst>
            </p:cNvPr>
            <p:cNvSpPr/>
            <p:nvPr/>
          </p:nvSpPr>
          <p:spPr>
            <a:xfrm>
              <a:off x="0" y="0"/>
              <a:ext cx="487267" cy="183189"/>
            </a:xfrm>
            <a:custGeom>
              <a:avLst/>
              <a:gdLst/>
              <a:ahLst/>
              <a:cxnLst/>
              <a:rect l="l" t="t" r="r" b="b"/>
              <a:pathLst>
                <a:path w="487267" h="183189">
                  <a:moveTo>
                    <a:pt x="0" y="0"/>
                  </a:moveTo>
                  <a:lnTo>
                    <a:pt x="487267" y="0"/>
                  </a:lnTo>
                  <a:lnTo>
                    <a:pt x="487267" y="183189"/>
                  </a:lnTo>
                  <a:lnTo>
                    <a:pt x="0" y="183189"/>
                  </a:lnTo>
                  <a:close/>
                </a:path>
              </a:pathLst>
            </a:custGeom>
            <a:solidFill>
              <a:srgbClr val="A28ABC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7" name="TextBox 5">
              <a:extLst>
                <a:ext uri="{FF2B5EF4-FFF2-40B4-BE49-F238E27FC236}">
                  <a16:creationId xmlns:a16="http://schemas.microsoft.com/office/drawing/2014/main" id="{A25ED6AE-EFBA-418D-9C60-4D29DAA418CE}"/>
                </a:ext>
              </a:extLst>
            </p:cNvPr>
            <p:cNvSpPr txBox="1"/>
            <p:nvPr/>
          </p:nvSpPr>
          <p:spPr>
            <a:xfrm>
              <a:off x="0" y="-38100"/>
              <a:ext cx="487267" cy="221289"/>
            </a:xfrm>
            <a:prstGeom prst="rect">
              <a:avLst/>
            </a:prstGeom>
          </p:spPr>
          <p:txBody>
            <a:bodyPr lIns="49214" tIns="49214" rIns="49214" bIns="49214" rtlCol="0" anchor="ctr"/>
            <a:lstStyle/>
            <a:p>
              <a:pPr algn="ctr">
                <a:lnSpc>
                  <a:spcPts val="2490"/>
                </a:lnSpc>
              </a:pPr>
              <a:endParaRPr lang="fr-FR"/>
            </a:p>
          </p:txBody>
        </p:sp>
      </p:grpSp>
      <p:sp>
        <p:nvSpPr>
          <p:cNvPr id="8" name="Freeform 6">
            <a:extLst>
              <a:ext uri="{FF2B5EF4-FFF2-40B4-BE49-F238E27FC236}">
                <a16:creationId xmlns:a16="http://schemas.microsoft.com/office/drawing/2014/main" id="{2F69EB8B-2BCE-4BAA-82FC-040D7714D820}"/>
              </a:ext>
            </a:extLst>
          </p:cNvPr>
          <p:cNvSpPr/>
          <p:nvPr/>
        </p:nvSpPr>
        <p:spPr>
          <a:xfrm>
            <a:off x="327904" y="8563422"/>
            <a:ext cx="2698707" cy="1585127"/>
          </a:xfrm>
          <a:custGeom>
            <a:avLst/>
            <a:gdLst/>
            <a:ahLst/>
            <a:cxnLst/>
            <a:rect l="l" t="t" r="r" b="b"/>
            <a:pathLst>
              <a:path w="2698707" h="1585127">
                <a:moveTo>
                  <a:pt x="0" y="0"/>
                </a:moveTo>
                <a:lnTo>
                  <a:pt x="2698707" y="0"/>
                </a:lnTo>
                <a:lnTo>
                  <a:pt x="2698707" y="1585127"/>
                </a:lnTo>
                <a:lnTo>
                  <a:pt x="0" y="158512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B67825B-32B1-4E6E-A3F1-25A4B983940B}"/>
              </a:ext>
            </a:extLst>
          </p:cNvPr>
          <p:cNvSpPr txBox="1"/>
          <p:nvPr/>
        </p:nvSpPr>
        <p:spPr>
          <a:xfrm>
            <a:off x="539172" y="856465"/>
            <a:ext cx="10116949" cy="2600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fr-FR"/>
            </a:defPPr>
            <a:lvl1pPr algn="just">
              <a:lnSpc>
                <a:spcPts val="1959"/>
              </a:lnSpc>
              <a:defRPr sz="2000" b="1" spc="418">
                <a:solidFill>
                  <a:srgbClr val="064D93"/>
                </a:solidFill>
                <a:latin typeface="Cy Grotesk Wide"/>
                <a:ea typeface="Cy Grotesk Wide"/>
                <a:cs typeface="Cy Grotesk Wide"/>
              </a:defRPr>
            </a:lvl1pPr>
          </a:lstStyle>
          <a:p>
            <a:r>
              <a:rPr lang="fr-FR" dirty="0">
                <a:sym typeface="Cy Grotesk Wide"/>
              </a:rPr>
              <a:t>CONSÉQUENCES PRINCIPALES DES DIFFICULTÉS DE RECRUTEMENT</a:t>
            </a:r>
          </a:p>
        </p:txBody>
      </p:sp>
      <p:graphicFrame>
        <p:nvGraphicFramePr>
          <p:cNvPr id="10" name="Graphique 9">
            <a:extLst>
              <a:ext uri="{FF2B5EF4-FFF2-40B4-BE49-F238E27FC236}">
                <a16:creationId xmlns:a16="http://schemas.microsoft.com/office/drawing/2014/main" id="{BC1C0D12-1475-4462-B167-62295F0862D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6686447"/>
              </p:ext>
            </p:extLst>
          </p:nvPr>
        </p:nvGraphicFramePr>
        <p:xfrm>
          <a:off x="539172" y="1488558"/>
          <a:ext cx="11323674" cy="49122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64788330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Thème Office">
  <a:themeElements>
    <a:clrScheme name="Personnalisé 1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611D42"/>
      </a:accent1>
      <a:accent2>
        <a:srgbClr val="1759A2"/>
      </a:accent2>
      <a:accent3>
        <a:srgbClr val="78B832"/>
      </a:accent3>
      <a:accent4>
        <a:srgbClr val="CC33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nalisé 9">
      <a:majorFont>
        <a:latin typeface="Overpass Black"/>
        <a:ea typeface=""/>
        <a:cs typeface=""/>
      </a:majorFont>
      <a:minorFont>
        <a:latin typeface="Overpas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Personnalisé 13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38135"/>
    </a:accent1>
    <a:accent2>
      <a:srgbClr val="FFD965"/>
    </a:accent2>
    <a:accent3>
      <a:srgbClr val="B24624"/>
    </a:accent3>
    <a:accent4>
      <a:srgbClr val="C00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Personnalisé 5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C00000"/>
    </a:accent1>
    <a:accent2>
      <a:srgbClr val="92D050"/>
    </a:accent2>
    <a:accent3>
      <a:srgbClr val="76923C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3623</TotalTime>
  <Words>1126</Words>
  <Application>Microsoft Office PowerPoint</Application>
  <PresentationFormat>Grand écran</PresentationFormat>
  <Paragraphs>297</Paragraphs>
  <Slides>24</Slides>
  <Notes>18</Notes>
  <HiddenSlides>0</HiddenSlides>
  <MMClips>0</MMClips>
  <ScaleCrop>false</ScaleCrop>
  <HeadingPairs>
    <vt:vector size="8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35" baseType="lpstr">
      <vt:lpstr>Aptos</vt:lpstr>
      <vt:lpstr>Arial</vt:lpstr>
      <vt:lpstr>Calibri</vt:lpstr>
      <vt:lpstr>Cy Grotesk Wide</vt:lpstr>
      <vt:lpstr>Cy Grotesk Wide Bold</vt:lpstr>
      <vt:lpstr>Cy Grotesk Wide Light</vt:lpstr>
      <vt:lpstr>Cy Grotesk Wide Semi-Bold</vt:lpstr>
      <vt:lpstr>Overpass</vt:lpstr>
      <vt:lpstr>Overpass Black</vt:lpstr>
      <vt:lpstr>Thème Office</vt:lpstr>
      <vt:lpstr>Diapositive think-cell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Merci  de votre attention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Microsoft Office User</dc:creator>
  <cp:lastModifiedBy>DELESCLUSE Cloé</cp:lastModifiedBy>
  <cp:revision>50</cp:revision>
  <dcterms:created xsi:type="dcterms:W3CDTF">2024-07-19T07:56:09Z</dcterms:created>
  <dcterms:modified xsi:type="dcterms:W3CDTF">2024-12-13T09:28:51Z</dcterms:modified>
</cp:coreProperties>
</file>