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549" r:id="rId2"/>
    <p:sldId id="801" r:id="rId3"/>
    <p:sldId id="2078559968" r:id="rId4"/>
    <p:sldId id="2078559964" r:id="rId5"/>
    <p:sldId id="2078560012" r:id="rId6"/>
    <p:sldId id="2078560014" r:id="rId7"/>
    <p:sldId id="2078560015" r:id="rId8"/>
    <p:sldId id="2078560018" r:id="rId9"/>
    <p:sldId id="911" r:id="rId10"/>
    <p:sldId id="2078559922" r:id="rId11"/>
    <p:sldId id="2078560016" r:id="rId12"/>
    <p:sldId id="2078560019" r:id="rId13"/>
    <p:sldId id="2078560020" r:id="rId14"/>
    <p:sldId id="2078560021" r:id="rId15"/>
    <p:sldId id="820"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20" d="100"/>
          <a:sy n="120" d="100"/>
        </p:scale>
        <p:origin x="1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44300CD-6487-4AE7-915E-818953935F83}" type="doc">
      <dgm:prSet loTypeId="urn:microsoft.com/office/officeart/2005/8/layout/hProcess4" loCatId="process" qsTypeId="urn:microsoft.com/office/officeart/2005/8/quickstyle/simple4" qsCatId="simple" csTypeId="urn:microsoft.com/office/officeart/2005/8/colors/colorful4" csCatId="colorful" phldr="1"/>
      <dgm:spPr/>
      <dgm:t>
        <a:bodyPr/>
        <a:lstStyle/>
        <a:p>
          <a:endParaRPr lang="fr-FR"/>
        </a:p>
      </dgm:t>
    </dgm:pt>
    <dgm:pt modelId="{FEC730AE-D1F2-44B0-9E92-9EAA488F41AA}">
      <dgm:prSet phldrT="[Texte]"/>
      <dgm:spPr/>
      <dgm:t>
        <a:bodyPr/>
        <a:lstStyle/>
        <a:p>
          <a:r>
            <a:rPr lang="fr-FR"/>
            <a:t>30 septembre</a:t>
          </a:r>
        </a:p>
      </dgm:t>
    </dgm:pt>
    <dgm:pt modelId="{FC5C3D20-EBB1-444B-8DB9-C9FAF8657B09}" type="parTrans" cxnId="{E4E4E563-0E50-4270-A910-3BB6C1C9D06C}">
      <dgm:prSet/>
      <dgm:spPr/>
      <dgm:t>
        <a:bodyPr/>
        <a:lstStyle/>
        <a:p>
          <a:endParaRPr lang="fr-FR"/>
        </a:p>
      </dgm:t>
    </dgm:pt>
    <dgm:pt modelId="{9028CB4A-665D-4133-93DC-793B1B29DE69}" type="sibTrans" cxnId="{E4E4E563-0E50-4270-A910-3BB6C1C9D06C}">
      <dgm:prSet/>
      <dgm:spPr/>
      <dgm:t>
        <a:bodyPr/>
        <a:lstStyle/>
        <a:p>
          <a:endParaRPr lang="fr-FR"/>
        </a:p>
      </dgm:t>
    </dgm:pt>
    <dgm:pt modelId="{0A9DB032-D4BE-433F-93DF-AEE68F1EF567}">
      <dgm:prSet phldrT="[Texte]" custT="1"/>
      <dgm:spPr/>
      <dgm:t>
        <a:bodyPr anchor="ctr" anchorCtr="0"/>
        <a:lstStyle/>
        <a:p>
          <a:r>
            <a:rPr lang="fr-FR" sz="1200" dirty="0"/>
            <a:t>Publication de l'index au titre de l'année n-1</a:t>
          </a:r>
        </a:p>
      </dgm:t>
    </dgm:pt>
    <dgm:pt modelId="{7D5C53CD-CE76-4137-B900-75C2546D27A7}" type="parTrans" cxnId="{A8DF7483-B133-461B-AFAF-57D5B1B03B02}">
      <dgm:prSet/>
      <dgm:spPr/>
      <dgm:t>
        <a:bodyPr/>
        <a:lstStyle/>
        <a:p>
          <a:endParaRPr lang="fr-FR"/>
        </a:p>
      </dgm:t>
    </dgm:pt>
    <dgm:pt modelId="{C814C7B4-279D-4501-9195-E1B35BA7B7B7}" type="sibTrans" cxnId="{A8DF7483-B133-461B-AFAF-57D5B1B03B02}">
      <dgm:prSet/>
      <dgm:spPr/>
      <dgm:t>
        <a:bodyPr/>
        <a:lstStyle/>
        <a:p>
          <a:endParaRPr lang="fr-FR"/>
        </a:p>
      </dgm:t>
    </dgm:pt>
    <dgm:pt modelId="{C227ED49-0CC5-44CB-AB19-044AB4A4486F}">
      <dgm:prSet phldrT="[Texte]"/>
      <dgm:spPr/>
      <dgm:t>
        <a:bodyPr/>
        <a:lstStyle/>
        <a:p>
          <a:r>
            <a:rPr lang="fr-FR"/>
            <a:t>15 octobre</a:t>
          </a:r>
        </a:p>
      </dgm:t>
    </dgm:pt>
    <dgm:pt modelId="{69991F94-740A-4E7A-AD7B-932098F6D400}" type="parTrans" cxnId="{F9C92938-F030-46D7-83D5-ADB2E159B273}">
      <dgm:prSet/>
      <dgm:spPr/>
      <dgm:t>
        <a:bodyPr/>
        <a:lstStyle/>
        <a:p>
          <a:endParaRPr lang="fr-FR"/>
        </a:p>
      </dgm:t>
    </dgm:pt>
    <dgm:pt modelId="{E7A34634-12B8-447E-861E-5161DA296D3D}" type="sibTrans" cxnId="{F9C92938-F030-46D7-83D5-ADB2E159B273}">
      <dgm:prSet/>
      <dgm:spPr/>
      <dgm:t>
        <a:bodyPr/>
        <a:lstStyle/>
        <a:p>
          <a:endParaRPr lang="fr-FR"/>
        </a:p>
      </dgm:t>
    </dgm:pt>
    <dgm:pt modelId="{C32A0364-E262-40DF-89BB-199A0956A8B5}">
      <dgm:prSet phldrT="[Texte]" custT="1"/>
      <dgm:spPr/>
      <dgm:t>
        <a:bodyPr anchor="ctr" anchorCtr="0"/>
        <a:lstStyle/>
        <a:p>
          <a:r>
            <a:rPr lang="fr-FR" sz="1200" dirty="0"/>
            <a:t>Transmission au DG ARS de l'index et des informations sur la publication</a:t>
          </a:r>
        </a:p>
      </dgm:t>
    </dgm:pt>
    <dgm:pt modelId="{7D759B08-BDA9-47E9-A551-1D9E72AAD858}" type="parTrans" cxnId="{23C0A8B9-3F6E-40F0-A00B-343BEEA080E0}">
      <dgm:prSet/>
      <dgm:spPr/>
      <dgm:t>
        <a:bodyPr/>
        <a:lstStyle/>
        <a:p>
          <a:endParaRPr lang="fr-FR"/>
        </a:p>
      </dgm:t>
    </dgm:pt>
    <dgm:pt modelId="{CF45DAAA-0E01-40BB-B996-B02735314FAD}" type="sibTrans" cxnId="{23C0A8B9-3F6E-40F0-A00B-343BEEA080E0}">
      <dgm:prSet/>
      <dgm:spPr/>
      <dgm:t>
        <a:bodyPr/>
        <a:lstStyle/>
        <a:p>
          <a:endParaRPr lang="fr-FR"/>
        </a:p>
      </dgm:t>
    </dgm:pt>
    <dgm:pt modelId="{99F5410C-C89B-436D-BB32-B542F6D945EC}">
      <dgm:prSet phldrT="[Texte]"/>
      <dgm:spPr/>
      <dgm:t>
        <a:bodyPr/>
        <a:lstStyle/>
        <a:p>
          <a:r>
            <a:rPr lang="fr-FR"/>
            <a:t>15 novembre</a:t>
          </a:r>
        </a:p>
      </dgm:t>
    </dgm:pt>
    <dgm:pt modelId="{208708E4-59EF-4443-AFC7-F714E5149083}" type="parTrans" cxnId="{182676FF-C848-4F07-9CCF-2D8B31F3B2F0}">
      <dgm:prSet/>
      <dgm:spPr/>
      <dgm:t>
        <a:bodyPr/>
        <a:lstStyle/>
        <a:p>
          <a:endParaRPr lang="fr-FR"/>
        </a:p>
      </dgm:t>
    </dgm:pt>
    <dgm:pt modelId="{085EBB89-3759-4179-86AA-05E0DF43369E}" type="sibTrans" cxnId="{182676FF-C848-4F07-9CCF-2D8B31F3B2F0}">
      <dgm:prSet/>
      <dgm:spPr/>
      <dgm:t>
        <a:bodyPr/>
        <a:lstStyle/>
        <a:p>
          <a:endParaRPr lang="fr-FR"/>
        </a:p>
      </dgm:t>
    </dgm:pt>
    <dgm:pt modelId="{C6D737BD-DD2B-4118-9F25-B85CC907967D}">
      <dgm:prSet phldrT="[Texte]" custT="1"/>
      <dgm:spPr/>
      <dgm:t>
        <a:bodyPr anchor="ctr" anchorCtr="0"/>
        <a:lstStyle/>
        <a:p>
          <a:r>
            <a:rPr lang="fr-FR" sz="1200" b="1" dirty="0"/>
            <a:t>En cas de cible non atteinte : </a:t>
          </a:r>
          <a:r>
            <a:rPr lang="fr-FR" sz="1200" dirty="0"/>
            <a:t>Publication des objectifs de progression</a:t>
          </a:r>
        </a:p>
      </dgm:t>
    </dgm:pt>
    <dgm:pt modelId="{D252B276-8DC4-4EBD-A359-BE058002413D}" type="parTrans" cxnId="{9BBE8F02-B3D8-47C6-A553-1FFBA8B1BDFB}">
      <dgm:prSet/>
      <dgm:spPr/>
      <dgm:t>
        <a:bodyPr/>
        <a:lstStyle/>
        <a:p>
          <a:endParaRPr lang="fr-FR"/>
        </a:p>
      </dgm:t>
    </dgm:pt>
    <dgm:pt modelId="{C983F94E-F87F-4D58-8F7A-5D008A574AC8}" type="sibTrans" cxnId="{9BBE8F02-B3D8-47C6-A553-1FFBA8B1BDFB}">
      <dgm:prSet/>
      <dgm:spPr/>
      <dgm:t>
        <a:bodyPr/>
        <a:lstStyle/>
        <a:p>
          <a:endParaRPr lang="fr-FR"/>
        </a:p>
      </dgm:t>
    </dgm:pt>
    <dgm:pt modelId="{12F46DA3-009D-4736-B300-380B4CFBEDAA}">
      <dgm:prSet/>
      <dgm:spPr/>
      <dgm:t>
        <a:bodyPr/>
        <a:lstStyle/>
        <a:p>
          <a:r>
            <a:rPr lang="fr-FR"/>
            <a:t>30 novembre</a:t>
          </a:r>
        </a:p>
      </dgm:t>
    </dgm:pt>
    <dgm:pt modelId="{BBC346E1-AF11-4A69-AE30-C26AE53B6CFB}" type="parTrans" cxnId="{3ABDD8DF-8482-46FD-96CB-11E99519E483}">
      <dgm:prSet/>
      <dgm:spPr/>
      <dgm:t>
        <a:bodyPr/>
        <a:lstStyle/>
        <a:p>
          <a:endParaRPr lang="fr-FR"/>
        </a:p>
      </dgm:t>
    </dgm:pt>
    <dgm:pt modelId="{B200FB75-34F6-4AB5-9819-27D06B9B3E98}" type="sibTrans" cxnId="{3ABDD8DF-8482-46FD-96CB-11E99519E483}">
      <dgm:prSet/>
      <dgm:spPr/>
      <dgm:t>
        <a:bodyPr/>
        <a:lstStyle/>
        <a:p>
          <a:endParaRPr lang="fr-FR"/>
        </a:p>
      </dgm:t>
    </dgm:pt>
    <dgm:pt modelId="{915F1BB4-971E-4A4D-AAF9-23FC7C98B362}">
      <dgm:prSet/>
      <dgm:spPr/>
      <dgm:t>
        <a:bodyPr/>
        <a:lstStyle/>
        <a:p>
          <a:r>
            <a:rPr lang="fr-FR"/>
            <a:t>7 décembre</a:t>
          </a:r>
        </a:p>
      </dgm:t>
    </dgm:pt>
    <dgm:pt modelId="{C97F13B2-8E2E-4A24-AE2F-AA90CBFA48F9}" type="parTrans" cxnId="{262BD51A-AB15-4EA0-AFF4-3245176DB86B}">
      <dgm:prSet/>
      <dgm:spPr/>
      <dgm:t>
        <a:bodyPr/>
        <a:lstStyle/>
        <a:p>
          <a:endParaRPr lang="fr-FR"/>
        </a:p>
      </dgm:t>
    </dgm:pt>
    <dgm:pt modelId="{120CF551-7F4D-4DBC-B723-A619A55CF17D}" type="sibTrans" cxnId="{262BD51A-AB15-4EA0-AFF4-3245176DB86B}">
      <dgm:prSet/>
      <dgm:spPr/>
      <dgm:t>
        <a:bodyPr/>
        <a:lstStyle/>
        <a:p>
          <a:endParaRPr lang="fr-FR"/>
        </a:p>
      </dgm:t>
    </dgm:pt>
    <dgm:pt modelId="{BCA7C50C-C9F0-49DF-A717-CF9F2A71DB58}">
      <dgm:prSet custT="1"/>
      <dgm:spPr/>
      <dgm:t>
        <a:bodyPr anchor="ctr" anchorCtr="0"/>
        <a:lstStyle/>
        <a:p>
          <a:r>
            <a:rPr lang="fr-FR" sz="1300" dirty="0"/>
            <a:t>Transmission à la DGOS de l'ensemble des éléments </a:t>
          </a:r>
          <a:r>
            <a:rPr lang="fr-FR" sz="1300" b="1" dirty="0"/>
            <a:t>par l'ARS</a:t>
          </a:r>
        </a:p>
      </dgm:t>
    </dgm:pt>
    <dgm:pt modelId="{FD3FFABE-0702-4185-8257-09E23BB57B48}" type="parTrans" cxnId="{2CDA9312-2249-4593-8E44-ECFCA219BED5}">
      <dgm:prSet/>
      <dgm:spPr/>
      <dgm:t>
        <a:bodyPr/>
        <a:lstStyle/>
        <a:p>
          <a:endParaRPr lang="fr-FR"/>
        </a:p>
      </dgm:t>
    </dgm:pt>
    <dgm:pt modelId="{7CC2A59F-D585-4DE6-A641-B0B49011CB1F}" type="sibTrans" cxnId="{2CDA9312-2249-4593-8E44-ECFCA219BED5}">
      <dgm:prSet/>
      <dgm:spPr/>
      <dgm:t>
        <a:bodyPr/>
        <a:lstStyle/>
        <a:p>
          <a:endParaRPr lang="fr-FR"/>
        </a:p>
      </dgm:t>
    </dgm:pt>
    <dgm:pt modelId="{2344E022-B093-4510-ADFC-DC65597FC01C}">
      <dgm:prSet custT="1"/>
      <dgm:spPr>
        <a:solidFill>
          <a:prstClr val="white">
            <a:alpha val="90000"/>
            <a:hueOff val="0"/>
            <a:satOff val="0"/>
            <a:lumOff val="0"/>
            <a:alphaOff val="0"/>
          </a:prstClr>
        </a:solidFill>
        <a:ln w="12700" cap="flat" cmpd="sng" algn="ctr">
          <a:solidFill>
            <a:srgbClr val="0F9ED5">
              <a:hueOff val="3299968"/>
              <a:satOff val="-14601"/>
              <a:lumOff val="-2452"/>
              <a:alphaOff val="0"/>
            </a:srgbClr>
          </a:solidFill>
          <a:prstDash val="solid"/>
          <a:miter lim="800000"/>
        </a:ln>
        <a:effectLst/>
      </dgm:spPr>
      <dgm:t>
        <a:bodyPr spcFirstLastPara="0" vert="horz" wrap="square" lIns="24765" tIns="24765" rIns="24765" bIns="24765" numCol="1" spcCol="1270" anchor="ctr" anchorCtr="0"/>
        <a:lstStyle/>
        <a:p>
          <a:pPr algn="l"/>
          <a:r>
            <a:rPr lang="fr-FR" sz="1200" b="1" kern="1200" dirty="0"/>
            <a:t>En cas de </a:t>
          </a:r>
          <a:r>
            <a:rPr lang="fr-FR" sz="1200" b="1" kern="1200" dirty="0">
              <a:solidFill>
                <a:prstClr val="black">
                  <a:hueOff val="0"/>
                  <a:satOff val="0"/>
                  <a:lumOff val="0"/>
                  <a:alphaOff val="0"/>
                </a:prstClr>
              </a:solidFill>
              <a:latin typeface="Aptos" panose="02110004020202020204"/>
              <a:ea typeface="+mn-ea"/>
              <a:cs typeface="+mn-cs"/>
            </a:rPr>
            <a:t>cible</a:t>
          </a:r>
          <a:r>
            <a:rPr lang="fr-FR" sz="1200" b="1" kern="1200" dirty="0"/>
            <a:t> non atteinte : </a:t>
          </a:r>
          <a:r>
            <a:rPr lang="fr-FR" sz="1200" kern="1200" dirty="0"/>
            <a:t>Transmission au DG ARS des objectifs de progression</a:t>
          </a:r>
        </a:p>
      </dgm:t>
    </dgm:pt>
    <dgm:pt modelId="{9E542168-F2A0-459B-B543-3E3447A1EF59}" type="parTrans" cxnId="{3684C9A1-A167-420E-BF3D-EF574803B5EF}">
      <dgm:prSet/>
      <dgm:spPr/>
      <dgm:t>
        <a:bodyPr/>
        <a:lstStyle/>
        <a:p>
          <a:endParaRPr lang="fr-FR"/>
        </a:p>
      </dgm:t>
    </dgm:pt>
    <dgm:pt modelId="{9EC3A1B1-BAD2-43D1-918F-753F74D1200F}" type="sibTrans" cxnId="{3684C9A1-A167-420E-BF3D-EF574803B5EF}">
      <dgm:prSet/>
      <dgm:spPr/>
      <dgm:t>
        <a:bodyPr/>
        <a:lstStyle/>
        <a:p>
          <a:endParaRPr lang="fr-FR"/>
        </a:p>
      </dgm:t>
    </dgm:pt>
    <dgm:pt modelId="{DAAE754D-57BB-4ABA-95E2-600E8BC91989}" type="pres">
      <dgm:prSet presAssocID="{444300CD-6487-4AE7-915E-818953935F83}" presName="Name0" presStyleCnt="0">
        <dgm:presLayoutVars>
          <dgm:dir/>
          <dgm:animLvl val="lvl"/>
          <dgm:resizeHandles val="exact"/>
        </dgm:presLayoutVars>
      </dgm:prSet>
      <dgm:spPr/>
    </dgm:pt>
    <dgm:pt modelId="{0C684CF8-BAC3-4BBB-B3D5-15F8A023C051}" type="pres">
      <dgm:prSet presAssocID="{444300CD-6487-4AE7-915E-818953935F83}" presName="tSp" presStyleCnt="0"/>
      <dgm:spPr/>
    </dgm:pt>
    <dgm:pt modelId="{BB98CF45-9BA8-460E-ADA2-58738BF2AE43}" type="pres">
      <dgm:prSet presAssocID="{444300CD-6487-4AE7-915E-818953935F83}" presName="bSp" presStyleCnt="0"/>
      <dgm:spPr/>
    </dgm:pt>
    <dgm:pt modelId="{82BF5A04-F36F-4BA9-91C0-2C880B884CDB}" type="pres">
      <dgm:prSet presAssocID="{444300CD-6487-4AE7-915E-818953935F83}" presName="process" presStyleCnt="0"/>
      <dgm:spPr/>
    </dgm:pt>
    <dgm:pt modelId="{8F8C3085-CFD7-48E4-91A2-BC97CFD89D8E}" type="pres">
      <dgm:prSet presAssocID="{FEC730AE-D1F2-44B0-9E92-9EAA488F41AA}" presName="composite1" presStyleCnt="0"/>
      <dgm:spPr/>
    </dgm:pt>
    <dgm:pt modelId="{93025E4B-02EA-4E52-A33B-B89DFEEDACCE}" type="pres">
      <dgm:prSet presAssocID="{FEC730AE-D1F2-44B0-9E92-9EAA488F41AA}" presName="dummyNode1" presStyleLbl="node1" presStyleIdx="0" presStyleCnt="5"/>
      <dgm:spPr/>
    </dgm:pt>
    <dgm:pt modelId="{9E234907-2B3B-49DE-94CF-F543CDD1668E}" type="pres">
      <dgm:prSet presAssocID="{FEC730AE-D1F2-44B0-9E92-9EAA488F41AA}" presName="childNode1" presStyleLbl="bgAcc1" presStyleIdx="0" presStyleCnt="5">
        <dgm:presLayoutVars>
          <dgm:bulletEnabled val="1"/>
        </dgm:presLayoutVars>
      </dgm:prSet>
      <dgm:spPr/>
    </dgm:pt>
    <dgm:pt modelId="{3B3640BE-6F43-4D06-A1F4-ED5649E983CA}" type="pres">
      <dgm:prSet presAssocID="{FEC730AE-D1F2-44B0-9E92-9EAA488F41AA}" presName="childNode1tx" presStyleLbl="bgAcc1" presStyleIdx="0" presStyleCnt="5">
        <dgm:presLayoutVars>
          <dgm:bulletEnabled val="1"/>
        </dgm:presLayoutVars>
      </dgm:prSet>
      <dgm:spPr/>
    </dgm:pt>
    <dgm:pt modelId="{BD46EEB1-116A-41C4-9102-99D5A10D2584}" type="pres">
      <dgm:prSet presAssocID="{FEC730AE-D1F2-44B0-9E92-9EAA488F41AA}" presName="parentNode1" presStyleLbl="node1" presStyleIdx="0" presStyleCnt="5">
        <dgm:presLayoutVars>
          <dgm:chMax val="1"/>
          <dgm:bulletEnabled val="1"/>
        </dgm:presLayoutVars>
      </dgm:prSet>
      <dgm:spPr/>
    </dgm:pt>
    <dgm:pt modelId="{DCC3035B-C7A1-4305-960B-A5298AF821F2}" type="pres">
      <dgm:prSet presAssocID="{FEC730AE-D1F2-44B0-9E92-9EAA488F41AA}" presName="connSite1" presStyleCnt="0"/>
      <dgm:spPr/>
    </dgm:pt>
    <dgm:pt modelId="{4D966346-C691-4F08-A022-C7DE62F4C56E}" type="pres">
      <dgm:prSet presAssocID="{9028CB4A-665D-4133-93DC-793B1B29DE69}" presName="Name9" presStyleLbl="sibTrans2D1" presStyleIdx="0" presStyleCnt="4"/>
      <dgm:spPr/>
    </dgm:pt>
    <dgm:pt modelId="{3B75F1DC-3B45-430D-9AD6-4AA24CE0C5D7}" type="pres">
      <dgm:prSet presAssocID="{C227ED49-0CC5-44CB-AB19-044AB4A4486F}" presName="composite2" presStyleCnt="0"/>
      <dgm:spPr/>
    </dgm:pt>
    <dgm:pt modelId="{95097A1C-F5BD-4E2F-9C9C-165CC72A07E5}" type="pres">
      <dgm:prSet presAssocID="{C227ED49-0CC5-44CB-AB19-044AB4A4486F}" presName="dummyNode2" presStyleLbl="node1" presStyleIdx="0" presStyleCnt="5"/>
      <dgm:spPr/>
    </dgm:pt>
    <dgm:pt modelId="{6E107F0C-5831-4481-B280-3493D99709AC}" type="pres">
      <dgm:prSet presAssocID="{C227ED49-0CC5-44CB-AB19-044AB4A4486F}" presName="childNode2" presStyleLbl="bgAcc1" presStyleIdx="1" presStyleCnt="5">
        <dgm:presLayoutVars>
          <dgm:bulletEnabled val="1"/>
        </dgm:presLayoutVars>
      </dgm:prSet>
      <dgm:spPr/>
    </dgm:pt>
    <dgm:pt modelId="{8EA726FE-6E2B-411E-9EAB-E2635B1D5867}" type="pres">
      <dgm:prSet presAssocID="{C227ED49-0CC5-44CB-AB19-044AB4A4486F}" presName="childNode2tx" presStyleLbl="bgAcc1" presStyleIdx="1" presStyleCnt="5">
        <dgm:presLayoutVars>
          <dgm:bulletEnabled val="1"/>
        </dgm:presLayoutVars>
      </dgm:prSet>
      <dgm:spPr/>
    </dgm:pt>
    <dgm:pt modelId="{7CE09D3E-2586-489D-B52A-45EFF5A175F5}" type="pres">
      <dgm:prSet presAssocID="{C227ED49-0CC5-44CB-AB19-044AB4A4486F}" presName="parentNode2" presStyleLbl="node1" presStyleIdx="1" presStyleCnt="5">
        <dgm:presLayoutVars>
          <dgm:chMax val="0"/>
          <dgm:bulletEnabled val="1"/>
        </dgm:presLayoutVars>
      </dgm:prSet>
      <dgm:spPr/>
    </dgm:pt>
    <dgm:pt modelId="{3623A382-83CC-406D-B37B-888E96978969}" type="pres">
      <dgm:prSet presAssocID="{C227ED49-0CC5-44CB-AB19-044AB4A4486F}" presName="connSite2" presStyleCnt="0"/>
      <dgm:spPr/>
    </dgm:pt>
    <dgm:pt modelId="{9FC6E9B0-B898-49C9-AC83-0AA679B18929}" type="pres">
      <dgm:prSet presAssocID="{E7A34634-12B8-447E-861E-5161DA296D3D}" presName="Name18" presStyleLbl="sibTrans2D1" presStyleIdx="1" presStyleCnt="4"/>
      <dgm:spPr/>
    </dgm:pt>
    <dgm:pt modelId="{33206F50-0A70-4DD1-963A-C06E448B0270}" type="pres">
      <dgm:prSet presAssocID="{99F5410C-C89B-436D-BB32-B542F6D945EC}" presName="composite1" presStyleCnt="0"/>
      <dgm:spPr/>
    </dgm:pt>
    <dgm:pt modelId="{7EAE1E0D-835D-4F32-851A-ABB381385110}" type="pres">
      <dgm:prSet presAssocID="{99F5410C-C89B-436D-BB32-B542F6D945EC}" presName="dummyNode1" presStyleLbl="node1" presStyleIdx="1" presStyleCnt="5"/>
      <dgm:spPr/>
    </dgm:pt>
    <dgm:pt modelId="{7CB109F3-7679-4D91-B789-0563D226DC92}" type="pres">
      <dgm:prSet presAssocID="{99F5410C-C89B-436D-BB32-B542F6D945EC}" presName="childNode1" presStyleLbl="bgAcc1" presStyleIdx="2" presStyleCnt="5">
        <dgm:presLayoutVars>
          <dgm:bulletEnabled val="1"/>
        </dgm:presLayoutVars>
      </dgm:prSet>
      <dgm:spPr/>
    </dgm:pt>
    <dgm:pt modelId="{64FC5505-B723-410D-9484-E5A4C27AB991}" type="pres">
      <dgm:prSet presAssocID="{99F5410C-C89B-436D-BB32-B542F6D945EC}" presName="childNode1tx" presStyleLbl="bgAcc1" presStyleIdx="2" presStyleCnt="5">
        <dgm:presLayoutVars>
          <dgm:bulletEnabled val="1"/>
        </dgm:presLayoutVars>
      </dgm:prSet>
      <dgm:spPr/>
    </dgm:pt>
    <dgm:pt modelId="{89295098-46AE-4796-B75B-1C6CD85C8E51}" type="pres">
      <dgm:prSet presAssocID="{99F5410C-C89B-436D-BB32-B542F6D945EC}" presName="parentNode1" presStyleLbl="node1" presStyleIdx="2" presStyleCnt="5">
        <dgm:presLayoutVars>
          <dgm:chMax val="1"/>
          <dgm:bulletEnabled val="1"/>
        </dgm:presLayoutVars>
      </dgm:prSet>
      <dgm:spPr/>
    </dgm:pt>
    <dgm:pt modelId="{F75D0578-98D2-4D7E-9999-19DAA3986C8E}" type="pres">
      <dgm:prSet presAssocID="{99F5410C-C89B-436D-BB32-B542F6D945EC}" presName="connSite1" presStyleCnt="0"/>
      <dgm:spPr/>
    </dgm:pt>
    <dgm:pt modelId="{FEAB5F18-61C2-4660-97BD-19F4061A6D3A}" type="pres">
      <dgm:prSet presAssocID="{085EBB89-3759-4179-86AA-05E0DF43369E}" presName="Name9" presStyleLbl="sibTrans2D1" presStyleIdx="2" presStyleCnt="4"/>
      <dgm:spPr/>
    </dgm:pt>
    <dgm:pt modelId="{793F514E-9A95-4522-A668-81D0C9118EDE}" type="pres">
      <dgm:prSet presAssocID="{12F46DA3-009D-4736-B300-380B4CFBEDAA}" presName="composite2" presStyleCnt="0"/>
      <dgm:spPr/>
    </dgm:pt>
    <dgm:pt modelId="{6E420528-F0C2-4B01-B0A7-02B5B2919865}" type="pres">
      <dgm:prSet presAssocID="{12F46DA3-009D-4736-B300-380B4CFBEDAA}" presName="dummyNode2" presStyleLbl="node1" presStyleIdx="2" presStyleCnt="5"/>
      <dgm:spPr/>
    </dgm:pt>
    <dgm:pt modelId="{1A8F47B0-092B-4F0A-8C48-6FEE5C2DE27A}" type="pres">
      <dgm:prSet presAssocID="{12F46DA3-009D-4736-B300-380B4CFBEDAA}" presName="childNode2" presStyleLbl="bgAcc1" presStyleIdx="3" presStyleCnt="5">
        <dgm:presLayoutVars>
          <dgm:bulletEnabled val="1"/>
        </dgm:presLayoutVars>
      </dgm:prSet>
      <dgm:spPr>
        <a:xfrm>
          <a:off x="6630678" y="1073009"/>
          <a:ext cx="1613833" cy="1331075"/>
        </a:xfrm>
        <a:prstGeom prst="roundRect">
          <a:avLst>
            <a:gd name="adj" fmla="val 10000"/>
          </a:avLst>
        </a:prstGeom>
      </dgm:spPr>
    </dgm:pt>
    <dgm:pt modelId="{7C00584D-005C-49D7-88F9-3C8C3927BFA2}" type="pres">
      <dgm:prSet presAssocID="{12F46DA3-009D-4736-B300-380B4CFBEDAA}" presName="childNode2tx" presStyleLbl="bgAcc1" presStyleIdx="3" presStyleCnt="5">
        <dgm:presLayoutVars>
          <dgm:bulletEnabled val="1"/>
        </dgm:presLayoutVars>
      </dgm:prSet>
      <dgm:spPr/>
    </dgm:pt>
    <dgm:pt modelId="{693B89C4-F0CA-4354-83FE-8CDE1BC1D3EC}" type="pres">
      <dgm:prSet presAssocID="{12F46DA3-009D-4736-B300-380B4CFBEDAA}" presName="parentNode2" presStyleLbl="node1" presStyleIdx="3" presStyleCnt="5">
        <dgm:presLayoutVars>
          <dgm:chMax val="0"/>
          <dgm:bulletEnabled val="1"/>
        </dgm:presLayoutVars>
      </dgm:prSet>
      <dgm:spPr/>
    </dgm:pt>
    <dgm:pt modelId="{9B2CFB02-8AEB-4F72-9F7A-023B80FA824D}" type="pres">
      <dgm:prSet presAssocID="{12F46DA3-009D-4736-B300-380B4CFBEDAA}" presName="connSite2" presStyleCnt="0"/>
      <dgm:spPr/>
    </dgm:pt>
    <dgm:pt modelId="{AEDA866A-1B99-424B-A78B-029AD2BAAD9F}" type="pres">
      <dgm:prSet presAssocID="{B200FB75-34F6-4AB5-9819-27D06B9B3E98}" presName="Name18" presStyleLbl="sibTrans2D1" presStyleIdx="3" presStyleCnt="4"/>
      <dgm:spPr/>
    </dgm:pt>
    <dgm:pt modelId="{F60ECA9A-DD69-4589-880F-3D8182B1C593}" type="pres">
      <dgm:prSet presAssocID="{915F1BB4-971E-4A4D-AAF9-23FC7C98B362}" presName="composite1" presStyleCnt="0"/>
      <dgm:spPr/>
    </dgm:pt>
    <dgm:pt modelId="{CBFA8D39-50D7-4B9D-9D25-278CDA476AFC}" type="pres">
      <dgm:prSet presAssocID="{915F1BB4-971E-4A4D-AAF9-23FC7C98B362}" presName="dummyNode1" presStyleLbl="node1" presStyleIdx="3" presStyleCnt="5"/>
      <dgm:spPr/>
    </dgm:pt>
    <dgm:pt modelId="{A4465F21-79AC-40DB-8194-83538E6FA4B9}" type="pres">
      <dgm:prSet presAssocID="{915F1BB4-971E-4A4D-AAF9-23FC7C98B362}" presName="childNode1" presStyleLbl="bgAcc1" presStyleIdx="4" presStyleCnt="5">
        <dgm:presLayoutVars>
          <dgm:bulletEnabled val="1"/>
        </dgm:presLayoutVars>
      </dgm:prSet>
      <dgm:spPr/>
    </dgm:pt>
    <dgm:pt modelId="{DD64A3E6-B231-4CE6-9A82-C939FF42140F}" type="pres">
      <dgm:prSet presAssocID="{915F1BB4-971E-4A4D-AAF9-23FC7C98B362}" presName="childNode1tx" presStyleLbl="bgAcc1" presStyleIdx="4" presStyleCnt="5">
        <dgm:presLayoutVars>
          <dgm:bulletEnabled val="1"/>
        </dgm:presLayoutVars>
      </dgm:prSet>
      <dgm:spPr/>
    </dgm:pt>
    <dgm:pt modelId="{2B2CB90D-E3AE-4550-A0B7-861144770237}" type="pres">
      <dgm:prSet presAssocID="{915F1BB4-971E-4A4D-AAF9-23FC7C98B362}" presName="parentNode1" presStyleLbl="node1" presStyleIdx="4" presStyleCnt="5">
        <dgm:presLayoutVars>
          <dgm:chMax val="1"/>
          <dgm:bulletEnabled val="1"/>
        </dgm:presLayoutVars>
      </dgm:prSet>
      <dgm:spPr/>
    </dgm:pt>
    <dgm:pt modelId="{1CBB3B4A-34D8-4141-9ADB-CEC762131D85}" type="pres">
      <dgm:prSet presAssocID="{915F1BB4-971E-4A4D-AAF9-23FC7C98B362}" presName="connSite1" presStyleCnt="0"/>
      <dgm:spPr/>
    </dgm:pt>
  </dgm:ptLst>
  <dgm:cxnLst>
    <dgm:cxn modelId="{9BBE8F02-B3D8-47C6-A553-1FFBA8B1BDFB}" srcId="{99F5410C-C89B-436D-BB32-B542F6D945EC}" destId="{C6D737BD-DD2B-4118-9F25-B85CC907967D}" srcOrd="0" destOrd="0" parTransId="{D252B276-8DC4-4EBD-A359-BE058002413D}" sibTransId="{C983F94E-F87F-4D58-8F7A-5D008A574AC8}"/>
    <dgm:cxn modelId="{ECD06B12-75C5-4B54-B651-8E6AB856D2D3}" type="presOf" srcId="{9028CB4A-665D-4133-93DC-793B1B29DE69}" destId="{4D966346-C691-4F08-A022-C7DE62F4C56E}" srcOrd="0" destOrd="0" presId="urn:microsoft.com/office/officeart/2005/8/layout/hProcess4"/>
    <dgm:cxn modelId="{2CDA9312-2249-4593-8E44-ECFCA219BED5}" srcId="{915F1BB4-971E-4A4D-AAF9-23FC7C98B362}" destId="{BCA7C50C-C9F0-49DF-A717-CF9F2A71DB58}" srcOrd="0" destOrd="0" parTransId="{FD3FFABE-0702-4185-8257-09E23BB57B48}" sibTransId="{7CC2A59F-D585-4DE6-A641-B0B49011CB1F}"/>
    <dgm:cxn modelId="{262BD51A-AB15-4EA0-AFF4-3245176DB86B}" srcId="{444300CD-6487-4AE7-915E-818953935F83}" destId="{915F1BB4-971E-4A4D-AAF9-23FC7C98B362}" srcOrd="4" destOrd="0" parTransId="{C97F13B2-8E2E-4A24-AE2F-AA90CBFA48F9}" sibTransId="{120CF551-7F4D-4DBC-B723-A619A55CF17D}"/>
    <dgm:cxn modelId="{03E54129-789F-4AE8-AFEE-029341534B08}" type="presOf" srcId="{C6D737BD-DD2B-4118-9F25-B85CC907967D}" destId="{64FC5505-B723-410D-9484-E5A4C27AB991}" srcOrd="1" destOrd="0" presId="urn:microsoft.com/office/officeart/2005/8/layout/hProcess4"/>
    <dgm:cxn modelId="{858B6430-950B-4A64-BAA0-9182142D58AA}" type="presOf" srcId="{C32A0364-E262-40DF-89BB-199A0956A8B5}" destId="{8EA726FE-6E2B-411E-9EAB-E2635B1D5867}" srcOrd="1" destOrd="0" presId="urn:microsoft.com/office/officeart/2005/8/layout/hProcess4"/>
    <dgm:cxn modelId="{871DF233-7974-437B-B59E-2E5A25C3B4CE}" type="presOf" srcId="{915F1BB4-971E-4A4D-AAF9-23FC7C98B362}" destId="{2B2CB90D-E3AE-4550-A0B7-861144770237}" srcOrd="0" destOrd="0" presId="urn:microsoft.com/office/officeart/2005/8/layout/hProcess4"/>
    <dgm:cxn modelId="{EC4BFA36-1675-4E9D-9130-511A0B9DA54D}" type="presOf" srcId="{2344E022-B093-4510-ADFC-DC65597FC01C}" destId="{7C00584D-005C-49D7-88F9-3C8C3927BFA2}" srcOrd="1" destOrd="0" presId="urn:microsoft.com/office/officeart/2005/8/layout/hProcess4"/>
    <dgm:cxn modelId="{F9C92938-F030-46D7-83D5-ADB2E159B273}" srcId="{444300CD-6487-4AE7-915E-818953935F83}" destId="{C227ED49-0CC5-44CB-AB19-044AB4A4486F}" srcOrd="1" destOrd="0" parTransId="{69991F94-740A-4E7A-AD7B-932098F6D400}" sibTransId="{E7A34634-12B8-447E-861E-5161DA296D3D}"/>
    <dgm:cxn modelId="{9FC0063F-83C4-4C79-B89B-CEE437460837}" type="presOf" srcId="{12F46DA3-009D-4736-B300-380B4CFBEDAA}" destId="{693B89C4-F0CA-4354-83FE-8CDE1BC1D3EC}" srcOrd="0" destOrd="0" presId="urn:microsoft.com/office/officeart/2005/8/layout/hProcess4"/>
    <dgm:cxn modelId="{6E9DB340-47D7-43F7-89D2-64D9FCDB8275}" type="presOf" srcId="{C6D737BD-DD2B-4118-9F25-B85CC907967D}" destId="{7CB109F3-7679-4D91-B789-0563D226DC92}" srcOrd="0" destOrd="0" presId="urn:microsoft.com/office/officeart/2005/8/layout/hProcess4"/>
    <dgm:cxn modelId="{E4E4E563-0E50-4270-A910-3BB6C1C9D06C}" srcId="{444300CD-6487-4AE7-915E-818953935F83}" destId="{FEC730AE-D1F2-44B0-9E92-9EAA488F41AA}" srcOrd="0" destOrd="0" parTransId="{FC5C3D20-EBB1-444B-8DB9-C9FAF8657B09}" sibTransId="{9028CB4A-665D-4133-93DC-793B1B29DE69}"/>
    <dgm:cxn modelId="{5F69EF67-071D-4B78-9581-B46C0C20C324}" type="presOf" srcId="{0A9DB032-D4BE-433F-93DF-AEE68F1EF567}" destId="{9E234907-2B3B-49DE-94CF-F543CDD1668E}" srcOrd="0" destOrd="0" presId="urn:microsoft.com/office/officeart/2005/8/layout/hProcess4"/>
    <dgm:cxn modelId="{710C396E-CB08-4F2D-B16B-35600C3847A7}" type="presOf" srcId="{C227ED49-0CC5-44CB-AB19-044AB4A4486F}" destId="{7CE09D3E-2586-489D-B52A-45EFF5A175F5}" srcOrd="0" destOrd="0" presId="urn:microsoft.com/office/officeart/2005/8/layout/hProcess4"/>
    <dgm:cxn modelId="{0AE39D73-26B4-4E0B-A73C-5C93AAC78A8D}" type="presOf" srcId="{BCA7C50C-C9F0-49DF-A717-CF9F2A71DB58}" destId="{A4465F21-79AC-40DB-8194-83538E6FA4B9}" srcOrd="0" destOrd="0" presId="urn:microsoft.com/office/officeart/2005/8/layout/hProcess4"/>
    <dgm:cxn modelId="{2A246B54-FB73-45A6-A9AC-19BD74A747AA}" type="presOf" srcId="{444300CD-6487-4AE7-915E-818953935F83}" destId="{DAAE754D-57BB-4ABA-95E2-600E8BC91989}" srcOrd="0" destOrd="0" presId="urn:microsoft.com/office/officeart/2005/8/layout/hProcess4"/>
    <dgm:cxn modelId="{A8DF7483-B133-461B-AFAF-57D5B1B03B02}" srcId="{FEC730AE-D1F2-44B0-9E92-9EAA488F41AA}" destId="{0A9DB032-D4BE-433F-93DF-AEE68F1EF567}" srcOrd="0" destOrd="0" parTransId="{7D5C53CD-CE76-4137-B900-75C2546D27A7}" sibTransId="{C814C7B4-279D-4501-9195-E1B35BA7B7B7}"/>
    <dgm:cxn modelId="{0F9B2389-4907-4650-91D9-12AD821ADEA0}" type="presOf" srcId="{B200FB75-34F6-4AB5-9819-27D06B9B3E98}" destId="{AEDA866A-1B99-424B-A78B-029AD2BAAD9F}" srcOrd="0" destOrd="0" presId="urn:microsoft.com/office/officeart/2005/8/layout/hProcess4"/>
    <dgm:cxn modelId="{AC922B89-0EED-495D-A8D4-A8404EE55F0E}" type="presOf" srcId="{2344E022-B093-4510-ADFC-DC65597FC01C}" destId="{1A8F47B0-092B-4F0A-8C48-6FEE5C2DE27A}" srcOrd="0" destOrd="0" presId="urn:microsoft.com/office/officeart/2005/8/layout/hProcess4"/>
    <dgm:cxn modelId="{6B683195-6A7F-47B3-8308-74E86DB3FB4F}" type="presOf" srcId="{C32A0364-E262-40DF-89BB-199A0956A8B5}" destId="{6E107F0C-5831-4481-B280-3493D99709AC}" srcOrd="0" destOrd="0" presId="urn:microsoft.com/office/officeart/2005/8/layout/hProcess4"/>
    <dgm:cxn modelId="{3684C9A1-A167-420E-BF3D-EF574803B5EF}" srcId="{12F46DA3-009D-4736-B300-380B4CFBEDAA}" destId="{2344E022-B093-4510-ADFC-DC65597FC01C}" srcOrd="0" destOrd="0" parTransId="{9E542168-F2A0-459B-B543-3E3447A1EF59}" sibTransId="{9EC3A1B1-BAD2-43D1-918F-753F74D1200F}"/>
    <dgm:cxn modelId="{EB0DDFB7-4460-4F1D-B396-39B1EC9D7F2A}" type="presOf" srcId="{0A9DB032-D4BE-433F-93DF-AEE68F1EF567}" destId="{3B3640BE-6F43-4D06-A1F4-ED5649E983CA}" srcOrd="1" destOrd="0" presId="urn:microsoft.com/office/officeart/2005/8/layout/hProcess4"/>
    <dgm:cxn modelId="{23C0A8B9-3F6E-40F0-A00B-343BEEA080E0}" srcId="{C227ED49-0CC5-44CB-AB19-044AB4A4486F}" destId="{C32A0364-E262-40DF-89BB-199A0956A8B5}" srcOrd="0" destOrd="0" parTransId="{7D759B08-BDA9-47E9-A551-1D9E72AAD858}" sibTransId="{CF45DAAA-0E01-40BB-B996-B02735314FAD}"/>
    <dgm:cxn modelId="{D6EE7ABF-29B5-424B-8C65-5F136126DC14}" type="presOf" srcId="{BCA7C50C-C9F0-49DF-A717-CF9F2A71DB58}" destId="{DD64A3E6-B231-4CE6-9A82-C939FF42140F}" srcOrd="1" destOrd="0" presId="urn:microsoft.com/office/officeart/2005/8/layout/hProcess4"/>
    <dgm:cxn modelId="{B33FF1D7-F6A1-4EF8-B202-CDE6CCBB182E}" type="presOf" srcId="{E7A34634-12B8-447E-861E-5161DA296D3D}" destId="{9FC6E9B0-B898-49C9-AC83-0AA679B18929}" srcOrd="0" destOrd="0" presId="urn:microsoft.com/office/officeart/2005/8/layout/hProcess4"/>
    <dgm:cxn modelId="{D5AA61DA-F22E-4AD1-B994-26D9B2D4D735}" type="presOf" srcId="{FEC730AE-D1F2-44B0-9E92-9EAA488F41AA}" destId="{BD46EEB1-116A-41C4-9102-99D5A10D2584}" srcOrd="0" destOrd="0" presId="urn:microsoft.com/office/officeart/2005/8/layout/hProcess4"/>
    <dgm:cxn modelId="{B68C89DB-0338-4466-AA0D-91565D333227}" type="presOf" srcId="{085EBB89-3759-4179-86AA-05E0DF43369E}" destId="{FEAB5F18-61C2-4660-97BD-19F4061A6D3A}" srcOrd="0" destOrd="0" presId="urn:microsoft.com/office/officeart/2005/8/layout/hProcess4"/>
    <dgm:cxn modelId="{3ABDD8DF-8482-46FD-96CB-11E99519E483}" srcId="{444300CD-6487-4AE7-915E-818953935F83}" destId="{12F46DA3-009D-4736-B300-380B4CFBEDAA}" srcOrd="3" destOrd="0" parTransId="{BBC346E1-AF11-4A69-AE30-C26AE53B6CFB}" sibTransId="{B200FB75-34F6-4AB5-9819-27D06B9B3E98}"/>
    <dgm:cxn modelId="{92EA05FE-0DF6-4C7A-AA4B-076F8D726C02}" type="presOf" srcId="{99F5410C-C89B-436D-BB32-B542F6D945EC}" destId="{89295098-46AE-4796-B75B-1C6CD85C8E51}" srcOrd="0" destOrd="0" presId="urn:microsoft.com/office/officeart/2005/8/layout/hProcess4"/>
    <dgm:cxn modelId="{182676FF-C848-4F07-9CCF-2D8B31F3B2F0}" srcId="{444300CD-6487-4AE7-915E-818953935F83}" destId="{99F5410C-C89B-436D-BB32-B542F6D945EC}" srcOrd="2" destOrd="0" parTransId="{208708E4-59EF-4443-AFC7-F714E5149083}" sibTransId="{085EBB89-3759-4179-86AA-05E0DF43369E}"/>
    <dgm:cxn modelId="{E1B3FAF6-239E-43D7-A02F-A3C3DE0D9E60}" type="presParOf" srcId="{DAAE754D-57BB-4ABA-95E2-600E8BC91989}" destId="{0C684CF8-BAC3-4BBB-B3D5-15F8A023C051}" srcOrd="0" destOrd="0" presId="urn:microsoft.com/office/officeart/2005/8/layout/hProcess4"/>
    <dgm:cxn modelId="{AE1832A5-ADCE-4080-A40A-E2D8B4B9064C}" type="presParOf" srcId="{DAAE754D-57BB-4ABA-95E2-600E8BC91989}" destId="{BB98CF45-9BA8-460E-ADA2-58738BF2AE43}" srcOrd="1" destOrd="0" presId="urn:microsoft.com/office/officeart/2005/8/layout/hProcess4"/>
    <dgm:cxn modelId="{191CB7A2-CB5A-41DE-A5A5-1C89C751ED38}" type="presParOf" srcId="{DAAE754D-57BB-4ABA-95E2-600E8BC91989}" destId="{82BF5A04-F36F-4BA9-91C0-2C880B884CDB}" srcOrd="2" destOrd="0" presId="urn:microsoft.com/office/officeart/2005/8/layout/hProcess4"/>
    <dgm:cxn modelId="{7BD5435F-3050-44A7-8E75-0E4B17B7CF57}" type="presParOf" srcId="{82BF5A04-F36F-4BA9-91C0-2C880B884CDB}" destId="{8F8C3085-CFD7-48E4-91A2-BC97CFD89D8E}" srcOrd="0" destOrd="0" presId="urn:microsoft.com/office/officeart/2005/8/layout/hProcess4"/>
    <dgm:cxn modelId="{01D55186-143A-4E04-A75D-533428CA30D0}" type="presParOf" srcId="{8F8C3085-CFD7-48E4-91A2-BC97CFD89D8E}" destId="{93025E4B-02EA-4E52-A33B-B89DFEEDACCE}" srcOrd="0" destOrd="0" presId="urn:microsoft.com/office/officeart/2005/8/layout/hProcess4"/>
    <dgm:cxn modelId="{13D24DB1-947A-4F9B-BF25-C77A731A9604}" type="presParOf" srcId="{8F8C3085-CFD7-48E4-91A2-BC97CFD89D8E}" destId="{9E234907-2B3B-49DE-94CF-F543CDD1668E}" srcOrd="1" destOrd="0" presId="urn:microsoft.com/office/officeart/2005/8/layout/hProcess4"/>
    <dgm:cxn modelId="{E8077A7F-4C3A-4EE0-97B0-90670000A7F4}" type="presParOf" srcId="{8F8C3085-CFD7-48E4-91A2-BC97CFD89D8E}" destId="{3B3640BE-6F43-4D06-A1F4-ED5649E983CA}" srcOrd="2" destOrd="0" presId="urn:microsoft.com/office/officeart/2005/8/layout/hProcess4"/>
    <dgm:cxn modelId="{2EFC7F64-6248-4BFE-8B41-6034E50045F9}" type="presParOf" srcId="{8F8C3085-CFD7-48E4-91A2-BC97CFD89D8E}" destId="{BD46EEB1-116A-41C4-9102-99D5A10D2584}" srcOrd="3" destOrd="0" presId="urn:microsoft.com/office/officeart/2005/8/layout/hProcess4"/>
    <dgm:cxn modelId="{7D7CABED-EB3C-4E13-ADCF-6E595AC465B2}" type="presParOf" srcId="{8F8C3085-CFD7-48E4-91A2-BC97CFD89D8E}" destId="{DCC3035B-C7A1-4305-960B-A5298AF821F2}" srcOrd="4" destOrd="0" presId="urn:microsoft.com/office/officeart/2005/8/layout/hProcess4"/>
    <dgm:cxn modelId="{AFD1FBA8-EA70-4A34-B9D5-7164CBB5CB92}" type="presParOf" srcId="{82BF5A04-F36F-4BA9-91C0-2C880B884CDB}" destId="{4D966346-C691-4F08-A022-C7DE62F4C56E}" srcOrd="1" destOrd="0" presId="urn:microsoft.com/office/officeart/2005/8/layout/hProcess4"/>
    <dgm:cxn modelId="{A528D514-0484-4E18-81A4-4C399647A2FB}" type="presParOf" srcId="{82BF5A04-F36F-4BA9-91C0-2C880B884CDB}" destId="{3B75F1DC-3B45-430D-9AD6-4AA24CE0C5D7}" srcOrd="2" destOrd="0" presId="urn:microsoft.com/office/officeart/2005/8/layout/hProcess4"/>
    <dgm:cxn modelId="{A0E29A14-52EE-48CD-9097-8037764C3A63}" type="presParOf" srcId="{3B75F1DC-3B45-430D-9AD6-4AA24CE0C5D7}" destId="{95097A1C-F5BD-4E2F-9C9C-165CC72A07E5}" srcOrd="0" destOrd="0" presId="urn:microsoft.com/office/officeart/2005/8/layout/hProcess4"/>
    <dgm:cxn modelId="{4B67DB77-F4A5-4E1C-B1C9-7C14A3FECF79}" type="presParOf" srcId="{3B75F1DC-3B45-430D-9AD6-4AA24CE0C5D7}" destId="{6E107F0C-5831-4481-B280-3493D99709AC}" srcOrd="1" destOrd="0" presId="urn:microsoft.com/office/officeart/2005/8/layout/hProcess4"/>
    <dgm:cxn modelId="{C95FAE9B-44B3-4709-BE7B-BB677A26E49E}" type="presParOf" srcId="{3B75F1DC-3B45-430D-9AD6-4AA24CE0C5D7}" destId="{8EA726FE-6E2B-411E-9EAB-E2635B1D5867}" srcOrd="2" destOrd="0" presId="urn:microsoft.com/office/officeart/2005/8/layout/hProcess4"/>
    <dgm:cxn modelId="{674C9980-CBE9-4243-B039-82025520DEE6}" type="presParOf" srcId="{3B75F1DC-3B45-430D-9AD6-4AA24CE0C5D7}" destId="{7CE09D3E-2586-489D-B52A-45EFF5A175F5}" srcOrd="3" destOrd="0" presId="urn:microsoft.com/office/officeart/2005/8/layout/hProcess4"/>
    <dgm:cxn modelId="{3E78CBA5-50D2-4EE4-AFEB-041FF6E5BC56}" type="presParOf" srcId="{3B75F1DC-3B45-430D-9AD6-4AA24CE0C5D7}" destId="{3623A382-83CC-406D-B37B-888E96978969}" srcOrd="4" destOrd="0" presId="urn:microsoft.com/office/officeart/2005/8/layout/hProcess4"/>
    <dgm:cxn modelId="{31203555-CBD3-4AEB-87F9-C189AF24D43A}" type="presParOf" srcId="{82BF5A04-F36F-4BA9-91C0-2C880B884CDB}" destId="{9FC6E9B0-B898-49C9-AC83-0AA679B18929}" srcOrd="3" destOrd="0" presId="urn:microsoft.com/office/officeart/2005/8/layout/hProcess4"/>
    <dgm:cxn modelId="{D635FA8E-A1AA-4801-AD9F-FACC10493E93}" type="presParOf" srcId="{82BF5A04-F36F-4BA9-91C0-2C880B884CDB}" destId="{33206F50-0A70-4DD1-963A-C06E448B0270}" srcOrd="4" destOrd="0" presId="urn:microsoft.com/office/officeart/2005/8/layout/hProcess4"/>
    <dgm:cxn modelId="{16EC0E95-0D06-4A34-B036-8AE5DC85F2E2}" type="presParOf" srcId="{33206F50-0A70-4DD1-963A-C06E448B0270}" destId="{7EAE1E0D-835D-4F32-851A-ABB381385110}" srcOrd="0" destOrd="0" presId="urn:microsoft.com/office/officeart/2005/8/layout/hProcess4"/>
    <dgm:cxn modelId="{E22D6976-B203-41F5-99D8-854A0E405D6C}" type="presParOf" srcId="{33206F50-0A70-4DD1-963A-C06E448B0270}" destId="{7CB109F3-7679-4D91-B789-0563D226DC92}" srcOrd="1" destOrd="0" presId="urn:microsoft.com/office/officeart/2005/8/layout/hProcess4"/>
    <dgm:cxn modelId="{84452F38-071E-4830-8F09-D900F1D0C59B}" type="presParOf" srcId="{33206F50-0A70-4DD1-963A-C06E448B0270}" destId="{64FC5505-B723-410D-9484-E5A4C27AB991}" srcOrd="2" destOrd="0" presId="urn:microsoft.com/office/officeart/2005/8/layout/hProcess4"/>
    <dgm:cxn modelId="{D3E7B221-7682-4156-8E26-F1923485FD0D}" type="presParOf" srcId="{33206F50-0A70-4DD1-963A-C06E448B0270}" destId="{89295098-46AE-4796-B75B-1C6CD85C8E51}" srcOrd="3" destOrd="0" presId="urn:microsoft.com/office/officeart/2005/8/layout/hProcess4"/>
    <dgm:cxn modelId="{6BC17DDE-D1EE-4D14-82AD-8B1F6C7C6C27}" type="presParOf" srcId="{33206F50-0A70-4DD1-963A-C06E448B0270}" destId="{F75D0578-98D2-4D7E-9999-19DAA3986C8E}" srcOrd="4" destOrd="0" presId="urn:microsoft.com/office/officeart/2005/8/layout/hProcess4"/>
    <dgm:cxn modelId="{B7D0343B-4ECA-487F-91AE-35C860DB8C47}" type="presParOf" srcId="{82BF5A04-F36F-4BA9-91C0-2C880B884CDB}" destId="{FEAB5F18-61C2-4660-97BD-19F4061A6D3A}" srcOrd="5" destOrd="0" presId="urn:microsoft.com/office/officeart/2005/8/layout/hProcess4"/>
    <dgm:cxn modelId="{E9D741E5-D602-4BE8-A9DF-CBF34F60AD87}" type="presParOf" srcId="{82BF5A04-F36F-4BA9-91C0-2C880B884CDB}" destId="{793F514E-9A95-4522-A668-81D0C9118EDE}" srcOrd="6" destOrd="0" presId="urn:microsoft.com/office/officeart/2005/8/layout/hProcess4"/>
    <dgm:cxn modelId="{23479F71-5667-4ABE-9F49-3B55935AFD73}" type="presParOf" srcId="{793F514E-9A95-4522-A668-81D0C9118EDE}" destId="{6E420528-F0C2-4B01-B0A7-02B5B2919865}" srcOrd="0" destOrd="0" presId="urn:microsoft.com/office/officeart/2005/8/layout/hProcess4"/>
    <dgm:cxn modelId="{45BB2D7A-CBF6-4F13-8CC5-D26FDD7E9210}" type="presParOf" srcId="{793F514E-9A95-4522-A668-81D0C9118EDE}" destId="{1A8F47B0-092B-4F0A-8C48-6FEE5C2DE27A}" srcOrd="1" destOrd="0" presId="urn:microsoft.com/office/officeart/2005/8/layout/hProcess4"/>
    <dgm:cxn modelId="{FE3862D5-7ABC-4B14-B43B-A20DAE2E6414}" type="presParOf" srcId="{793F514E-9A95-4522-A668-81D0C9118EDE}" destId="{7C00584D-005C-49D7-88F9-3C8C3927BFA2}" srcOrd="2" destOrd="0" presId="urn:microsoft.com/office/officeart/2005/8/layout/hProcess4"/>
    <dgm:cxn modelId="{46A29BB7-4E44-4FE9-92D4-3122FDBC64B0}" type="presParOf" srcId="{793F514E-9A95-4522-A668-81D0C9118EDE}" destId="{693B89C4-F0CA-4354-83FE-8CDE1BC1D3EC}" srcOrd="3" destOrd="0" presId="urn:microsoft.com/office/officeart/2005/8/layout/hProcess4"/>
    <dgm:cxn modelId="{53AE1D9D-97D4-4C5F-9736-EC447FC96887}" type="presParOf" srcId="{793F514E-9A95-4522-A668-81D0C9118EDE}" destId="{9B2CFB02-8AEB-4F72-9F7A-023B80FA824D}" srcOrd="4" destOrd="0" presId="urn:microsoft.com/office/officeart/2005/8/layout/hProcess4"/>
    <dgm:cxn modelId="{4F2F2B45-E573-419C-B15B-23EE1C212BD8}" type="presParOf" srcId="{82BF5A04-F36F-4BA9-91C0-2C880B884CDB}" destId="{AEDA866A-1B99-424B-A78B-029AD2BAAD9F}" srcOrd="7" destOrd="0" presId="urn:microsoft.com/office/officeart/2005/8/layout/hProcess4"/>
    <dgm:cxn modelId="{DC267522-CCB2-4875-86B6-DBEE583001F8}" type="presParOf" srcId="{82BF5A04-F36F-4BA9-91C0-2C880B884CDB}" destId="{F60ECA9A-DD69-4589-880F-3D8182B1C593}" srcOrd="8" destOrd="0" presId="urn:microsoft.com/office/officeart/2005/8/layout/hProcess4"/>
    <dgm:cxn modelId="{253EC769-EAD2-483A-8C3E-36BE5F76A463}" type="presParOf" srcId="{F60ECA9A-DD69-4589-880F-3D8182B1C593}" destId="{CBFA8D39-50D7-4B9D-9D25-278CDA476AFC}" srcOrd="0" destOrd="0" presId="urn:microsoft.com/office/officeart/2005/8/layout/hProcess4"/>
    <dgm:cxn modelId="{7C5C0D4B-AFD9-4983-B9F3-5FA6FF9F0150}" type="presParOf" srcId="{F60ECA9A-DD69-4589-880F-3D8182B1C593}" destId="{A4465F21-79AC-40DB-8194-83538E6FA4B9}" srcOrd="1" destOrd="0" presId="urn:microsoft.com/office/officeart/2005/8/layout/hProcess4"/>
    <dgm:cxn modelId="{B4EB3D57-862D-49A4-B230-7DA79B00942B}" type="presParOf" srcId="{F60ECA9A-DD69-4589-880F-3D8182B1C593}" destId="{DD64A3E6-B231-4CE6-9A82-C939FF42140F}" srcOrd="2" destOrd="0" presId="urn:microsoft.com/office/officeart/2005/8/layout/hProcess4"/>
    <dgm:cxn modelId="{9379C884-E630-45E6-ADAF-7624839CFA8B}" type="presParOf" srcId="{F60ECA9A-DD69-4589-880F-3D8182B1C593}" destId="{2B2CB90D-E3AE-4550-A0B7-861144770237}" srcOrd="3" destOrd="0" presId="urn:microsoft.com/office/officeart/2005/8/layout/hProcess4"/>
    <dgm:cxn modelId="{68D4B68D-EA5C-4144-ADBF-D951AA0FBE68}" type="presParOf" srcId="{F60ECA9A-DD69-4589-880F-3D8182B1C593}" destId="{1CBB3B4A-34D8-4141-9ADB-CEC762131D85}"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59A8DA-B0C4-4037-BEEB-CFE10882506E}" type="doc">
      <dgm:prSet loTypeId="urn:microsoft.com/office/officeart/2005/8/layout/process3" loCatId="process" qsTypeId="urn:microsoft.com/office/officeart/2005/8/quickstyle/simple1" qsCatId="simple" csTypeId="urn:microsoft.com/office/officeart/2005/8/colors/colorful4" csCatId="colorful" phldr="1"/>
      <dgm:spPr/>
      <dgm:t>
        <a:bodyPr/>
        <a:lstStyle/>
        <a:p>
          <a:endParaRPr lang="fr-FR"/>
        </a:p>
      </dgm:t>
    </dgm:pt>
    <dgm:pt modelId="{9DB9B864-AF85-4101-9F65-9F80E199DA03}">
      <dgm:prSet phldrT="[Texte]"/>
      <dgm:spPr/>
      <dgm:t>
        <a:bodyPr/>
        <a:lstStyle/>
        <a:p>
          <a:r>
            <a:rPr lang="fr-FR" b="1" dirty="0">
              <a:solidFill>
                <a:srgbClr val="FF0000"/>
              </a:solidFill>
            </a:rPr>
            <a:t>21 novembre 2024 – 21 janvier 2025</a:t>
          </a:r>
        </a:p>
      </dgm:t>
    </dgm:pt>
    <dgm:pt modelId="{FA83891A-15E5-4A14-AE98-AF88F1D46251}" type="parTrans" cxnId="{5690FCDC-8976-47FE-952E-7A776A7028CB}">
      <dgm:prSet/>
      <dgm:spPr/>
      <dgm:t>
        <a:bodyPr/>
        <a:lstStyle/>
        <a:p>
          <a:endParaRPr lang="fr-FR"/>
        </a:p>
      </dgm:t>
    </dgm:pt>
    <dgm:pt modelId="{FAC985E4-51D5-42E8-8CED-91F7575DB8CB}" type="sibTrans" cxnId="{5690FCDC-8976-47FE-952E-7A776A7028CB}">
      <dgm:prSet/>
      <dgm:spPr/>
      <dgm:t>
        <a:bodyPr/>
        <a:lstStyle/>
        <a:p>
          <a:endParaRPr lang="fr-FR"/>
        </a:p>
      </dgm:t>
    </dgm:pt>
    <dgm:pt modelId="{8C60741D-0F9F-4B8D-AE7A-B12DA309AA9A}">
      <dgm:prSet phldrT="[Texte]"/>
      <dgm:spPr/>
      <dgm:t>
        <a:bodyPr/>
        <a:lstStyle/>
        <a:p>
          <a:r>
            <a:rPr lang="fr-FR" dirty="0"/>
            <a:t> </a:t>
          </a:r>
          <a:r>
            <a:rPr lang="fr-FR" b="1" dirty="0"/>
            <a:t>Ouverture de l’appel à candidature</a:t>
          </a:r>
        </a:p>
      </dgm:t>
    </dgm:pt>
    <dgm:pt modelId="{B03BDD59-4ADA-4C95-A8D2-380FCD8C6587}" type="parTrans" cxnId="{8723F93E-87F5-4CC5-8857-3F2CE64A3C7C}">
      <dgm:prSet/>
      <dgm:spPr/>
      <dgm:t>
        <a:bodyPr/>
        <a:lstStyle/>
        <a:p>
          <a:endParaRPr lang="fr-FR"/>
        </a:p>
      </dgm:t>
    </dgm:pt>
    <dgm:pt modelId="{E3F1E0C0-DDEB-4D88-90C4-223A59CD9C2A}" type="sibTrans" cxnId="{8723F93E-87F5-4CC5-8857-3F2CE64A3C7C}">
      <dgm:prSet/>
      <dgm:spPr/>
      <dgm:t>
        <a:bodyPr/>
        <a:lstStyle/>
        <a:p>
          <a:endParaRPr lang="fr-FR"/>
        </a:p>
      </dgm:t>
    </dgm:pt>
    <dgm:pt modelId="{37A5F833-3BEE-4CEB-84B6-96F45CE1F26A}">
      <dgm:prSet phldrT="[Texte]"/>
      <dgm:spPr/>
      <dgm:t>
        <a:bodyPr/>
        <a:lstStyle/>
        <a:p>
          <a:r>
            <a:rPr lang="fr-FR" dirty="0"/>
            <a:t>Février – mars 2025</a:t>
          </a:r>
        </a:p>
      </dgm:t>
    </dgm:pt>
    <dgm:pt modelId="{B6E746B1-EF00-4DC5-B46E-16BD59DB3B8F}" type="parTrans" cxnId="{6599CC53-5820-4042-9BF8-4939BA6CD481}">
      <dgm:prSet/>
      <dgm:spPr/>
      <dgm:t>
        <a:bodyPr/>
        <a:lstStyle/>
        <a:p>
          <a:endParaRPr lang="fr-FR"/>
        </a:p>
      </dgm:t>
    </dgm:pt>
    <dgm:pt modelId="{EAF0C7F0-C599-4BC1-9652-A4913C658A31}" type="sibTrans" cxnId="{6599CC53-5820-4042-9BF8-4939BA6CD481}">
      <dgm:prSet/>
      <dgm:spPr/>
      <dgm:t>
        <a:bodyPr/>
        <a:lstStyle/>
        <a:p>
          <a:endParaRPr lang="fr-FR"/>
        </a:p>
      </dgm:t>
    </dgm:pt>
    <dgm:pt modelId="{549A957A-5A2F-41B1-8DD5-94D69EA44E89}">
      <dgm:prSet phldrT="[Texte]"/>
      <dgm:spPr/>
      <dgm:t>
        <a:bodyPr/>
        <a:lstStyle/>
        <a:p>
          <a:r>
            <a:rPr lang="fr-FR" dirty="0"/>
            <a:t> Instruction des dossiers de candidatures</a:t>
          </a:r>
        </a:p>
      </dgm:t>
    </dgm:pt>
    <dgm:pt modelId="{6D98777D-9A0F-448E-BCED-C33BAB6FDE90}" type="parTrans" cxnId="{759184FD-973B-478E-91AC-422DAF22FA2B}">
      <dgm:prSet/>
      <dgm:spPr/>
      <dgm:t>
        <a:bodyPr/>
        <a:lstStyle/>
        <a:p>
          <a:endParaRPr lang="fr-FR"/>
        </a:p>
      </dgm:t>
    </dgm:pt>
    <dgm:pt modelId="{1A6A03E2-2B94-4BA9-87F0-95341FC2138D}" type="sibTrans" cxnId="{759184FD-973B-478E-91AC-422DAF22FA2B}">
      <dgm:prSet/>
      <dgm:spPr/>
      <dgm:t>
        <a:bodyPr/>
        <a:lstStyle/>
        <a:p>
          <a:endParaRPr lang="fr-FR"/>
        </a:p>
      </dgm:t>
    </dgm:pt>
    <dgm:pt modelId="{CD6B1DB0-0325-47BE-980E-8CD9F4A0A2E3}">
      <dgm:prSet phldrT="[Texte]"/>
      <dgm:spPr/>
      <dgm:t>
        <a:bodyPr/>
        <a:lstStyle/>
        <a:p>
          <a:r>
            <a:rPr lang="fr-FR" dirty="0"/>
            <a:t>Avril 2025</a:t>
          </a:r>
        </a:p>
      </dgm:t>
    </dgm:pt>
    <dgm:pt modelId="{4278F49E-040C-4CCB-BFE1-7DA998AE1CA0}" type="parTrans" cxnId="{50506967-1ACB-44A7-9BD3-EA60352DF79F}">
      <dgm:prSet/>
      <dgm:spPr/>
      <dgm:t>
        <a:bodyPr/>
        <a:lstStyle/>
        <a:p>
          <a:endParaRPr lang="fr-FR"/>
        </a:p>
      </dgm:t>
    </dgm:pt>
    <dgm:pt modelId="{03C363FE-31E9-420B-8F1A-64040DF1DFF0}" type="sibTrans" cxnId="{50506967-1ACB-44A7-9BD3-EA60352DF79F}">
      <dgm:prSet/>
      <dgm:spPr/>
      <dgm:t>
        <a:bodyPr/>
        <a:lstStyle/>
        <a:p>
          <a:endParaRPr lang="fr-FR"/>
        </a:p>
      </dgm:t>
    </dgm:pt>
    <dgm:pt modelId="{97E55141-23BC-4414-96EF-C01F5E268207}">
      <dgm:prSet phldrT="[Texte]"/>
      <dgm:spPr/>
      <dgm:t>
        <a:bodyPr/>
        <a:lstStyle/>
        <a:p>
          <a:r>
            <a:rPr lang="fr-FR" dirty="0"/>
            <a:t> Information des participants</a:t>
          </a:r>
        </a:p>
      </dgm:t>
    </dgm:pt>
    <dgm:pt modelId="{D7CD15B4-C1FF-494A-A42B-685AFCDEADDA}" type="parTrans" cxnId="{B19203E4-2EE6-48EA-A233-3604DE82D50F}">
      <dgm:prSet/>
      <dgm:spPr/>
      <dgm:t>
        <a:bodyPr/>
        <a:lstStyle/>
        <a:p>
          <a:endParaRPr lang="fr-FR"/>
        </a:p>
      </dgm:t>
    </dgm:pt>
    <dgm:pt modelId="{C31A2F1C-0E37-4B87-A866-2BD9D8B3589C}" type="sibTrans" cxnId="{B19203E4-2EE6-48EA-A233-3604DE82D50F}">
      <dgm:prSet/>
      <dgm:spPr/>
      <dgm:t>
        <a:bodyPr/>
        <a:lstStyle/>
        <a:p>
          <a:endParaRPr lang="fr-FR"/>
        </a:p>
      </dgm:t>
    </dgm:pt>
    <dgm:pt modelId="{5114BED7-2CEE-4A9B-894D-628413F062AA}">
      <dgm:prSet/>
      <dgm:spPr/>
      <dgm:t>
        <a:bodyPr/>
        <a:lstStyle/>
        <a:p>
          <a:r>
            <a:rPr lang="fr-FR" dirty="0"/>
            <a:t>Mars 2025</a:t>
          </a:r>
        </a:p>
      </dgm:t>
    </dgm:pt>
    <dgm:pt modelId="{B1A7627B-ED9C-45AC-B779-94B0253C3AEE}" type="parTrans" cxnId="{61C03E2C-DB60-48A4-B3D8-64B572D8AA17}">
      <dgm:prSet/>
      <dgm:spPr/>
      <dgm:t>
        <a:bodyPr/>
        <a:lstStyle/>
        <a:p>
          <a:endParaRPr lang="fr-FR"/>
        </a:p>
      </dgm:t>
    </dgm:pt>
    <dgm:pt modelId="{76D5E4C6-58FB-45AF-B1C0-88923EEE8565}" type="sibTrans" cxnId="{61C03E2C-DB60-48A4-B3D8-64B572D8AA17}">
      <dgm:prSet/>
      <dgm:spPr/>
      <dgm:t>
        <a:bodyPr/>
        <a:lstStyle/>
        <a:p>
          <a:endParaRPr lang="fr-FR"/>
        </a:p>
      </dgm:t>
    </dgm:pt>
    <dgm:pt modelId="{6D1FA78E-9BDE-4427-B2B4-D8E9CA14AC44}">
      <dgm:prSet/>
      <dgm:spPr/>
      <dgm:t>
        <a:bodyPr/>
        <a:lstStyle/>
        <a:p>
          <a:r>
            <a:rPr lang="fr-FR" dirty="0"/>
            <a:t>3</a:t>
          </a:r>
          <a:r>
            <a:rPr lang="fr-FR" baseline="30000" dirty="0"/>
            <a:t>ème</a:t>
          </a:r>
          <a:r>
            <a:rPr lang="fr-FR" dirty="0"/>
            <a:t> trimestre 2025</a:t>
          </a:r>
        </a:p>
      </dgm:t>
    </dgm:pt>
    <dgm:pt modelId="{71BD7BFA-D519-48D6-8989-1919DE8A7897}" type="parTrans" cxnId="{D9F04FC8-DDA0-4C79-BB27-E968F51942EE}">
      <dgm:prSet/>
      <dgm:spPr/>
      <dgm:t>
        <a:bodyPr/>
        <a:lstStyle/>
        <a:p>
          <a:endParaRPr lang="fr-FR"/>
        </a:p>
      </dgm:t>
    </dgm:pt>
    <dgm:pt modelId="{DBE98CA8-5A24-4168-81A8-7739B2A1B263}" type="sibTrans" cxnId="{D9F04FC8-DDA0-4C79-BB27-E968F51942EE}">
      <dgm:prSet/>
      <dgm:spPr/>
      <dgm:t>
        <a:bodyPr/>
        <a:lstStyle/>
        <a:p>
          <a:endParaRPr lang="fr-FR"/>
        </a:p>
      </dgm:t>
    </dgm:pt>
    <dgm:pt modelId="{F994522F-C04F-4316-B6BD-79F22D29C116}">
      <dgm:prSet/>
      <dgm:spPr/>
      <dgm:t>
        <a:bodyPr/>
        <a:lstStyle/>
        <a:p>
          <a:r>
            <a:rPr lang="fr-FR" dirty="0"/>
            <a:t> Comité de sélection</a:t>
          </a:r>
        </a:p>
      </dgm:t>
    </dgm:pt>
    <dgm:pt modelId="{8B829D1F-5AB5-4514-9668-EB4DEB307FD6}" type="parTrans" cxnId="{59F02637-24A6-444E-95B3-6374D3388828}">
      <dgm:prSet/>
      <dgm:spPr/>
      <dgm:t>
        <a:bodyPr/>
        <a:lstStyle/>
        <a:p>
          <a:endParaRPr lang="fr-FR"/>
        </a:p>
      </dgm:t>
    </dgm:pt>
    <dgm:pt modelId="{9184CCF5-905F-41B0-9647-D0DB477683A4}" type="sibTrans" cxnId="{59F02637-24A6-444E-95B3-6374D3388828}">
      <dgm:prSet/>
      <dgm:spPr/>
      <dgm:t>
        <a:bodyPr/>
        <a:lstStyle/>
        <a:p>
          <a:endParaRPr lang="fr-FR"/>
        </a:p>
      </dgm:t>
    </dgm:pt>
    <dgm:pt modelId="{18906ACB-FBE5-413D-A3D0-3C93E6494F9F}">
      <dgm:prSet/>
      <dgm:spPr/>
      <dgm:t>
        <a:bodyPr/>
        <a:lstStyle/>
        <a:p>
          <a:r>
            <a:rPr lang="fr-FR" dirty="0"/>
            <a:t> Lancement du programme</a:t>
          </a:r>
        </a:p>
      </dgm:t>
    </dgm:pt>
    <dgm:pt modelId="{EF8811A0-CEF5-413E-B10F-45D533D3F4E7}" type="parTrans" cxnId="{E6EAD795-64FA-4D59-A106-8DB9ED77B2F3}">
      <dgm:prSet/>
      <dgm:spPr/>
      <dgm:t>
        <a:bodyPr/>
        <a:lstStyle/>
        <a:p>
          <a:endParaRPr lang="fr-FR"/>
        </a:p>
      </dgm:t>
    </dgm:pt>
    <dgm:pt modelId="{55CD7EA0-9D27-4067-8EE9-82B8BB436CC3}" type="sibTrans" cxnId="{E6EAD795-64FA-4D59-A106-8DB9ED77B2F3}">
      <dgm:prSet/>
      <dgm:spPr/>
      <dgm:t>
        <a:bodyPr/>
        <a:lstStyle/>
        <a:p>
          <a:endParaRPr lang="fr-FR"/>
        </a:p>
      </dgm:t>
    </dgm:pt>
    <dgm:pt modelId="{05F9D6F9-D545-45D5-9ED1-E5578654EB29}" type="pres">
      <dgm:prSet presAssocID="{4059A8DA-B0C4-4037-BEEB-CFE10882506E}" presName="linearFlow" presStyleCnt="0">
        <dgm:presLayoutVars>
          <dgm:dir/>
          <dgm:animLvl val="lvl"/>
          <dgm:resizeHandles val="exact"/>
        </dgm:presLayoutVars>
      </dgm:prSet>
      <dgm:spPr/>
    </dgm:pt>
    <dgm:pt modelId="{7C2C290E-24CF-49D2-A4A6-5CCCEA7FA3DD}" type="pres">
      <dgm:prSet presAssocID="{9DB9B864-AF85-4101-9F65-9F80E199DA03}" presName="composite" presStyleCnt="0"/>
      <dgm:spPr/>
    </dgm:pt>
    <dgm:pt modelId="{DD5D805F-AB90-4C62-A8A0-9B6361720187}" type="pres">
      <dgm:prSet presAssocID="{9DB9B864-AF85-4101-9F65-9F80E199DA03}" presName="parTx" presStyleLbl="node1" presStyleIdx="0" presStyleCnt="5">
        <dgm:presLayoutVars>
          <dgm:chMax val="0"/>
          <dgm:chPref val="0"/>
          <dgm:bulletEnabled val="1"/>
        </dgm:presLayoutVars>
      </dgm:prSet>
      <dgm:spPr/>
    </dgm:pt>
    <dgm:pt modelId="{CABEFC1B-7148-4F6D-8D90-CD22BAD03C55}" type="pres">
      <dgm:prSet presAssocID="{9DB9B864-AF85-4101-9F65-9F80E199DA03}" presName="parSh" presStyleLbl="node1" presStyleIdx="0" presStyleCnt="5"/>
      <dgm:spPr/>
    </dgm:pt>
    <dgm:pt modelId="{664DE5CB-878E-4BE4-9B1D-BA92E52E0E3E}" type="pres">
      <dgm:prSet presAssocID="{9DB9B864-AF85-4101-9F65-9F80E199DA03}" presName="desTx" presStyleLbl="fgAcc1" presStyleIdx="0" presStyleCnt="5">
        <dgm:presLayoutVars>
          <dgm:bulletEnabled val="1"/>
        </dgm:presLayoutVars>
      </dgm:prSet>
      <dgm:spPr/>
    </dgm:pt>
    <dgm:pt modelId="{CA853D6F-62DF-46E0-8AE5-EF6CB2D91720}" type="pres">
      <dgm:prSet presAssocID="{FAC985E4-51D5-42E8-8CED-91F7575DB8CB}" presName="sibTrans" presStyleLbl="sibTrans2D1" presStyleIdx="0" presStyleCnt="4"/>
      <dgm:spPr/>
    </dgm:pt>
    <dgm:pt modelId="{66FA12DF-E49E-4725-A7C8-39F1C17386BD}" type="pres">
      <dgm:prSet presAssocID="{FAC985E4-51D5-42E8-8CED-91F7575DB8CB}" presName="connTx" presStyleLbl="sibTrans2D1" presStyleIdx="0" presStyleCnt="4"/>
      <dgm:spPr/>
    </dgm:pt>
    <dgm:pt modelId="{714EB5AB-8F4D-4ADD-ACD1-5324218D6BA8}" type="pres">
      <dgm:prSet presAssocID="{37A5F833-3BEE-4CEB-84B6-96F45CE1F26A}" presName="composite" presStyleCnt="0"/>
      <dgm:spPr/>
    </dgm:pt>
    <dgm:pt modelId="{9BCFBAFE-920F-493F-B93D-C0FA2373E6DC}" type="pres">
      <dgm:prSet presAssocID="{37A5F833-3BEE-4CEB-84B6-96F45CE1F26A}" presName="parTx" presStyleLbl="node1" presStyleIdx="0" presStyleCnt="5">
        <dgm:presLayoutVars>
          <dgm:chMax val="0"/>
          <dgm:chPref val="0"/>
          <dgm:bulletEnabled val="1"/>
        </dgm:presLayoutVars>
      </dgm:prSet>
      <dgm:spPr/>
    </dgm:pt>
    <dgm:pt modelId="{EB3B6C0E-5B03-401F-B2DD-9E96ACD7AD63}" type="pres">
      <dgm:prSet presAssocID="{37A5F833-3BEE-4CEB-84B6-96F45CE1F26A}" presName="parSh" presStyleLbl="node1" presStyleIdx="1" presStyleCnt="5"/>
      <dgm:spPr/>
    </dgm:pt>
    <dgm:pt modelId="{B7F2C567-3BA1-476A-A24E-33E2FC23DC88}" type="pres">
      <dgm:prSet presAssocID="{37A5F833-3BEE-4CEB-84B6-96F45CE1F26A}" presName="desTx" presStyleLbl="fgAcc1" presStyleIdx="1" presStyleCnt="5">
        <dgm:presLayoutVars>
          <dgm:bulletEnabled val="1"/>
        </dgm:presLayoutVars>
      </dgm:prSet>
      <dgm:spPr/>
    </dgm:pt>
    <dgm:pt modelId="{A15CE23A-6F92-435F-B57F-3FF5EA187AC6}" type="pres">
      <dgm:prSet presAssocID="{EAF0C7F0-C599-4BC1-9652-A4913C658A31}" presName="sibTrans" presStyleLbl="sibTrans2D1" presStyleIdx="1" presStyleCnt="4"/>
      <dgm:spPr/>
    </dgm:pt>
    <dgm:pt modelId="{B74F9B31-BF22-4A7C-96B0-8E1486000519}" type="pres">
      <dgm:prSet presAssocID="{EAF0C7F0-C599-4BC1-9652-A4913C658A31}" presName="connTx" presStyleLbl="sibTrans2D1" presStyleIdx="1" presStyleCnt="4"/>
      <dgm:spPr/>
    </dgm:pt>
    <dgm:pt modelId="{3B40916C-67A8-4473-B8C6-BFD3A2FE4288}" type="pres">
      <dgm:prSet presAssocID="{5114BED7-2CEE-4A9B-894D-628413F062AA}" presName="composite" presStyleCnt="0"/>
      <dgm:spPr/>
    </dgm:pt>
    <dgm:pt modelId="{1C4EB3E4-2521-42CE-A225-7D34AD6909D2}" type="pres">
      <dgm:prSet presAssocID="{5114BED7-2CEE-4A9B-894D-628413F062AA}" presName="parTx" presStyleLbl="node1" presStyleIdx="1" presStyleCnt="5">
        <dgm:presLayoutVars>
          <dgm:chMax val="0"/>
          <dgm:chPref val="0"/>
          <dgm:bulletEnabled val="1"/>
        </dgm:presLayoutVars>
      </dgm:prSet>
      <dgm:spPr/>
    </dgm:pt>
    <dgm:pt modelId="{C8795556-E4F1-4DB4-A2BE-FD35002042B3}" type="pres">
      <dgm:prSet presAssocID="{5114BED7-2CEE-4A9B-894D-628413F062AA}" presName="parSh" presStyleLbl="node1" presStyleIdx="2" presStyleCnt="5"/>
      <dgm:spPr/>
    </dgm:pt>
    <dgm:pt modelId="{321585E5-EBB4-45C9-B616-184512B49409}" type="pres">
      <dgm:prSet presAssocID="{5114BED7-2CEE-4A9B-894D-628413F062AA}" presName="desTx" presStyleLbl="fgAcc1" presStyleIdx="2" presStyleCnt="5">
        <dgm:presLayoutVars>
          <dgm:bulletEnabled val="1"/>
        </dgm:presLayoutVars>
      </dgm:prSet>
      <dgm:spPr/>
    </dgm:pt>
    <dgm:pt modelId="{8C6A4190-F38C-4D47-BDD6-844B50FECC6D}" type="pres">
      <dgm:prSet presAssocID="{76D5E4C6-58FB-45AF-B1C0-88923EEE8565}" presName="sibTrans" presStyleLbl="sibTrans2D1" presStyleIdx="2" presStyleCnt="4"/>
      <dgm:spPr/>
    </dgm:pt>
    <dgm:pt modelId="{ADACAD0F-E66A-4C58-B9C0-537573048D4E}" type="pres">
      <dgm:prSet presAssocID="{76D5E4C6-58FB-45AF-B1C0-88923EEE8565}" presName="connTx" presStyleLbl="sibTrans2D1" presStyleIdx="2" presStyleCnt="4"/>
      <dgm:spPr/>
    </dgm:pt>
    <dgm:pt modelId="{E84288CA-F459-4DBA-AFFA-9457347919B8}" type="pres">
      <dgm:prSet presAssocID="{CD6B1DB0-0325-47BE-980E-8CD9F4A0A2E3}" presName="composite" presStyleCnt="0"/>
      <dgm:spPr/>
    </dgm:pt>
    <dgm:pt modelId="{2119D9E6-9FA2-499B-BE97-CDBD4A6530D8}" type="pres">
      <dgm:prSet presAssocID="{CD6B1DB0-0325-47BE-980E-8CD9F4A0A2E3}" presName="parTx" presStyleLbl="node1" presStyleIdx="2" presStyleCnt="5">
        <dgm:presLayoutVars>
          <dgm:chMax val="0"/>
          <dgm:chPref val="0"/>
          <dgm:bulletEnabled val="1"/>
        </dgm:presLayoutVars>
      </dgm:prSet>
      <dgm:spPr/>
    </dgm:pt>
    <dgm:pt modelId="{3EAB2E8B-2028-433F-9D01-F4F2A3CE8F2C}" type="pres">
      <dgm:prSet presAssocID="{CD6B1DB0-0325-47BE-980E-8CD9F4A0A2E3}" presName="parSh" presStyleLbl="node1" presStyleIdx="3" presStyleCnt="5" custScaleY="100154"/>
      <dgm:spPr/>
    </dgm:pt>
    <dgm:pt modelId="{9578A9EF-E61E-4BA0-B568-212F0C5450FA}" type="pres">
      <dgm:prSet presAssocID="{CD6B1DB0-0325-47BE-980E-8CD9F4A0A2E3}" presName="desTx" presStyleLbl="fgAcc1" presStyleIdx="3" presStyleCnt="5">
        <dgm:presLayoutVars>
          <dgm:bulletEnabled val="1"/>
        </dgm:presLayoutVars>
      </dgm:prSet>
      <dgm:spPr/>
    </dgm:pt>
    <dgm:pt modelId="{6E9366D0-A086-4840-AF7F-14D6B7BC9A8B}" type="pres">
      <dgm:prSet presAssocID="{03C363FE-31E9-420B-8F1A-64040DF1DFF0}" presName="sibTrans" presStyleLbl="sibTrans2D1" presStyleIdx="3" presStyleCnt="4"/>
      <dgm:spPr/>
    </dgm:pt>
    <dgm:pt modelId="{10BD0F48-442C-46D1-85F0-9B5D052B7040}" type="pres">
      <dgm:prSet presAssocID="{03C363FE-31E9-420B-8F1A-64040DF1DFF0}" presName="connTx" presStyleLbl="sibTrans2D1" presStyleIdx="3" presStyleCnt="4"/>
      <dgm:spPr/>
    </dgm:pt>
    <dgm:pt modelId="{1140FF14-2FAA-4D42-9D96-B134C0D188BA}" type="pres">
      <dgm:prSet presAssocID="{6D1FA78E-9BDE-4427-B2B4-D8E9CA14AC44}" presName="composite" presStyleCnt="0"/>
      <dgm:spPr/>
    </dgm:pt>
    <dgm:pt modelId="{DEF0E992-0E85-4506-8847-0B1FECAD7B8D}" type="pres">
      <dgm:prSet presAssocID="{6D1FA78E-9BDE-4427-B2B4-D8E9CA14AC44}" presName="parTx" presStyleLbl="node1" presStyleIdx="3" presStyleCnt="5">
        <dgm:presLayoutVars>
          <dgm:chMax val="0"/>
          <dgm:chPref val="0"/>
          <dgm:bulletEnabled val="1"/>
        </dgm:presLayoutVars>
      </dgm:prSet>
      <dgm:spPr/>
    </dgm:pt>
    <dgm:pt modelId="{BD29CE03-67BA-4927-91D9-BD166483C681}" type="pres">
      <dgm:prSet presAssocID="{6D1FA78E-9BDE-4427-B2B4-D8E9CA14AC44}" presName="parSh" presStyleLbl="node1" presStyleIdx="4" presStyleCnt="5"/>
      <dgm:spPr/>
    </dgm:pt>
    <dgm:pt modelId="{D2C0EF7C-DC82-4199-BD13-DEC5EF8D31FF}" type="pres">
      <dgm:prSet presAssocID="{6D1FA78E-9BDE-4427-B2B4-D8E9CA14AC44}" presName="desTx" presStyleLbl="fgAcc1" presStyleIdx="4" presStyleCnt="5">
        <dgm:presLayoutVars>
          <dgm:bulletEnabled val="1"/>
        </dgm:presLayoutVars>
      </dgm:prSet>
      <dgm:spPr/>
    </dgm:pt>
  </dgm:ptLst>
  <dgm:cxnLst>
    <dgm:cxn modelId="{49B89404-23C6-4A9B-9DBF-2F06FF3AEBB6}" type="presOf" srcId="{EAF0C7F0-C599-4BC1-9652-A4913C658A31}" destId="{B74F9B31-BF22-4A7C-96B0-8E1486000519}" srcOrd="1" destOrd="0" presId="urn:microsoft.com/office/officeart/2005/8/layout/process3"/>
    <dgm:cxn modelId="{A4DF370D-32EA-4D9F-B01C-E28034EFC5C5}" type="presOf" srcId="{8C60741D-0F9F-4B8D-AE7A-B12DA309AA9A}" destId="{664DE5CB-878E-4BE4-9B1D-BA92E52E0E3E}" srcOrd="0" destOrd="0" presId="urn:microsoft.com/office/officeart/2005/8/layout/process3"/>
    <dgm:cxn modelId="{3599EB12-A8E2-4433-A49B-3882AECE8A18}" type="presOf" srcId="{CD6B1DB0-0325-47BE-980E-8CD9F4A0A2E3}" destId="{2119D9E6-9FA2-499B-BE97-CDBD4A6530D8}" srcOrd="0" destOrd="0" presId="urn:microsoft.com/office/officeart/2005/8/layout/process3"/>
    <dgm:cxn modelId="{C532D51A-4524-47CA-A7BF-45CF66A9C265}" type="presOf" srcId="{37A5F833-3BEE-4CEB-84B6-96F45CE1F26A}" destId="{9BCFBAFE-920F-493F-B93D-C0FA2373E6DC}" srcOrd="0" destOrd="0" presId="urn:microsoft.com/office/officeart/2005/8/layout/process3"/>
    <dgm:cxn modelId="{82CDB123-E80F-41BF-A6EE-176D12C2A0A3}" type="presOf" srcId="{03C363FE-31E9-420B-8F1A-64040DF1DFF0}" destId="{10BD0F48-442C-46D1-85F0-9B5D052B7040}" srcOrd="1" destOrd="0" presId="urn:microsoft.com/office/officeart/2005/8/layout/process3"/>
    <dgm:cxn modelId="{61C03E2C-DB60-48A4-B3D8-64B572D8AA17}" srcId="{4059A8DA-B0C4-4037-BEEB-CFE10882506E}" destId="{5114BED7-2CEE-4A9B-894D-628413F062AA}" srcOrd="2" destOrd="0" parTransId="{B1A7627B-ED9C-45AC-B779-94B0253C3AEE}" sibTransId="{76D5E4C6-58FB-45AF-B1C0-88923EEE8565}"/>
    <dgm:cxn modelId="{AD52AF2C-1D79-4107-90CE-64EBB9325F0C}" type="presOf" srcId="{76D5E4C6-58FB-45AF-B1C0-88923EEE8565}" destId="{8C6A4190-F38C-4D47-BDD6-844B50FECC6D}" srcOrd="0" destOrd="0" presId="urn:microsoft.com/office/officeart/2005/8/layout/process3"/>
    <dgm:cxn modelId="{59F02637-24A6-444E-95B3-6374D3388828}" srcId="{5114BED7-2CEE-4A9B-894D-628413F062AA}" destId="{F994522F-C04F-4316-B6BD-79F22D29C116}" srcOrd="0" destOrd="0" parTransId="{8B829D1F-5AB5-4514-9668-EB4DEB307FD6}" sibTransId="{9184CCF5-905F-41B0-9647-D0DB477683A4}"/>
    <dgm:cxn modelId="{02FD8F37-F89E-4F28-B23F-E9ABE7E140B6}" type="presOf" srcId="{76D5E4C6-58FB-45AF-B1C0-88923EEE8565}" destId="{ADACAD0F-E66A-4C58-B9C0-537573048D4E}" srcOrd="1" destOrd="0" presId="urn:microsoft.com/office/officeart/2005/8/layout/process3"/>
    <dgm:cxn modelId="{0154EB3E-7BA8-43CE-99A2-7F1F2B187CD2}" type="presOf" srcId="{5114BED7-2CEE-4A9B-894D-628413F062AA}" destId="{C8795556-E4F1-4DB4-A2BE-FD35002042B3}" srcOrd="1" destOrd="0" presId="urn:microsoft.com/office/officeart/2005/8/layout/process3"/>
    <dgm:cxn modelId="{8723F93E-87F5-4CC5-8857-3F2CE64A3C7C}" srcId="{9DB9B864-AF85-4101-9F65-9F80E199DA03}" destId="{8C60741D-0F9F-4B8D-AE7A-B12DA309AA9A}" srcOrd="0" destOrd="0" parTransId="{B03BDD59-4ADA-4C95-A8D2-380FCD8C6587}" sibTransId="{E3F1E0C0-DDEB-4D88-90C4-223A59CD9C2A}"/>
    <dgm:cxn modelId="{6CC6EE5B-C135-4666-81B4-FE879EF1CAAD}" type="presOf" srcId="{5114BED7-2CEE-4A9B-894D-628413F062AA}" destId="{1C4EB3E4-2521-42CE-A225-7D34AD6909D2}" srcOrd="0" destOrd="0" presId="urn:microsoft.com/office/officeart/2005/8/layout/process3"/>
    <dgm:cxn modelId="{5B25605D-531C-4F21-A790-130F2E9F9099}" type="presOf" srcId="{FAC985E4-51D5-42E8-8CED-91F7575DB8CB}" destId="{CA853D6F-62DF-46E0-8AE5-EF6CB2D91720}" srcOrd="0" destOrd="0" presId="urn:microsoft.com/office/officeart/2005/8/layout/process3"/>
    <dgm:cxn modelId="{2B223F65-B37A-4A73-9187-E649C53D6553}" type="presOf" srcId="{03C363FE-31E9-420B-8F1A-64040DF1DFF0}" destId="{6E9366D0-A086-4840-AF7F-14D6B7BC9A8B}" srcOrd="0" destOrd="0" presId="urn:microsoft.com/office/officeart/2005/8/layout/process3"/>
    <dgm:cxn modelId="{50506967-1ACB-44A7-9BD3-EA60352DF79F}" srcId="{4059A8DA-B0C4-4037-BEEB-CFE10882506E}" destId="{CD6B1DB0-0325-47BE-980E-8CD9F4A0A2E3}" srcOrd="3" destOrd="0" parTransId="{4278F49E-040C-4CCB-BFE1-7DA998AE1CA0}" sibTransId="{03C363FE-31E9-420B-8F1A-64040DF1DFF0}"/>
    <dgm:cxn modelId="{5A22CE6E-983C-4270-B31F-80B66096D5BB}" type="presOf" srcId="{F994522F-C04F-4316-B6BD-79F22D29C116}" destId="{321585E5-EBB4-45C9-B616-184512B49409}" srcOrd="0" destOrd="0" presId="urn:microsoft.com/office/officeart/2005/8/layout/process3"/>
    <dgm:cxn modelId="{6599CC53-5820-4042-9BF8-4939BA6CD481}" srcId="{4059A8DA-B0C4-4037-BEEB-CFE10882506E}" destId="{37A5F833-3BEE-4CEB-84B6-96F45CE1F26A}" srcOrd="1" destOrd="0" parTransId="{B6E746B1-EF00-4DC5-B46E-16BD59DB3B8F}" sibTransId="{EAF0C7F0-C599-4BC1-9652-A4913C658A31}"/>
    <dgm:cxn modelId="{C6688581-1DF8-4220-8B20-4A765770791F}" type="presOf" srcId="{FAC985E4-51D5-42E8-8CED-91F7575DB8CB}" destId="{66FA12DF-E49E-4725-A7C8-39F1C17386BD}" srcOrd="1" destOrd="0" presId="urn:microsoft.com/office/officeart/2005/8/layout/process3"/>
    <dgm:cxn modelId="{AD967493-FA80-405E-B355-7C05435370CC}" type="presOf" srcId="{6D1FA78E-9BDE-4427-B2B4-D8E9CA14AC44}" destId="{BD29CE03-67BA-4927-91D9-BD166483C681}" srcOrd="1" destOrd="0" presId="urn:microsoft.com/office/officeart/2005/8/layout/process3"/>
    <dgm:cxn modelId="{E6EAD795-64FA-4D59-A106-8DB9ED77B2F3}" srcId="{6D1FA78E-9BDE-4427-B2B4-D8E9CA14AC44}" destId="{18906ACB-FBE5-413D-A3D0-3C93E6494F9F}" srcOrd="0" destOrd="0" parTransId="{EF8811A0-CEF5-413E-B10F-45D533D3F4E7}" sibTransId="{55CD7EA0-9D27-4067-8EE9-82B8BB436CC3}"/>
    <dgm:cxn modelId="{9E3C0998-9E1F-409D-94DF-AE792E844C96}" type="presOf" srcId="{9DB9B864-AF85-4101-9F65-9F80E199DA03}" destId="{DD5D805F-AB90-4C62-A8A0-9B6361720187}" srcOrd="0" destOrd="0" presId="urn:microsoft.com/office/officeart/2005/8/layout/process3"/>
    <dgm:cxn modelId="{DE3D2F98-16B9-4F7C-A60F-9160EDAA8C58}" type="presOf" srcId="{6D1FA78E-9BDE-4427-B2B4-D8E9CA14AC44}" destId="{DEF0E992-0E85-4506-8847-0B1FECAD7B8D}" srcOrd="0" destOrd="0" presId="urn:microsoft.com/office/officeart/2005/8/layout/process3"/>
    <dgm:cxn modelId="{D4F8BD99-8F3C-4591-A822-84ABF73803C9}" type="presOf" srcId="{549A957A-5A2F-41B1-8DD5-94D69EA44E89}" destId="{B7F2C567-3BA1-476A-A24E-33E2FC23DC88}" srcOrd="0" destOrd="0" presId="urn:microsoft.com/office/officeart/2005/8/layout/process3"/>
    <dgm:cxn modelId="{C2FD89A8-4B53-45B5-9F95-BFFAD8A209D3}" type="presOf" srcId="{9DB9B864-AF85-4101-9F65-9F80E199DA03}" destId="{CABEFC1B-7148-4F6D-8D90-CD22BAD03C55}" srcOrd="1" destOrd="0" presId="urn:microsoft.com/office/officeart/2005/8/layout/process3"/>
    <dgm:cxn modelId="{731F83B4-1A00-4EC9-ACD3-25A29DB27C34}" type="presOf" srcId="{37A5F833-3BEE-4CEB-84B6-96F45CE1F26A}" destId="{EB3B6C0E-5B03-401F-B2DD-9E96ACD7AD63}" srcOrd="1" destOrd="0" presId="urn:microsoft.com/office/officeart/2005/8/layout/process3"/>
    <dgm:cxn modelId="{D9F04FC8-DDA0-4C79-BB27-E968F51942EE}" srcId="{4059A8DA-B0C4-4037-BEEB-CFE10882506E}" destId="{6D1FA78E-9BDE-4427-B2B4-D8E9CA14AC44}" srcOrd="4" destOrd="0" parTransId="{71BD7BFA-D519-48D6-8989-1919DE8A7897}" sibTransId="{DBE98CA8-5A24-4168-81A8-7739B2A1B263}"/>
    <dgm:cxn modelId="{29E7D8D3-82B1-46BF-8420-1AB779055426}" type="presOf" srcId="{EAF0C7F0-C599-4BC1-9652-A4913C658A31}" destId="{A15CE23A-6F92-435F-B57F-3FF5EA187AC6}" srcOrd="0" destOrd="0" presId="urn:microsoft.com/office/officeart/2005/8/layout/process3"/>
    <dgm:cxn modelId="{5690FCDC-8976-47FE-952E-7A776A7028CB}" srcId="{4059A8DA-B0C4-4037-BEEB-CFE10882506E}" destId="{9DB9B864-AF85-4101-9F65-9F80E199DA03}" srcOrd="0" destOrd="0" parTransId="{FA83891A-15E5-4A14-AE98-AF88F1D46251}" sibTransId="{FAC985E4-51D5-42E8-8CED-91F7575DB8CB}"/>
    <dgm:cxn modelId="{4CF3C6E0-8B7A-432F-BD9C-0E7C8256183C}" type="presOf" srcId="{18906ACB-FBE5-413D-A3D0-3C93E6494F9F}" destId="{D2C0EF7C-DC82-4199-BD13-DEC5EF8D31FF}" srcOrd="0" destOrd="0" presId="urn:microsoft.com/office/officeart/2005/8/layout/process3"/>
    <dgm:cxn modelId="{643AADE3-EA3F-4444-BA00-8FD4AD0B8AAB}" type="presOf" srcId="{97E55141-23BC-4414-96EF-C01F5E268207}" destId="{9578A9EF-E61E-4BA0-B568-212F0C5450FA}" srcOrd="0" destOrd="0" presId="urn:microsoft.com/office/officeart/2005/8/layout/process3"/>
    <dgm:cxn modelId="{B19203E4-2EE6-48EA-A233-3604DE82D50F}" srcId="{CD6B1DB0-0325-47BE-980E-8CD9F4A0A2E3}" destId="{97E55141-23BC-4414-96EF-C01F5E268207}" srcOrd="0" destOrd="0" parTransId="{D7CD15B4-C1FF-494A-A42B-685AFCDEADDA}" sibTransId="{C31A2F1C-0E37-4B87-A866-2BD9D8B3589C}"/>
    <dgm:cxn modelId="{07E3E8EF-795C-4C97-B042-93E140F2C587}" type="presOf" srcId="{4059A8DA-B0C4-4037-BEEB-CFE10882506E}" destId="{05F9D6F9-D545-45D5-9ED1-E5578654EB29}" srcOrd="0" destOrd="0" presId="urn:microsoft.com/office/officeart/2005/8/layout/process3"/>
    <dgm:cxn modelId="{729A46F4-D77E-4F49-AEBA-0744A4410735}" type="presOf" srcId="{CD6B1DB0-0325-47BE-980E-8CD9F4A0A2E3}" destId="{3EAB2E8B-2028-433F-9D01-F4F2A3CE8F2C}" srcOrd="1" destOrd="0" presId="urn:microsoft.com/office/officeart/2005/8/layout/process3"/>
    <dgm:cxn modelId="{759184FD-973B-478E-91AC-422DAF22FA2B}" srcId="{37A5F833-3BEE-4CEB-84B6-96F45CE1F26A}" destId="{549A957A-5A2F-41B1-8DD5-94D69EA44E89}" srcOrd="0" destOrd="0" parTransId="{6D98777D-9A0F-448E-BCED-C33BAB6FDE90}" sibTransId="{1A6A03E2-2B94-4BA9-87F0-95341FC2138D}"/>
    <dgm:cxn modelId="{9DE677E0-3D7F-4677-B1F0-D9E10050CD42}" type="presParOf" srcId="{05F9D6F9-D545-45D5-9ED1-E5578654EB29}" destId="{7C2C290E-24CF-49D2-A4A6-5CCCEA7FA3DD}" srcOrd="0" destOrd="0" presId="urn:microsoft.com/office/officeart/2005/8/layout/process3"/>
    <dgm:cxn modelId="{721BACEA-D277-49EA-9B6F-C2483BBF4F35}" type="presParOf" srcId="{7C2C290E-24CF-49D2-A4A6-5CCCEA7FA3DD}" destId="{DD5D805F-AB90-4C62-A8A0-9B6361720187}" srcOrd="0" destOrd="0" presId="urn:microsoft.com/office/officeart/2005/8/layout/process3"/>
    <dgm:cxn modelId="{29942CFD-121D-4023-8703-BB71CBB3EBD7}" type="presParOf" srcId="{7C2C290E-24CF-49D2-A4A6-5CCCEA7FA3DD}" destId="{CABEFC1B-7148-4F6D-8D90-CD22BAD03C55}" srcOrd="1" destOrd="0" presId="urn:microsoft.com/office/officeart/2005/8/layout/process3"/>
    <dgm:cxn modelId="{3306485D-CB20-436B-A11D-2797F4E01888}" type="presParOf" srcId="{7C2C290E-24CF-49D2-A4A6-5CCCEA7FA3DD}" destId="{664DE5CB-878E-4BE4-9B1D-BA92E52E0E3E}" srcOrd="2" destOrd="0" presId="urn:microsoft.com/office/officeart/2005/8/layout/process3"/>
    <dgm:cxn modelId="{09AD1D1A-3253-492E-B6B0-24B631ED6C0D}" type="presParOf" srcId="{05F9D6F9-D545-45D5-9ED1-E5578654EB29}" destId="{CA853D6F-62DF-46E0-8AE5-EF6CB2D91720}" srcOrd="1" destOrd="0" presId="urn:microsoft.com/office/officeart/2005/8/layout/process3"/>
    <dgm:cxn modelId="{EC258F49-4539-40E6-9FB8-4ABC52EE4737}" type="presParOf" srcId="{CA853D6F-62DF-46E0-8AE5-EF6CB2D91720}" destId="{66FA12DF-E49E-4725-A7C8-39F1C17386BD}" srcOrd="0" destOrd="0" presId="urn:microsoft.com/office/officeart/2005/8/layout/process3"/>
    <dgm:cxn modelId="{C05AAA59-D4E2-431F-A50F-53FDD1D4DD69}" type="presParOf" srcId="{05F9D6F9-D545-45D5-9ED1-E5578654EB29}" destId="{714EB5AB-8F4D-4ADD-ACD1-5324218D6BA8}" srcOrd="2" destOrd="0" presId="urn:microsoft.com/office/officeart/2005/8/layout/process3"/>
    <dgm:cxn modelId="{0ADB9625-5579-474F-B16A-26D8C1E82ECC}" type="presParOf" srcId="{714EB5AB-8F4D-4ADD-ACD1-5324218D6BA8}" destId="{9BCFBAFE-920F-493F-B93D-C0FA2373E6DC}" srcOrd="0" destOrd="0" presId="urn:microsoft.com/office/officeart/2005/8/layout/process3"/>
    <dgm:cxn modelId="{733AFBA0-57C6-4235-9FF0-10777E144506}" type="presParOf" srcId="{714EB5AB-8F4D-4ADD-ACD1-5324218D6BA8}" destId="{EB3B6C0E-5B03-401F-B2DD-9E96ACD7AD63}" srcOrd="1" destOrd="0" presId="urn:microsoft.com/office/officeart/2005/8/layout/process3"/>
    <dgm:cxn modelId="{451F77F7-03D4-4E62-94E5-85FF104557E1}" type="presParOf" srcId="{714EB5AB-8F4D-4ADD-ACD1-5324218D6BA8}" destId="{B7F2C567-3BA1-476A-A24E-33E2FC23DC88}" srcOrd="2" destOrd="0" presId="urn:microsoft.com/office/officeart/2005/8/layout/process3"/>
    <dgm:cxn modelId="{21CF6B86-F2B0-42B1-B841-147511B0B10A}" type="presParOf" srcId="{05F9D6F9-D545-45D5-9ED1-E5578654EB29}" destId="{A15CE23A-6F92-435F-B57F-3FF5EA187AC6}" srcOrd="3" destOrd="0" presId="urn:microsoft.com/office/officeart/2005/8/layout/process3"/>
    <dgm:cxn modelId="{CBC4FFB0-01E7-4C31-A523-EA0F09A13C77}" type="presParOf" srcId="{A15CE23A-6F92-435F-B57F-3FF5EA187AC6}" destId="{B74F9B31-BF22-4A7C-96B0-8E1486000519}" srcOrd="0" destOrd="0" presId="urn:microsoft.com/office/officeart/2005/8/layout/process3"/>
    <dgm:cxn modelId="{254C5D22-34B3-4287-9F4C-DE9E272A61AB}" type="presParOf" srcId="{05F9D6F9-D545-45D5-9ED1-E5578654EB29}" destId="{3B40916C-67A8-4473-B8C6-BFD3A2FE4288}" srcOrd="4" destOrd="0" presId="urn:microsoft.com/office/officeart/2005/8/layout/process3"/>
    <dgm:cxn modelId="{DD99243F-BABE-49CC-A39B-1685B74FCBC5}" type="presParOf" srcId="{3B40916C-67A8-4473-B8C6-BFD3A2FE4288}" destId="{1C4EB3E4-2521-42CE-A225-7D34AD6909D2}" srcOrd="0" destOrd="0" presId="urn:microsoft.com/office/officeart/2005/8/layout/process3"/>
    <dgm:cxn modelId="{41F556C0-7B86-4902-B042-CECC5FEFE241}" type="presParOf" srcId="{3B40916C-67A8-4473-B8C6-BFD3A2FE4288}" destId="{C8795556-E4F1-4DB4-A2BE-FD35002042B3}" srcOrd="1" destOrd="0" presId="urn:microsoft.com/office/officeart/2005/8/layout/process3"/>
    <dgm:cxn modelId="{6D9B8DF9-32D3-4C94-AD37-A689B786C8F9}" type="presParOf" srcId="{3B40916C-67A8-4473-B8C6-BFD3A2FE4288}" destId="{321585E5-EBB4-45C9-B616-184512B49409}" srcOrd="2" destOrd="0" presId="urn:microsoft.com/office/officeart/2005/8/layout/process3"/>
    <dgm:cxn modelId="{EC41DC7F-D498-4C5A-98AB-08AD0F92B51D}" type="presParOf" srcId="{05F9D6F9-D545-45D5-9ED1-E5578654EB29}" destId="{8C6A4190-F38C-4D47-BDD6-844B50FECC6D}" srcOrd="5" destOrd="0" presId="urn:microsoft.com/office/officeart/2005/8/layout/process3"/>
    <dgm:cxn modelId="{0E74428D-80CE-4C53-A6ED-59823BE0BFED}" type="presParOf" srcId="{8C6A4190-F38C-4D47-BDD6-844B50FECC6D}" destId="{ADACAD0F-E66A-4C58-B9C0-537573048D4E}" srcOrd="0" destOrd="0" presId="urn:microsoft.com/office/officeart/2005/8/layout/process3"/>
    <dgm:cxn modelId="{C761334D-534D-41D1-B746-E1419ECA3DE5}" type="presParOf" srcId="{05F9D6F9-D545-45D5-9ED1-E5578654EB29}" destId="{E84288CA-F459-4DBA-AFFA-9457347919B8}" srcOrd="6" destOrd="0" presId="urn:microsoft.com/office/officeart/2005/8/layout/process3"/>
    <dgm:cxn modelId="{1395D27D-EFEB-4675-9C14-D9117A20C0FA}" type="presParOf" srcId="{E84288CA-F459-4DBA-AFFA-9457347919B8}" destId="{2119D9E6-9FA2-499B-BE97-CDBD4A6530D8}" srcOrd="0" destOrd="0" presId="urn:microsoft.com/office/officeart/2005/8/layout/process3"/>
    <dgm:cxn modelId="{9790C97E-A6E2-4321-AA60-6C069C604E54}" type="presParOf" srcId="{E84288CA-F459-4DBA-AFFA-9457347919B8}" destId="{3EAB2E8B-2028-433F-9D01-F4F2A3CE8F2C}" srcOrd="1" destOrd="0" presId="urn:microsoft.com/office/officeart/2005/8/layout/process3"/>
    <dgm:cxn modelId="{B6DB81B5-AAAD-4887-B396-357DB534E74F}" type="presParOf" srcId="{E84288CA-F459-4DBA-AFFA-9457347919B8}" destId="{9578A9EF-E61E-4BA0-B568-212F0C5450FA}" srcOrd="2" destOrd="0" presId="urn:microsoft.com/office/officeart/2005/8/layout/process3"/>
    <dgm:cxn modelId="{B049A82A-B528-4CFB-BACC-0008AAA99A1E}" type="presParOf" srcId="{05F9D6F9-D545-45D5-9ED1-E5578654EB29}" destId="{6E9366D0-A086-4840-AF7F-14D6B7BC9A8B}" srcOrd="7" destOrd="0" presId="urn:microsoft.com/office/officeart/2005/8/layout/process3"/>
    <dgm:cxn modelId="{7304CBB3-F5B5-4BAD-8902-83317914F15C}" type="presParOf" srcId="{6E9366D0-A086-4840-AF7F-14D6B7BC9A8B}" destId="{10BD0F48-442C-46D1-85F0-9B5D052B7040}" srcOrd="0" destOrd="0" presId="urn:microsoft.com/office/officeart/2005/8/layout/process3"/>
    <dgm:cxn modelId="{10F66069-AE40-45A7-B9CD-D1B7440EA63E}" type="presParOf" srcId="{05F9D6F9-D545-45D5-9ED1-E5578654EB29}" destId="{1140FF14-2FAA-4D42-9D96-B134C0D188BA}" srcOrd="8" destOrd="0" presId="urn:microsoft.com/office/officeart/2005/8/layout/process3"/>
    <dgm:cxn modelId="{F6866E01-785E-4D00-890E-F16AEF8C3CFD}" type="presParOf" srcId="{1140FF14-2FAA-4D42-9D96-B134C0D188BA}" destId="{DEF0E992-0E85-4506-8847-0B1FECAD7B8D}" srcOrd="0" destOrd="0" presId="urn:microsoft.com/office/officeart/2005/8/layout/process3"/>
    <dgm:cxn modelId="{385C95B4-24B5-49C4-963C-8DFEB9D0E15A}" type="presParOf" srcId="{1140FF14-2FAA-4D42-9D96-B134C0D188BA}" destId="{BD29CE03-67BA-4927-91D9-BD166483C681}" srcOrd="1" destOrd="0" presId="urn:microsoft.com/office/officeart/2005/8/layout/process3"/>
    <dgm:cxn modelId="{F79B603D-AAA9-4031-9967-ABBDB7E16645}" type="presParOf" srcId="{1140FF14-2FAA-4D42-9D96-B134C0D188BA}" destId="{D2C0EF7C-DC82-4199-BD13-DEC5EF8D31FF}"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234907-2B3B-49DE-94CF-F543CDD1668E}">
      <dsp:nvSpPr>
        <dsp:cNvPr id="0" name=""/>
        <dsp:cNvSpPr/>
      </dsp:nvSpPr>
      <dsp:spPr>
        <a:xfrm>
          <a:off x="877" y="732492"/>
          <a:ext cx="1661379" cy="137029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114300" lvl="1" indent="-114300" algn="l" defTabSz="533400">
            <a:lnSpc>
              <a:spcPct val="90000"/>
            </a:lnSpc>
            <a:spcBef>
              <a:spcPct val="0"/>
            </a:spcBef>
            <a:spcAft>
              <a:spcPct val="15000"/>
            </a:spcAft>
            <a:buChar char="•"/>
          </a:pPr>
          <a:r>
            <a:rPr lang="fr-FR" sz="1200" kern="1200" dirty="0"/>
            <a:t>Publication de l'index au titre de l'année n-1</a:t>
          </a:r>
        </a:p>
      </dsp:txBody>
      <dsp:txXfrm>
        <a:off x="32411" y="764026"/>
        <a:ext cx="1598311" cy="1013588"/>
      </dsp:txXfrm>
    </dsp:sp>
    <dsp:sp modelId="{4D966346-C691-4F08-A022-C7DE62F4C56E}">
      <dsp:nvSpPr>
        <dsp:cNvPr id="0" name=""/>
        <dsp:cNvSpPr/>
      </dsp:nvSpPr>
      <dsp:spPr>
        <a:xfrm>
          <a:off x="846217" y="741674"/>
          <a:ext cx="2300759" cy="2300759"/>
        </a:xfrm>
        <a:prstGeom prst="leftCircularArrow">
          <a:avLst>
            <a:gd name="adj1" fmla="val 5177"/>
            <a:gd name="adj2" fmla="val 669192"/>
            <a:gd name="adj3" fmla="val 2444702"/>
            <a:gd name="adj4" fmla="val 9024489"/>
            <a:gd name="adj5" fmla="val 6039"/>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D46EEB1-116A-41C4-9102-99D5A10D2584}">
      <dsp:nvSpPr>
        <dsp:cNvPr id="0" name=""/>
        <dsp:cNvSpPr/>
      </dsp:nvSpPr>
      <dsp:spPr>
        <a:xfrm>
          <a:off x="370072" y="1809149"/>
          <a:ext cx="1476781" cy="587267"/>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kern="1200"/>
            <a:t>30 septembre</a:t>
          </a:r>
        </a:p>
      </dsp:txBody>
      <dsp:txXfrm>
        <a:off x="387272" y="1826349"/>
        <a:ext cx="1442381" cy="552867"/>
      </dsp:txXfrm>
    </dsp:sp>
    <dsp:sp modelId="{6E107F0C-5831-4481-B280-3493D99709AC}">
      <dsp:nvSpPr>
        <dsp:cNvPr id="0" name=""/>
        <dsp:cNvSpPr/>
      </dsp:nvSpPr>
      <dsp:spPr>
        <a:xfrm>
          <a:off x="2414005" y="732492"/>
          <a:ext cx="1661379" cy="137029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649984"/>
              <a:satOff val="-7300"/>
              <a:lumOff val="-1226"/>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114300" lvl="1" indent="-114300" algn="l" defTabSz="533400">
            <a:lnSpc>
              <a:spcPct val="90000"/>
            </a:lnSpc>
            <a:spcBef>
              <a:spcPct val="0"/>
            </a:spcBef>
            <a:spcAft>
              <a:spcPct val="15000"/>
            </a:spcAft>
            <a:buChar char="•"/>
          </a:pPr>
          <a:r>
            <a:rPr lang="fr-FR" sz="1200" kern="1200" dirty="0"/>
            <a:t>Transmission au DG ARS de l'index et des informations sur la publication</a:t>
          </a:r>
        </a:p>
      </dsp:txBody>
      <dsp:txXfrm>
        <a:off x="2445539" y="1057659"/>
        <a:ext cx="1598311" cy="1013588"/>
      </dsp:txXfrm>
    </dsp:sp>
    <dsp:sp modelId="{9FC6E9B0-B898-49C9-AC83-0AA679B18929}">
      <dsp:nvSpPr>
        <dsp:cNvPr id="0" name=""/>
        <dsp:cNvSpPr/>
      </dsp:nvSpPr>
      <dsp:spPr>
        <a:xfrm>
          <a:off x="3245500" y="-260886"/>
          <a:ext cx="2513046" cy="2513046"/>
        </a:xfrm>
        <a:prstGeom prst="circularArrow">
          <a:avLst>
            <a:gd name="adj1" fmla="val 4739"/>
            <a:gd name="adj2" fmla="val 606021"/>
            <a:gd name="adj3" fmla="val 19218468"/>
            <a:gd name="adj4" fmla="val 12575511"/>
            <a:gd name="adj5" fmla="val 5529"/>
          </a:avLst>
        </a:prstGeom>
        <a:gradFill rotWithShape="0">
          <a:gsLst>
            <a:gs pos="0">
              <a:schemeClr val="accent4">
                <a:hueOff val="2199979"/>
                <a:satOff val="-9734"/>
                <a:lumOff val="-1634"/>
                <a:alphaOff val="0"/>
                <a:satMod val="103000"/>
                <a:lumMod val="102000"/>
                <a:tint val="94000"/>
              </a:schemeClr>
            </a:gs>
            <a:gs pos="50000">
              <a:schemeClr val="accent4">
                <a:hueOff val="2199979"/>
                <a:satOff val="-9734"/>
                <a:lumOff val="-1634"/>
                <a:alphaOff val="0"/>
                <a:satMod val="110000"/>
                <a:lumMod val="100000"/>
                <a:shade val="100000"/>
              </a:schemeClr>
            </a:gs>
            <a:gs pos="100000">
              <a:schemeClr val="accent4">
                <a:hueOff val="2199979"/>
                <a:satOff val="-9734"/>
                <a:lumOff val="-163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CE09D3E-2586-489D-B52A-45EFF5A175F5}">
      <dsp:nvSpPr>
        <dsp:cNvPr id="0" name=""/>
        <dsp:cNvSpPr/>
      </dsp:nvSpPr>
      <dsp:spPr>
        <a:xfrm>
          <a:off x="2783200" y="438858"/>
          <a:ext cx="1476781" cy="587267"/>
        </a:xfrm>
        <a:prstGeom prst="roundRect">
          <a:avLst>
            <a:gd name="adj" fmla="val 10000"/>
          </a:avLst>
        </a:prstGeom>
        <a:gradFill rotWithShape="0">
          <a:gsLst>
            <a:gs pos="0">
              <a:schemeClr val="accent4">
                <a:hueOff val="1649984"/>
                <a:satOff val="-7300"/>
                <a:lumOff val="-1226"/>
                <a:alphaOff val="0"/>
                <a:satMod val="103000"/>
                <a:lumMod val="102000"/>
                <a:tint val="94000"/>
              </a:schemeClr>
            </a:gs>
            <a:gs pos="50000">
              <a:schemeClr val="accent4">
                <a:hueOff val="1649984"/>
                <a:satOff val="-7300"/>
                <a:lumOff val="-1226"/>
                <a:alphaOff val="0"/>
                <a:satMod val="110000"/>
                <a:lumMod val="100000"/>
                <a:shade val="100000"/>
              </a:schemeClr>
            </a:gs>
            <a:gs pos="100000">
              <a:schemeClr val="accent4">
                <a:hueOff val="1649984"/>
                <a:satOff val="-7300"/>
                <a:lumOff val="-122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kern="1200"/>
            <a:t>15 octobre</a:t>
          </a:r>
        </a:p>
      </dsp:txBody>
      <dsp:txXfrm>
        <a:off x="2800400" y="456058"/>
        <a:ext cx="1442381" cy="552867"/>
      </dsp:txXfrm>
    </dsp:sp>
    <dsp:sp modelId="{7CB109F3-7679-4D91-B789-0563D226DC92}">
      <dsp:nvSpPr>
        <dsp:cNvPr id="0" name=""/>
        <dsp:cNvSpPr/>
      </dsp:nvSpPr>
      <dsp:spPr>
        <a:xfrm>
          <a:off x="4827133" y="732492"/>
          <a:ext cx="1661379" cy="137029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3299968"/>
              <a:satOff val="-14601"/>
              <a:lumOff val="-2452"/>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114300" lvl="1" indent="-114300" algn="l" defTabSz="533400">
            <a:lnSpc>
              <a:spcPct val="90000"/>
            </a:lnSpc>
            <a:spcBef>
              <a:spcPct val="0"/>
            </a:spcBef>
            <a:spcAft>
              <a:spcPct val="15000"/>
            </a:spcAft>
            <a:buChar char="•"/>
          </a:pPr>
          <a:r>
            <a:rPr lang="fr-FR" sz="1200" b="1" kern="1200" dirty="0"/>
            <a:t>En cas de cible non atteinte : </a:t>
          </a:r>
          <a:r>
            <a:rPr lang="fr-FR" sz="1200" kern="1200" dirty="0"/>
            <a:t>Publication des objectifs de progression</a:t>
          </a:r>
        </a:p>
      </dsp:txBody>
      <dsp:txXfrm>
        <a:off x="4858667" y="764026"/>
        <a:ext cx="1598311" cy="1013588"/>
      </dsp:txXfrm>
    </dsp:sp>
    <dsp:sp modelId="{FEAB5F18-61C2-4660-97BD-19F4061A6D3A}">
      <dsp:nvSpPr>
        <dsp:cNvPr id="0" name=""/>
        <dsp:cNvSpPr/>
      </dsp:nvSpPr>
      <dsp:spPr>
        <a:xfrm>
          <a:off x="5672473" y="741674"/>
          <a:ext cx="2300759" cy="2300759"/>
        </a:xfrm>
        <a:prstGeom prst="leftCircularArrow">
          <a:avLst>
            <a:gd name="adj1" fmla="val 5177"/>
            <a:gd name="adj2" fmla="val 669192"/>
            <a:gd name="adj3" fmla="val 2444702"/>
            <a:gd name="adj4" fmla="val 9024489"/>
            <a:gd name="adj5" fmla="val 6039"/>
          </a:avLst>
        </a:prstGeom>
        <a:gradFill rotWithShape="0">
          <a:gsLst>
            <a:gs pos="0">
              <a:schemeClr val="accent4">
                <a:hueOff val="4399958"/>
                <a:satOff val="-19468"/>
                <a:lumOff val="-3269"/>
                <a:alphaOff val="0"/>
                <a:satMod val="103000"/>
                <a:lumMod val="102000"/>
                <a:tint val="94000"/>
              </a:schemeClr>
            </a:gs>
            <a:gs pos="50000">
              <a:schemeClr val="accent4">
                <a:hueOff val="4399958"/>
                <a:satOff val="-19468"/>
                <a:lumOff val="-3269"/>
                <a:alphaOff val="0"/>
                <a:satMod val="110000"/>
                <a:lumMod val="100000"/>
                <a:shade val="100000"/>
              </a:schemeClr>
            </a:gs>
            <a:gs pos="100000">
              <a:schemeClr val="accent4">
                <a:hueOff val="4399958"/>
                <a:satOff val="-19468"/>
                <a:lumOff val="-326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9295098-46AE-4796-B75B-1C6CD85C8E51}">
      <dsp:nvSpPr>
        <dsp:cNvPr id="0" name=""/>
        <dsp:cNvSpPr/>
      </dsp:nvSpPr>
      <dsp:spPr>
        <a:xfrm>
          <a:off x="5196328" y="1809149"/>
          <a:ext cx="1476781" cy="587267"/>
        </a:xfrm>
        <a:prstGeom prst="roundRect">
          <a:avLst>
            <a:gd name="adj" fmla="val 10000"/>
          </a:avLst>
        </a:prstGeom>
        <a:gradFill rotWithShape="0">
          <a:gsLst>
            <a:gs pos="0">
              <a:schemeClr val="accent4">
                <a:hueOff val="3299968"/>
                <a:satOff val="-14601"/>
                <a:lumOff val="-2452"/>
                <a:alphaOff val="0"/>
                <a:satMod val="103000"/>
                <a:lumMod val="102000"/>
                <a:tint val="94000"/>
              </a:schemeClr>
            </a:gs>
            <a:gs pos="50000">
              <a:schemeClr val="accent4">
                <a:hueOff val="3299968"/>
                <a:satOff val="-14601"/>
                <a:lumOff val="-2452"/>
                <a:alphaOff val="0"/>
                <a:satMod val="110000"/>
                <a:lumMod val="100000"/>
                <a:shade val="100000"/>
              </a:schemeClr>
            </a:gs>
            <a:gs pos="100000">
              <a:schemeClr val="accent4">
                <a:hueOff val="3299968"/>
                <a:satOff val="-14601"/>
                <a:lumOff val="-24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kern="1200"/>
            <a:t>15 novembre</a:t>
          </a:r>
        </a:p>
      </dsp:txBody>
      <dsp:txXfrm>
        <a:off x="5213528" y="1826349"/>
        <a:ext cx="1442381" cy="552867"/>
      </dsp:txXfrm>
    </dsp:sp>
    <dsp:sp modelId="{1A8F47B0-092B-4F0A-8C48-6FEE5C2DE27A}">
      <dsp:nvSpPr>
        <dsp:cNvPr id="0" name=""/>
        <dsp:cNvSpPr/>
      </dsp:nvSpPr>
      <dsp:spPr>
        <a:xfrm>
          <a:off x="7240261" y="732492"/>
          <a:ext cx="1661379" cy="1370290"/>
        </a:xfrm>
        <a:prstGeom prst="roundRect">
          <a:avLst>
            <a:gd name="adj" fmla="val 10000"/>
          </a:avLst>
        </a:prstGeom>
        <a:solidFill>
          <a:prstClr val="white">
            <a:alpha val="90000"/>
            <a:hueOff val="0"/>
            <a:satOff val="0"/>
            <a:lumOff val="0"/>
            <a:alphaOff val="0"/>
          </a:prstClr>
        </a:solidFill>
        <a:ln w="12700" cap="flat" cmpd="sng" algn="ctr">
          <a:solidFill>
            <a:srgbClr val="0F9ED5">
              <a:hueOff val="3299968"/>
              <a:satOff val="-14601"/>
              <a:lumOff val="-2452"/>
              <a:alphaOff val="0"/>
            </a:srgb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 tIns="24765" rIns="24765" bIns="24765" numCol="1" spcCol="1270" anchor="ctr" anchorCtr="0">
          <a:noAutofit/>
        </a:bodyPr>
        <a:lstStyle/>
        <a:p>
          <a:pPr marL="114300" lvl="1" indent="-114300" algn="l" defTabSz="533400">
            <a:lnSpc>
              <a:spcPct val="90000"/>
            </a:lnSpc>
            <a:spcBef>
              <a:spcPct val="0"/>
            </a:spcBef>
            <a:spcAft>
              <a:spcPct val="15000"/>
            </a:spcAft>
            <a:buChar char="•"/>
          </a:pPr>
          <a:r>
            <a:rPr lang="fr-FR" sz="1200" b="1" kern="1200" dirty="0"/>
            <a:t>En cas de </a:t>
          </a:r>
          <a:r>
            <a:rPr lang="fr-FR" sz="1200" b="1" kern="1200" dirty="0">
              <a:solidFill>
                <a:prstClr val="black">
                  <a:hueOff val="0"/>
                  <a:satOff val="0"/>
                  <a:lumOff val="0"/>
                  <a:alphaOff val="0"/>
                </a:prstClr>
              </a:solidFill>
              <a:latin typeface="Aptos" panose="02110004020202020204"/>
              <a:ea typeface="+mn-ea"/>
              <a:cs typeface="+mn-cs"/>
            </a:rPr>
            <a:t>cible</a:t>
          </a:r>
          <a:r>
            <a:rPr lang="fr-FR" sz="1200" b="1" kern="1200" dirty="0"/>
            <a:t> non atteinte : </a:t>
          </a:r>
          <a:r>
            <a:rPr lang="fr-FR" sz="1200" kern="1200" dirty="0"/>
            <a:t>Transmission au DG ARS des objectifs de progression</a:t>
          </a:r>
        </a:p>
      </dsp:txBody>
      <dsp:txXfrm>
        <a:off x="7271795" y="1057659"/>
        <a:ext cx="1598311" cy="1013588"/>
      </dsp:txXfrm>
    </dsp:sp>
    <dsp:sp modelId="{AEDA866A-1B99-424B-A78B-029AD2BAAD9F}">
      <dsp:nvSpPr>
        <dsp:cNvPr id="0" name=""/>
        <dsp:cNvSpPr/>
      </dsp:nvSpPr>
      <dsp:spPr>
        <a:xfrm>
          <a:off x="8071756" y="-260886"/>
          <a:ext cx="2513046" cy="2513046"/>
        </a:xfrm>
        <a:prstGeom prst="circularArrow">
          <a:avLst>
            <a:gd name="adj1" fmla="val 4739"/>
            <a:gd name="adj2" fmla="val 606021"/>
            <a:gd name="adj3" fmla="val 19218468"/>
            <a:gd name="adj4" fmla="val 12575511"/>
            <a:gd name="adj5" fmla="val 5529"/>
          </a:avLst>
        </a:prstGeom>
        <a:gradFill rotWithShape="0">
          <a:gsLst>
            <a:gs pos="0">
              <a:schemeClr val="accent4">
                <a:hueOff val="6599937"/>
                <a:satOff val="-29202"/>
                <a:lumOff val="-4903"/>
                <a:alphaOff val="0"/>
                <a:satMod val="103000"/>
                <a:lumMod val="102000"/>
                <a:tint val="94000"/>
              </a:schemeClr>
            </a:gs>
            <a:gs pos="50000">
              <a:schemeClr val="accent4">
                <a:hueOff val="6599937"/>
                <a:satOff val="-29202"/>
                <a:lumOff val="-4903"/>
                <a:alphaOff val="0"/>
                <a:satMod val="110000"/>
                <a:lumMod val="100000"/>
                <a:shade val="100000"/>
              </a:schemeClr>
            </a:gs>
            <a:gs pos="100000">
              <a:schemeClr val="accent4">
                <a:hueOff val="6599937"/>
                <a:satOff val="-29202"/>
                <a:lumOff val="-490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93B89C4-F0CA-4354-83FE-8CDE1BC1D3EC}">
      <dsp:nvSpPr>
        <dsp:cNvPr id="0" name=""/>
        <dsp:cNvSpPr/>
      </dsp:nvSpPr>
      <dsp:spPr>
        <a:xfrm>
          <a:off x="7609456" y="438858"/>
          <a:ext cx="1476781" cy="587267"/>
        </a:xfrm>
        <a:prstGeom prst="roundRect">
          <a:avLst>
            <a:gd name="adj" fmla="val 10000"/>
          </a:avLst>
        </a:prstGeom>
        <a:gradFill rotWithShape="0">
          <a:gsLst>
            <a:gs pos="0">
              <a:schemeClr val="accent4">
                <a:hueOff val="4949952"/>
                <a:satOff val="-21901"/>
                <a:lumOff val="-3677"/>
                <a:alphaOff val="0"/>
                <a:satMod val="103000"/>
                <a:lumMod val="102000"/>
                <a:tint val="94000"/>
              </a:schemeClr>
            </a:gs>
            <a:gs pos="50000">
              <a:schemeClr val="accent4">
                <a:hueOff val="4949952"/>
                <a:satOff val="-21901"/>
                <a:lumOff val="-3677"/>
                <a:alphaOff val="0"/>
                <a:satMod val="110000"/>
                <a:lumMod val="100000"/>
                <a:shade val="100000"/>
              </a:schemeClr>
            </a:gs>
            <a:gs pos="100000">
              <a:schemeClr val="accent4">
                <a:hueOff val="4949952"/>
                <a:satOff val="-21901"/>
                <a:lumOff val="-367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kern="1200"/>
            <a:t>30 novembre</a:t>
          </a:r>
        </a:p>
      </dsp:txBody>
      <dsp:txXfrm>
        <a:off x="7626656" y="456058"/>
        <a:ext cx="1442381" cy="552867"/>
      </dsp:txXfrm>
    </dsp:sp>
    <dsp:sp modelId="{A4465F21-79AC-40DB-8194-83538E6FA4B9}">
      <dsp:nvSpPr>
        <dsp:cNvPr id="0" name=""/>
        <dsp:cNvSpPr/>
      </dsp:nvSpPr>
      <dsp:spPr>
        <a:xfrm>
          <a:off x="9653389" y="732492"/>
          <a:ext cx="1661379" cy="1370290"/>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6599937"/>
              <a:satOff val="-29202"/>
              <a:lumOff val="-4903"/>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ctr" anchorCtr="0">
          <a:noAutofit/>
        </a:bodyPr>
        <a:lstStyle/>
        <a:p>
          <a:pPr marL="114300" lvl="1" indent="-114300" algn="l" defTabSz="577850">
            <a:lnSpc>
              <a:spcPct val="90000"/>
            </a:lnSpc>
            <a:spcBef>
              <a:spcPct val="0"/>
            </a:spcBef>
            <a:spcAft>
              <a:spcPct val="15000"/>
            </a:spcAft>
            <a:buChar char="•"/>
          </a:pPr>
          <a:r>
            <a:rPr lang="fr-FR" sz="1300" kern="1200" dirty="0"/>
            <a:t>Transmission à la DGOS de l'ensemble des éléments </a:t>
          </a:r>
          <a:r>
            <a:rPr lang="fr-FR" sz="1300" b="1" kern="1200" dirty="0"/>
            <a:t>par l'ARS</a:t>
          </a:r>
        </a:p>
      </dsp:txBody>
      <dsp:txXfrm>
        <a:off x="9684923" y="764026"/>
        <a:ext cx="1598311" cy="1013588"/>
      </dsp:txXfrm>
    </dsp:sp>
    <dsp:sp modelId="{2B2CB90D-E3AE-4550-A0B7-861144770237}">
      <dsp:nvSpPr>
        <dsp:cNvPr id="0" name=""/>
        <dsp:cNvSpPr/>
      </dsp:nvSpPr>
      <dsp:spPr>
        <a:xfrm>
          <a:off x="10022584" y="1809149"/>
          <a:ext cx="1476781" cy="587267"/>
        </a:xfrm>
        <a:prstGeom prst="roundRect">
          <a:avLst>
            <a:gd name="adj" fmla="val 10000"/>
          </a:avLst>
        </a:prstGeom>
        <a:gradFill rotWithShape="0">
          <a:gsLst>
            <a:gs pos="0">
              <a:schemeClr val="accent4">
                <a:hueOff val="6599937"/>
                <a:satOff val="-29202"/>
                <a:lumOff val="-4903"/>
                <a:alphaOff val="0"/>
                <a:satMod val="103000"/>
                <a:lumMod val="102000"/>
                <a:tint val="94000"/>
              </a:schemeClr>
            </a:gs>
            <a:gs pos="50000">
              <a:schemeClr val="accent4">
                <a:hueOff val="6599937"/>
                <a:satOff val="-29202"/>
                <a:lumOff val="-4903"/>
                <a:alphaOff val="0"/>
                <a:satMod val="110000"/>
                <a:lumMod val="100000"/>
                <a:shade val="100000"/>
              </a:schemeClr>
            </a:gs>
            <a:gs pos="100000">
              <a:schemeClr val="accent4">
                <a:hueOff val="6599937"/>
                <a:satOff val="-29202"/>
                <a:lumOff val="-490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fr-FR" sz="1800" kern="1200"/>
            <a:t>7 décembre</a:t>
          </a:r>
        </a:p>
      </dsp:txBody>
      <dsp:txXfrm>
        <a:off x="10039784" y="1826349"/>
        <a:ext cx="1442381" cy="5528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EFC1B-7148-4F6D-8D90-CD22BAD03C55}">
      <dsp:nvSpPr>
        <dsp:cNvPr id="0" name=""/>
        <dsp:cNvSpPr/>
      </dsp:nvSpPr>
      <dsp:spPr>
        <a:xfrm>
          <a:off x="5602" y="795236"/>
          <a:ext cx="1264096" cy="585027"/>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38100" numCol="1" spcCol="1270" anchor="t" anchorCtr="0">
          <a:noAutofit/>
        </a:bodyPr>
        <a:lstStyle/>
        <a:p>
          <a:pPr marL="0" lvl="0" indent="0" algn="l" defTabSz="444500">
            <a:lnSpc>
              <a:spcPct val="90000"/>
            </a:lnSpc>
            <a:spcBef>
              <a:spcPct val="0"/>
            </a:spcBef>
            <a:spcAft>
              <a:spcPct val="35000"/>
            </a:spcAft>
            <a:buNone/>
          </a:pPr>
          <a:r>
            <a:rPr lang="fr-FR" sz="1000" b="1" kern="1200" dirty="0">
              <a:solidFill>
                <a:srgbClr val="FF0000"/>
              </a:solidFill>
            </a:rPr>
            <a:t>21 novembre 2024 – 21 janvier 2025</a:t>
          </a:r>
        </a:p>
      </dsp:txBody>
      <dsp:txXfrm>
        <a:off x="5602" y="795236"/>
        <a:ext cx="1264096" cy="390018"/>
      </dsp:txXfrm>
    </dsp:sp>
    <dsp:sp modelId="{664DE5CB-878E-4BE4-9B1D-BA92E52E0E3E}">
      <dsp:nvSpPr>
        <dsp:cNvPr id="0" name=""/>
        <dsp:cNvSpPr/>
      </dsp:nvSpPr>
      <dsp:spPr>
        <a:xfrm>
          <a:off x="264513" y="1185254"/>
          <a:ext cx="1264096" cy="612000"/>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fr-FR" sz="1000" kern="1200" dirty="0"/>
            <a:t> </a:t>
          </a:r>
          <a:r>
            <a:rPr lang="fr-FR" sz="1000" b="1" kern="1200" dirty="0"/>
            <a:t>Ouverture de l’appel à candidature</a:t>
          </a:r>
        </a:p>
      </dsp:txBody>
      <dsp:txXfrm>
        <a:off x="282438" y="1203179"/>
        <a:ext cx="1228246" cy="576150"/>
      </dsp:txXfrm>
    </dsp:sp>
    <dsp:sp modelId="{CA853D6F-62DF-46E0-8AE5-EF6CB2D91720}">
      <dsp:nvSpPr>
        <dsp:cNvPr id="0" name=""/>
        <dsp:cNvSpPr/>
      </dsp:nvSpPr>
      <dsp:spPr>
        <a:xfrm>
          <a:off x="1461331" y="832883"/>
          <a:ext cx="406260" cy="31472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r-FR" sz="800" kern="1200"/>
        </a:p>
      </dsp:txBody>
      <dsp:txXfrm>
        <a:off x="1461331" y="895828"/>
        <a:ext cx="311843" cy="188833"/>
      </dsp:txXfrm>
    </dsp:sp>
    <dsp:sp modelId="{EB3B6C0E-5B03-401F-B2DD-9E96ACD7AD63}">
      <dsp:nvSpPr>
        <dsp:cNvPr id="0" name=""/>
        <dsp:cNvSpPr/>
      </dsp:nvSpPr>
      <dsp:spPr>
        <a:xfrm>
          <a:off x="2036228" y="795236"/>
          <a:ext cx="1264096" cy="585027"/>
        </a:xfrm>
        <a:prstGeom prst="roundRect">
          <a:avLst>
            <a:gd name="adj" fmla="val 10000"/>
          </a:avLst>
        </a:prstGeom>
        <a:solidFill>
          <a:schemeClr val="accent4">
            <a:hueOff val="1649984"/>
            <a:satOff val="-7300"/>
            <a:lumOff val="-1226"/>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38100" numCol="1" spcCol="1270" anchor="t" anchorCtr="0">
          <a:noAutofit/>
        </a:bodyPr>
        <a:lstStyle/>
        <a:p>
          <a:pPr marL="0" lvl="0" indent="0" algn="l" defTabSz="444500">
            <a:lnSpc>
              <a:spcPct val="90000"/>
            </a:lnSpc>
            <a:spcBef>
              <a:spcPct val="0"/>
            </a:spcBef>
            <a:spcAft>
              <a:spcPct val="35000"/>
            </a:spcAft>
            <a:buNone/>
          </a:pPr>
          <a:r>
            <a:rPr lang="fr-FR" sz="1000" kern="1200" dirty="0"/>
            <a:t>Février – mars 2025</a:t>
          </a:r>
        </a:p>
      </dsp:txBody>
      <dsp:txXfrm>
        <a:off x="2036228" y="795236"/>
        <a:ext cx="1264096" cy="390018"/>
      </dsp:txXfrm>
    </dsp:sp>
    <dsp:sp modelId="{B7F2C567-3BA1-476A-A24E-33E2FC23DC88}">
      <dsp:nvSpPr>
        <dsp:cNvPr id="0" name=""/>
        <dsp:cNvSpPr/>
      </dsp:nvSpPr>
      <dsp:spPr>
        <a:xfrm>
          <a:off x="2295140" y="1185254"/>
          <a:ext cx="1264096" cy="612000"/>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1649984"/>
              <a:satOff val="-7300"/>
              <a:lumOff val="-122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fr-FR" sz="1000" kern="1200" dirty="0"/>
            <a:t> Instruction des dossiers de candidatures</a:t>
          </a:r>
        </a:p>
      </dsp:txBody>
      <dsp:txXfrm>
        <a:off x="2313065" y="1203179"/>
        <a:ext cx="1228246" cy="576150"/>
      </dsp:txXfrm>
    </dsp:sp>
    <dsp:sp modelId="{A15CE23A-6F92-435F-B57F-3FF5EA187AC6}">
      <dsp:nvSpPr>
        <dsp:cNvPr id="0" name=""/>
        <dsp:cNvSpPr/>
      </dsp:nvSpPr>
      <dsp:spPr>
        <a:xfrm>
          <a:off x="3491957" y="832883"/>
          <a:ext cx="406260" cy="314723"/>
        </a:xfrm>
        <a:prstGeom prst="rightArrow">
          <a:avLst>
            <a:gd name="adj1" fmla="val 60000"/>
            <a:gd name="adj2" fmla="val 50000"/>
          </a:avLst>
        </a:prstGeom>
        <a:solidFill>
          <a:schemeClr val="accent4">
            <a:hueOff val="2199979"/>
            <a:satOff val="-9734"/>
            <a:lumOff val="-163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r-FR" sz="800" kern="1200"/>
        </a:p>
      </dsp:txBody>
      <dsp:txXfrm>
        <a:off x="3491957" y="895828"/>
        <a:ext cx="311843" cy="188833"/>
      </dsp:txXfrm>
    </dsp:sp>
    <dsp:sp modelId="{C8795556-E4F1-4DB4-A2BE-FD35002042B3}">
      <dsp:nvSpPr>
        <dsp:cNvPr id="0" name=""/>
        <dsp:cNvSpPr/>
      </dsp:nvSpPr>
      <dsp:spPr>
        <a:xfrm>
          <a:off x="4066855" y="795236"/>
          <a:ext cx="1264096" cy="585027"/>
        </a:xfrm>
        <a:prstGeom prst="roundRect">
          <a:avLst>
            <a:gd name="adj" fmla="val 10000"/>
          </a:avLst>
        </a:prstGeom>
        <a:solidFill>
          <a:schemeClr val="accent4">
            <a:hueOff val="3299968"/>
            <a:satOff val="-14601"/>
            <a:lumOff val="-245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38100" numCol="1" spcCol="1270" anchor="t" anchorCtr="0">
          <a:noAutofit/>
        </a:bodyPr>
        <a:lstStyle/>
        <a:p>
          <a:pPr marL="0" lvl="0" indent="0" algn="l" defTabSz="444500">
            <a:lnSpc>
              <a:spcPct val="90000"/>
            </a:lnSpc>
            <a:spcBef>
              <a:spcPct val="0"/>
            </a:spcBef>
            <a:spcAft>
              <a:spcPct val="35000"/>
            </a:spcAft>
            <a:buNone/>
          </a:pPr>
          <a:r>
            <a:rPr lang="fr-FR" sz="1000" kern="1200" dirty="0"/>
            <a:t>Mars 2025</a:t>
          </a:r>
        </a:p>
      </dsp:txBody>
      <dsp:txXfrm>
        <a:off x="4066855" y="795236"/>
        <a:ext cx="1264096" cy="390018"/>
      </dsp:txXfrm>
    </dsp:sp>
    <dsp:sp modelId="{321585E5-EBB4-45C9-B616-184512B49409}">
      <dsp:nvSpPr>
        <dsp:cNvPr id="0" name=""/>
        <dsp:cNvSpPr/>
      </dsp:nvSpPr>
      <dsp:spPr>
        <a:xfrm>
          <a:off x="4325766" y="1185254"/>
          <a:ext cx="1264096" cy="612000"/>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3299968"/>
              <a:satOff val="-14601"/>
              <a:lumOff val="-24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fr-FR" sz="1000" kern="1200" dirty="0"/>
            <a:t> Comité de sélection</a:t>
          </a:r>
        </a:p>
      </dsp:txBody>
      <dsp:txXfrm>
        <a:off x="4343691" y="1203179"/>
        <a:ext cx="1228246" cy="576150"/>
      </dsp:txXfrm>
    </dsp:sp>
    <dsp:sp modelId="{8C6A4190-F38C-4D47-BDD6-844B50FECC6D}">
      <dsp:nvSpPr>
        <dsp:cNvPr id="0" name=""/>
        <dsp:cNvSpPr/>
      </dsp:nvSpPr>
      <dsp:spPr>
        <a:xfrm rot="127">
          <a:off x="5522584" y="832921"/>
          <a:ext cx="406260" cy="314723"/>
        </a:xfrm>
        <a:prstGeom prst="rightArrow">
          <a:avLst>
            <a:gd name="adj1" fmla="val 60000"/>
            <a:gd name="adj2" fmla="val 50000"/>
          </a:avLst>
        </a:prstGeom>
        <a:solidFill>
          <a:schemeClr val="accent4">
            <a:hueOff val="4399958"/>
            <a:satOff val="-19468"/>
            <a:lumOff val="-326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r-FR" sz="800" kern="1200"/>
        </a:p>
      </dsp:txBody>
      <dsp:txXfrm>
        <a:off x="5522584" y="895864"/>
        <a:ext cx="311843" cy="188833"/>
      </dsp:txXfrm>
    </dsp:sp>
    <dsp:sp modelId="{3EAB2E8B-2028-433F-9D01-F4F2A3CE8F2C}">
      <dsp:nvSpPr>
        <dsp:cNvPr id="0" name=""/>
        <dsp:cNvSpPr/>
      </dsp:nvSpPr>
      <dsp:spPr>
        <a:xfrm>
          <a:off x="6097481" y="795011"/>
          <a:ext cx="1264096" cy="585928"/>
        </a:xfrm>
        <a:prstGeom prst="roundRect">
          <a:avLst>
            <a:gd name="adj" fmla="val 10000"/>
          </a:avLst>
        </a:prstGeom>
        <a:solidFill>
          <a:schemeClr val="accent4">
            <a:hueOff val="4949952"/>
            <a:satOff val="-21901"/>
            <a:lumOff val="-367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38100" numCol="1" spcCol="1270" anchor="t" anchorCtr="0">
          <a:noAutofit/>
        </a:bodyPr>
        <a:lstStyle/>
        <a:p>
          <a:pPr marL="0" lvl="0" indent="0" algn="l" defTabSz="444500">
            <a:lnSpc>
              <a:spcPct val="90000"/>
            </a:lnSpc>
            <a:spcBef>
              <a:spcPct val="0"/>
            </a:spcBef>
            <a:spcAft>
              <a:spcPct val="35000"/>
            </a:spcAft>
            <a:buNone/>
          </a:pPr>
          <a:r>
            <a:rPr lang="fr-FR" sz="1000" kern="1200" dirty="0"/>
            <a:t>Avril 2025</a:t>
          </a:r>
        </a:p>
      </dsp:txBody>
      <dsp:txXfrm>
        <a:off x="6097481" y="795011"/>
        <a:ext cx="1264096" cy="390618"/>
      </dsp:txXfrm>
    </dsp:sp>
    <dsp:sp modelId="{9578A9EF-E61E-4BA0-B568-212F0C5450FA}">
      <dsp:nvSpPr>
        <dsp:cNvPr id="0" name=""/>
        <dsp:cNvSpPr/>
      </dsp:nvSpPr>
      <dsp:spPr>
        <a:xfrm>
          <a:off x="6356392" y="1185479"/>
          <a:ext cx="1264096" cy="612000"/>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4949952"/>
              <a:satOff val="-21901"/>
              <a:lumOff val="-36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fr-FR" sz="1000" kern="1200" dirty="0"/>
            <a:t> Information des participants</a:t>
          </a:r>
        </a:p>
      </dsp:txBody>
      <dsp:txXfrm>
        <a:off x="6374317" y="1203404"/>
        <a:ext cx="1228246" cy="576150"/>
      </dsp:txXfrm>
    </dsp:sp>
    <dsp:sp modelId="{6E9366D0-A086-4840-AF7F-14D6B7BC9A8B}">
      <dsp:nvSpPr>
        <dsp:cNvPr id="0" name=""/>
        <dsp:cNvSpPr/>
      </dsp:nvSpPr>
      <dsp:spPr>
        <a:xfrm rot="21599873">
          <a:off x="7553210" y="832920"/>
          <a:ext cx="406260" cy="314723"/>
        </a:xfrm>
        <a:prstGeom prst="rightArrow">
          <a:avLst>
            <a:gd name="adj1" fmla="val 60000"/>
            <a:gd name="adj2" fmla="val 50000"/>
          </a:avLst>
        </a:prstGeom>
        <a:solidFill>
          <a:schemeClr val="accent4">
            <a:hueOff val="6599937"/>
            <a:satOff val="-29202"/>
            <a:lumOff val="-490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fr-FR" sz="800" kern="1200"/>
        </a:p>
      </dsp:txBody>
      <dsp:txXfrm>
        <a:off x="7553210" y="895867"/>
        <a:ext cx="311843" cy="188833"/>
      </dsp:txXfrm>
    </dsp:sp>
    <dsp:sp modelId="{BD29CE03-67BA-4927-91D9-BD166483C681}">
      <dsp:nvSpPr>
        <dsp:cNvPr id="0" name=""/>
        <dsp:cNvSpPr/>
      </dsp:nvSpPr>
      <dsp:spPr>
        <a:xfrm>
          <a:off x="8128107" y="795236"/>
          <a:ext cx="1264096" cy="585027"/>
        </a:xfrm>
        <a:prstGeom prst="roundRect">
          <a:avLst>
            <a:gd name="adj" fmla="val 10000"/>
          </a:avLst>
        </a:prstGeom>
        <a:solidFill>
          <a:schemeClr val="accent4">
            <a:hueOff val="6599937"/>
            <a:satOff val="-29202"/>
            <a:lumOff val="-4903"/>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38100" numCol="1" spcCol="1270" anchor="t" anchorCtr="0">
          <a:noAutofit/>
        </a:bodyPr>
        <a:lstStyle/>
        <a:p>
          <a:pPr marL="0" lvl="0" indent="0" algn="l" defTabSz="444500">
            <a:lnSpc>
              <a:spcPct val="90000"/>
            </a:lnSpc>
            <a:spcBef>
              <a:spcPct val="0"/>
            </a:spcBef>
            <a:spcAft>
              <a:spcPct val="35000"/>
            </a:spcAft>
            <a:buNone/>
          </a:pPr>
          <a:r>
            <a:rPr lang="fr-FR" sz="1000" kern="1200" dirty="0"/>
            <a:t>3</a:t>
          </a:r>
          <a:r>
            <a:rPr lang="fr-FR" sz="1000" kern="1200" baseline="30000" dirty="0"/>
            <a:t>ème</a:t>
          </a:r>
          <a:r>
            <a:rPr lang="fr-FR" sz="1000" kern="1200" dirty="0"/>
            <a:t> trimestre 2025</a:t>
          </a:r>
        </a:p>
      </dsp:txBody>
      <dsp:txXfrm>
        <a:off x="8128107" y="795236"/>
        <a:ext cx="1264096" cy="390018"/>
      </dsp:txXfrm>
    </dsp:sp>
    <dsp:sp modelId="{D2C0EF7C-DC82-4199-BD13-DEC5EF8D31FF}">
      <dsp:nvSpPr>
        <dsp:cNvPr id="0" name=""/>
        <dsp:cNvSpPr/>
      </dsp:nvSpPr>
      <dsp:spPr>
        <a:xfrm>
          <a:off x="8387018" y="1185254"/>
          <a:ext cx="1264096" cy="612000"/>
        </a:xfrm>
        <a:prstGeom prst="roundRect">
          <a:avLst>
            <a:gd name="adj" fmla="val 10000"/>
          </a:avLst>
        </a:prstGeom>
        <a:solidFill>
          <a:schemeClr val="lt1">
            <a:alpha val="90000"/>
            <a:hueOff val="0"/>
            <a:satOff val="0"/>
            <a:lumOff val="0"/>
            <a:alphaOff val="0"/>
          </a:schemeClr>
        </a:solidFill>
        <a:ln w="19050" cap="flat" cmpd="sng" algn="ctr">
          <a:solidFill>
            <a:schemeClr val="accent4">
              <a:hueOff val="6599937"/>
              <a:satOff val="-29202"/>
              <a:lumOff val="-490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fr-FR" sz="1000" kern="1200" dirty="0"/>
            <a:t> Lancement du programme</a:t>
          </a:r>
        </a:p>
      </dsp:txBody>
      <dsp:txXfrm>
        <a:off x="8404943" y="1203179"/>
        <a:ext cx="1228246" cy="57615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40A711-8908-4968-AFC5-3B468D26CB06}" type="datetimeFigureOut">
              <a:rPr lang="fr-FR" smtClean="0"/>
              <a:t>11/12/2024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4C92B1-FECE-4699-AC33-EF032DEEA524}" type="slidenum">
              <a:rPr lang="fr-FR" smtClean="0"/>
              <a:t>‹N°›</a:t>
            </a:fld>
            <a:endParaRPr lang="fr-FR"/>
          </a:p>
        </p:txBody>
      </p:sp>
    </p:spTree>
    <p:extLst>
      <p:ext uri="{BB962C8B-B14F-4D97-AF65-F5344CB8AC3E}">
        <p14:creationId xmlns:p14="http://schemas.microsoft.com/office/powerpoint/2010/main" val="3672779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999779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52C8AE-A3F5-6E4E-7475-58429171C7C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9969011-1403-2598-7E0F-50D02159AF0C}"/>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FC4288E0-ED70-A663-F935-593CD8908C7E}"/>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1670984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736C6-5498-526B-A87B-E99B87E5DF34}"/>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36E3C0A-D4C0-BF1E-FE95-B35E80650FD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702453B5-6D84-FF84-7CB0-0D2C162DC026}"/>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239953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01316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7062F-5A6C-48CA-86BD-83500F2EA6A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05A3C06-8658-511F-872B-7D1C4664801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BBED74A-4416-CAF1-595D-ED26B658741E}"/>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701711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7062F-5A6C-48CA-86BD-83500F2EA6A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05A3C06-8658-511F-872B-7D1C4664801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BBED74A-4416-CAF1-595D-ED26B658741E}"/>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595213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7062F-5A6C-48CA-86BD-83500F2EA6A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05A3C06-8658-511F-872B-7D1C4664801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BBED74A-4416-CAF1-595D-ED26B658741E}"/>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867715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7062F-5A6C-48CA-86BD-83500F2EA6A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05A3C06-8658-511F-872B-7D1C4664801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BBED74A-4416-CAF1-595D-ED26B658741E}"/>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245861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7062F-5A6C-48CA-86BD-83500F2EA6A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05A3C06-8658-511F-872B-7D1C4664801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BBED74A-4416-CAF1-595D-ED26B658741E}"/>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333153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73374C-1AA2-8831-CF85-3A5F5C90CAA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79D403F-D752-C390-2142-B8406E0292DC}"/>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A1249A02-F605-7708-F57D-8D31FF3140F3}"/>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614612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7062F-5A6C-48CA-86BD-83500F2EA6A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05A3C06-8658-511F-872B-7D1C46648015}"/>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BBED74A-4416-CAF1-595D-ED26B658741E}"/>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043597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8E1082-63B9-D278-45A9-E7FC5C171D0B}"/>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2A87752-0296-0BB1-C24C-87BE20B9A889}"/>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6E1AAE4E-6982-B93E-DA80-C99D2EF3FD2E}"/>
              </a:ext>
            </a:extLst>
          </p:cNvPr>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1423550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C7A1B7-3B97-603C-FE47-0A8BC5A9578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B9A8634-968D-160E-4758-75C2B8C8E6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93B90B8-9A72-1CF7-5752-71F688F4857F}"/>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5" name="Espace réservé du pied de page 4">
            <a:extLst>
              <a:ext uri="{FF2B5EF4-FFF2-40B4-BE49-F238E27FC236}">
                <a16:creationId xmlns:a16="http://schemas.microsoft.com/office/drawing/2014/main" id="{92FDEB2F-BEFE-EF3D-9791-EB04AC6DD0E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6887B65-330C-8588-3431-4EDFA060438E}"/>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440509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6CBFE0-FC08-B9D8-E79E-5A9549EC84A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CEC6209-CAE2-900D-46CE-02DBAF96B26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EC9EB2-CE45-55B5-F67B-3E83E819D56B}"/>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5" name="Espace réservé du pied de page 4">
            <a:extLst>
              <a:ext uri="{FF2B5EF4-FFF2-40B4-BE49-F238E27FC236}">
                <a16:creationId xmlns:a16="http://schemas.microsoft.com/office/drawing/2014/main" id="{C208FA87-8A8A-332A-6592-FD69839D99A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37B64B9-00FB-B218-4FB8-D59B0998D9CA}"/>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2690409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CC0C14F-E39D-4780-3CFE-AD150765FC7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1C20A6F-7643-06B0-A367-A60A8295E79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69B9367-2CF4-6D25-4B11-27EDDA6F3089}"/>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5" name="Espace réservé du pied de page 4">
            <a:extLst>
              <a:ext uri="{FF2B5EF4-FFF2-40B4-BE49-F238E27FC236}">
                <a16:creationId xmlns:a16="http://schemas.microsoft.com/office/drawing/2014/main" id="{387CDC12-C717-E08A-8932-B52DF02D21D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C7FA99E-ACD3-B74E-E3B6-65F5F00B5D6A}"/>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3280189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pic>
        <p:nvPicPr>
          <p:cNvPr id="2" name="Image 1" descr="adresse.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5" y="6215962"/>
            <a:ext cx="12192000" cy="652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à coins arrondis 2"/>
          <p:cNvSpPr/>
          <p:nvPr userDrawn="1"/>
        </p:nvSpPr>
        <p:spPr>
          <a:xfrm>
            <a:off x="411049" y="1119968"/>
            <a:ext cx="11373525" cy="5060007"/>
          </a:xfrm>
          <a:prstGeom prst="roundRect">
            <a:avLst>
              <a:gd name="adj" fmla="val 3325"/>
            </a:avLst>
          </a:prstGeom>
          <a:solidFill>
            <a:srgbClr val="6A1B71"/>
          </a:solidFill>
          <a:ln>
            <a:solidFill>
              <a:srgbClr val="6A1B71"/>
            </a:solidFill>
          </a:ln>
          <a:effectLst/>
        </p:spPr>
        <p:style>
          <a:lnRef idx="1">
            <a:schemeClr val="accent1"/>
          </a:lnRef>
          <a:fillRef idx="3">
            <a:schemeClr val="accent1"/>
          </a:fillRef>
          <a:effectRef idx="2">
            <a:schemeClr val="accent1"/>
          </a:effectRef>
          <a:fontRef idx="minor">
            <a:schemeClr val="lt1"/>
          </a:fontRef>
        </p:style>
        <p:txBody>
          <a:bodyPr lIns="82907" tIns="41454" rIns="82907" bIns="41454" anchor="ctr"/>
          <a:lstStyle/>
          <a:p>
            <a:pPr algn="ctr" defTabSz="435265" eaLnBrk="1" fontAlgn="auto" hangingPunct="1">
              <a:spcBef>
                <a:spcPts val="0"/>
              </a:spcBef>
              <a:spcAft>
                <a:spcPts val="0"/>
              </a:spcAft>
              <a:defRPr/>
            </a:pPr>
            <a:endParaRPr lang="fr-FR" sz="1632" dirty="0"/>
          </a:p>
        </p:txBody>
      </p:sp>
      <p:pic>
        <p:nvPicPr>
          <p:cNvPr id="4" name="Image 3" descr="Logo-FHF.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2464476" cy="1012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1342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8F759-5729-AE46-6E14-B48A4E691BB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6765040-D082-0B71-C258-FAE0D7D1114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382DC93-2A77-235B-A056-DE46F129157A}"/>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5" name="Espace réservé du pied de page 4">
            <a:extLst>
              <a:ext uri="{FF2B5EF4-FFF2-40B4-BE49-F238E27FC236}">
                <a16:creationId xmlns:a16="http://schemas.microsoft.com/office/drawing/2014/main" id="{33574B46-7EF0-F1CA-48B5-B06BF2D5B2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B8FC4FF-BCB5-A722-F6A4-748026A597BE}"/>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353905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D29E43-FC17-2965-BC5A-60A3A7CF3EB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5C4BF87-6AB8-67D1-6E40-D43739DB91B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E780C09-2CF8-F5CC-0DB3-D074B36797BA}"/>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5" name="Espace réservé du pied de page 4">
            <a:extLst>
              <a:ext uri="{FF2B5EF4-FFF2-40B4-BE49-F238E27FC236}">
                <a16:creationId xmlns:a16="http://schemas.microsoft.com/office/drawing/2014/main" id="{A12265A1-B64B-33E8-0ED5-C036A69987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9E019CC-7D6B-D03A-D54C-ACC9229BAAAE}"/>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16584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960FC4-D9BE-C960-F11E-934A693628E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EAA547E-3B0A-6E7D-BB48-2261B36B829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EC78F00-5D07-8FD3-0F61-CADA381459D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BA65923-9B7B-C0D8-0969-CFAF1F0C031C}"/>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6" name="Espace réservé du pied de page 5">
            <a:extLst>
              <a:ext uri="{FF2B5EF4-FFF2-40B4-BE49-F238E27FC236}">
                <a16:creationId xmlns:a16="http://schemas.microsoft.com/office/drawing/2014/main" id="{E8E87CA2-5CE6-79A5-74F1-389AD17E945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A4E78E4-80CD-0508-17C4-EF84D65FAF16}"/>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1577183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96CA40-7BB2-976E-D4DE-5BCC8FDA553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2E592C6-4193-2D13-60F8-0245720A3D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DF43377-A1FF-765D-EE6A-5368EC7B3C7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A8BA064-7BE9-4339-4C67-C04C87BD66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2061B38-C795-219F-9347-269C1C94288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E5A5587-55AB-9E6F-B56A-4CA8C37DDF51}"/>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8" name="Espace réservé du pied de page 7">
            <a:extLst>
              <a:ext uri="{FF2B5EF4-FFF2-40B4-BE49-F238E27FC236}">
                <a16:creationId xmlns:a16="http://schemas.microsoft.com/office/drawing/2014/main" id="{87EEEFEC-1E55-4D38-951B-31D5FD1E99E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9FAD45F-3237-A3C2-C157-B83F4BEE7BEB}"/>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1520552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7C4880-F113-9442-D72C-199C87077FB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C777D9E-F761-0CFB-CC81-52717A3E7698}"/>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4" name="Espace réservé du pied de page 3">
            <a:extLst>
              <a:ext uri="{FF2B5EF4-FFF2-40B4-BE49-F238E27FC236}">
                <a16:creationId xmlns:a16="http://schemas.microsoft.com/office/drawing/2014/main" id="{670BC4B6-CD09-4984-29BB-9048A6ED4D9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B6D7804-7034-82F4-8905-837C069FC7AD}"/>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560607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DDF3922-FE75-8D3C-30D2-F7A8F933AC99}"/>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3" name="Espace réservé du pied de page 2">
            <a:extLst>
              <a:ext uri="{FF2B5EF4-FFF2-40B4-BE49-F238E27FC236}">
                <a16:creationId xmlns:a16="http://schemas.microsoft.com/office/drawing/2014/main" id="{1F74684C-8A7C-8F9F-1F59-A5BECD51BFD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6136B78-B5DF-FAAC-711B-56846A66643E}"/>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188260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5D80E1-8E81-38FA-FBE0-25FB7F84677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D7DAE34-3C4A-74BA-9A8B-25650D29BD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74A4E99-F825-FD57-E2DC-FEB4AEADB0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0B33B8D-BAA5-33FA-C4F7-78372A08FE51}"/>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6" name="Espace réservé du pied de page 5">
            <a:extLst>
              <a:ext uri="{FF2B5EF4-FFF2-40B4-BE49-F238E27FC236}">
                <a16:creationId xmlns:a16="http://schemas.microsoft.com/office/drawing/2014/main" id="{79F2D33B-1CC2-3BC7-5835-40E7599742E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604273E-B5EB-1C0A-BD75-3C0AA2B92907}"/>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92493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729397-FE3F-AED5-10C5-DF9688B71EA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A8E37AE-ED3C-9D74-4EB0-FD679FA639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B0FB45B-5A40-201E-ACFF-E96F3C291D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490BEB3-E7EF-4F51-D1B4-E3CB9E76EA7B}"/>
              </a:ext>
            </a:extLst>
          </p:cNvPr>
          <p:cNvSpPr>
            <a:spLocks noGrp="1"/>
          </p:cNvSpPr>
          <p:nvPr>
            <p:ph type="dt" sz="half" idx="10"/>
          </p:nvPr>
        </p:nvSpPr>
        <p:spPr/>
        <p:txBody>
          <a:bodyPr/>
          <a:lstStyle/>
          <a:p>
            <a:fld id="{1ED32AEF-B2CB-4D12-8786-C13220256614}" type="datetimeFigureOut">
              <a:rPr lang="fr-FR" smtClean="0"/>
              <a:t>11/12/2024</a:t>
            </a:fld>
            <a:endParaRPr lang="fr-FR"/>
          </a:p>
        </p:txBody>
      </p:sp>
      <p:sp>
        <p:nvSpPr>
          <p:cNvPr id="6" name="Espace réservé du pied de page 5">
            <a:extLst>
              <a:ext uri="{FF2B5EF4-FFF2-40B4-BE49-F238E27FC236}">
                <a16:creationId xmlns:a16="http://schemas.microsoft.com/office/drawing/2014/main" id="{5FA7D812-58BB-EC86-E68C-59A16C09D91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F03BA9A-969E-E56B-A8C1-4C527E217C4D}"/>
              </a:ext>
            </a:extLst>
          </p:cNvPr>
          <p:cNvSpPr>
            <a:spLocks noGrp="1"/>
          </p:cNvSpPr>
          <p:nvPr>
            <p:ph type="sldNum" sz="quarter" idx="12"/>
          </p:nvPr>
        </p:nvSpPr>
        <p:spPr/>
        <p:txBody>
          <a:bodyPr/>
          <a:lstStyle/>
          <a:p>
            <a:fld id="{AA9C6C8D-6154-427A-9D97-F0931D70EEFE}" type="slidenum">
              <a:rPr lang="fr-FR" smtClean="0"/>
              <a:t>‹N°›</a:t>
            </a:fld>
            <a:endParaRPr lang="fr-FR"/>
          </a:p>
        </p:txBody>
      </p:sp>
    </p:spTree>
    <p:extLst>
      <p:ext uri="{BB962C8B-B14F-4D97-AF65-F5344CB8AC3E}">
        <p14:creationId xmlns:p14="http://schemas.microsoft.com/office/powerpoint/2010/main" val="188159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177D806-4A5E-09CE-F6B9-F61382D83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7DEDE00-50D3-7EDB-8BA4-7BF3FDC304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E9D9493-F070-2D92-879E-0871823537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D32AEF-B2CB-4D12-8786-C13220256614}" type="datetimeFigureOut">
              <a:rPr lang="fr-FR" smtClean="0"/>
              <a:t>11/12/2024</a:t>
            </a:fld>
            <a:endParaRPr lang="fr-FR"/>
          </a:p>
        </p:txBody>
      </p:sp>
      <p:sp>
        <p:nvSpPr>
          <p:cNvPr id="5" name="Espace réservé du pied de page 4">
            <a:extLst>
              <a:ext uri="{FF2B5EF4-FFF2-40B4-BE49-F238E27FC236}">
                <a16:creationId xmlns:a16="http://schemas.microsoft.com/office/drawing/2014/main" id="{02375F6C-A91E-75D3-AFE3-E75196208A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51FB400-4690-4BF5-4D4F-EB42004787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9C6C8D-6154-427A-9D97-F0931D70EEFE}" type="slidenum">
              <a:rPr lang="fr-FR" smtClean="0"/>
              <a:t>‹N°›</a:t>
            </a:fld>
            <a:endParaRPr lang="fr-FR"/>
          </a:p>
        </p:txBody>
      </p:sp>
    </p:spTree>
    <p:extLst>
      <p:ext uri="{BB962C8B-B14F-4D97-AF65-F5344CB8AC3E}">
        <p14:creationId xmlns:p14="http://schemas.microsoft.com/office/powerpoint/2010/main" val="2400065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ante.gouv.fr/professionnels/gerer-un-etablissement-de-sante-medico-social/fonction-publique-hospitaliere-607/les-dossiers/article/l-egalite-professionnelle-femme-homme-et-la-promotion-de-la-diversite-dans-l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ZoneTexte 2">
            <a:extLst>
              <a:ext uri="{FF2B5EF4-FFF2-40B4-BE49-F238E27FC236}">
                <a16:creationId xmlns:a16="http://schemas.microsoft.com/office/drawing/2014/main" id="{081CD292-04F2-2549-83A7-08947346A503}"/>
              </a:ext>
            </a:extLst>
          </p:cNvPr>
          <p:cNvSpPr txBox="1">
            <a:spLocks noChangeArrowheads="1"/>
          </p:cNvSpPr>
          <p:nvPr/>
        </p:nvSpPr>
        <p:spPr bwMode="auto">
          <a:xfrm>
            <a:off x="1561569" y="2637725"/>
            <a:ext cx="906886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fr-FR" sz="3600" b="1" dirty="0">
                <a:solidFill>
                  <a:srgbClr val="FFFFFF"/>
                </a:solidFill>
                <a:cs typeface="Arial" panose="020B0604020202020204" pitchFamily="34" charset="0"/>
              </a:rPr>
              <a:t>Réseau DRH </a:t>
            </a:r>
          </a:p>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fr-FR" sz="3600" dirty="0">
                <a:solidFill>
                  <a:srgbClr val="FFFFFF"/>
                </a:solidFill>
                <a:cs typeface="Arial" panose="020B0604020202020204" pitchFamily="34" charset="0"/>
              </a:rPr>
              <a:t>12 décembre 2024</a:t>
            </a:r>
          </a:p>
        </p:txBody>
      </p:sp>
    </p:spTree>
    <p:extLst>
      <p:ext uri="{BB962C8B-B14F-4D97-AF65-F5344CB8AC3E}">
        <p14:creationId xmlns:p14="http://schemas.microsoft.com/office/powerpoint/2010/main" val="881962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8E368-5220-49C1-58CF-D9D1791706F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417FC6C-184A-757B-3A69-9557D7EBA59D}"/>
              </a:ext>
            </a:extLst>
          </p:cNvPr>
          <p:cNvSpPr>
            <a:spLocks noGrp="1"/>
          </p:cNvSpPr>
          <p:nvPr>
            <p:ph type="title"/>
          </p:nvPr>
        </p:nvSpPr>
        <p:spPr>
          <a:xfrm>
            <a:off x="513145" y="208674"/>
            <a:ext cx="11165710" cy="483089"/>
          </a:xfrm>
        </p:spPr>
        <p:txBody>
          <a:bodyPr>
            <a:noAutofit/>
          </a:bodyPr>
          <a:lstStyle/>
          <a:p>
            <a:pPr algn="ctr"/>
            <a:r>
              <a:rPr lang="fr-FR" sz="2700" b="1" dirty="0">
                <a:solidFill>
                  <a:srgbClr val="7030A0"/>
                </a:solidFill>
                <a:latin typeface="+mn-lt"/>
              </a:rPr>
              <a:t>Parution d’une circulaire relative à la protection fonctionnelle</a:t>
            </a:r>
          </a:p>
        </p:txBody>
      </p:sp>
      <p:sp>
        <p:nvSpPr>
          <p:cNvPr id="3" name="Espace réservé du contenu 2">
            <a:extLst>
              <a:ext uri="{FF2B5EF4-FFF2-40B4-BE49-F238E27FC236}">
                <a16:creationId xmlns:a16="http://schemas.microsoft.com/office/drawing/2014/main" id="{6D5EADE9-42AE-2E63-4634-DE7179D07456}"/>
              </a:ext>
            </a:extLst>
          </p:cNvPr>
          <p:cNvSpPr>
            <a:spLocks noGrp="1"/>
          </p:cNvSpPr>
          <p:nvPr>
            <p:ph idx="1"/>
          </p:nvPr>
        </p:nvSpPr>
        <p:spPr>
          <a:xfrm>
            <a:off x="301920" y="691763"/>
            <a:ext cx="11588159" cy="765828"/>
          </a:xfrm>
        </p:spPr>
        <p:txBody>
          <a:bodyPr>
            <a:noAutofit/>
          </a:bodyPr>
          <a:lstStyle/>
          <a:p>
            <a:pPr marL="0" indent="0" algn="just">
              <a:buNone/>
            </a:pPr>
            <a:r>
              <a:rPr lang="fr-FR" sz="1800" b="1" i="1" dirty="0">
                <a:solidFill>
                  <a:srgbClr val="4472C4"/>
                </a:solidFill>
              </a:rPr>
              <a:t>Circulaire interministérielle n° DGOS/RH4/DGCS/DGAFP/2024/3 du 29 mai 2024 relative à la protection fonctionnelle des personnels des établissements de la fonction publique hospitalière</a:t>
            </a:r>
          </a:p>
        </p:txBody>
      </p:sp>
      <p:sp>
        <p:nvSpPr>
          <p:cNvPr id="4" name="Espace réservé du contenu 2">
            <a:extLst>
              <a:ext uri="{FF2B5EF4-FFF2-40B4-BE49-F238E27FC236}">
                <a16:creationId xmlns:a16="http://schemas.microsoft.com/office/drawing/2014/main" id="{F6D59B93-FCC0-6A52-2711-6AABACB78AA6}"/>
              </a:ext>
            </a:extLst>
          </p:cNvPr>
          <p:cNvSpPr txBox="1">
            <a:spLocks/>
          </p:cNvSpPr>
          <p:nvPr/>
        </p:nvSpPr>
        <p:spPr>
          <a:xfrm>
            <a:off x="612526" y="3147461"/>
            <a:ext cx="11066329" cy="25595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just">
              <a:buFont typeface="Arial"/>
              <a:buNone/>
            </a:pPr>
            <a:endParaRPr lang="fr-FR" sz="1800" dirty="0"/>
          </a:p>
        </p:txBody>
      </p:sp>
      <p:sp>
        <p:nvSpPr>
          <p:cNvPr id="6" name="object 3">
            <a:extLst>
              <a:ext uri="{FF2B5EF4-FFF2-40B4-BE49-F238E27FC236}">
                <a16:creationId xmlns:a16="http://schemas.microsoft.com/office/drawing/2014/main" id="{0012B439-C3F4-FAE5-3780-CF1244F2076D}"/>
              </a:ext>
            </a:extLst>
          </p:cNvPr>
          <p:cNvSpPr txBox="1">
            <a:spLocks/>
          </p:cNvSpPr>
          <p:nvPr/>
        </p:nvSpPr>
        <p:spPr>
          <a:xfrm>
            <a:off x="301920" y="1297518"/>
            <a:ext cx="11588159" cy="5379037"/>
          </a:xfrm>
          <a:prstGeom prst="rect">
            <a:avLst/>
          </a:prstGeom>
        </p:spPr>
        <p:txBody>
          <a:bodyPr vert="horz" wrap="square" lIns="0" tIns="38735"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600"/>
              </a:spcBef>
              <a:spcAft>
                <a:spcPts val="800"/>
              </a:spcAft>
              <a:buNone/>
            </a:pPr>
            <a:r>
              <a:rPr lang="fr-FR" sz="1600" b="1" dirty="0"/>
              <a:t>Cette circulaire précise :</a:t>
            </a:r>
          </a:p>
          <a:p>
            <a:pPr algn="just">
              <a:lnSpc>
                <a:spcPct val="100000"/>
              </a:lnSpc>
              <a:spcBef>
                <a:spcPts val="600"/>
              </a:spcBef>
              <a:buFont typeface="Wingdings" panose="05000000000000000000" pitchFamily="2" charset="2"/>
              <a:buChar char="Ø"/>
            </a:pPr>
            <a:r>
              <a:rPr lang="fr-FR" sz="1600" b="1" dirty="0">
                <a:solidFill>
                  <a:srgbClr val="7030A0"/>
                </a:solidFill>
              </a:rPr>
              <a:t>Les bénéficiaires de la protection fonctionnelle </a:t>
            </a:r>
            <a:r>
              <a:rPr lang="fr-FR" sz="1600" dirty="0">
                <a:solidFill>
                  <a:prstClr val="black"/>
                </a:solidFill>
              </a:rPr>
              <a:t>: </a:t>
            </a:r>
            <a:r>
              <a:rPr lang="fr-FR" sz="1600" b="1" dirty="0">
                <a:solidFill>
                  <a:prstClr val="black"/>
                </a:solidFill>
              </a:rPr>
              <a:t>ensemble des personnels des établissements de la fonction publique hospitalière </a:t>
            </a:r>
            <a:r>
              <a:rPr lang="fr-FR" sz="1600" dirty="0">
                <a:solidFill>
                  <a:prstClr val="black"/>
                </a:solidFill>
              </a:rPr>
              <a:t>(ceux relevant du code général de la fonction publique, relevant du code de la santé publique, les personnels enseignants et hospitaliers des CHU, les collaborateurs occasionnels du service public ainsi que, sur leur demande et sous certaines conditions, leurs conjoints et ayants-droits)</a:t>
            </a:r>
          </a:p>
          <a:p>
            <a:pPr algn="just">
              <a:lnSpc>
                <a:spcPct val="100000"/>
              </a:lnSpc>
              <a:spcBef>
                <a:spcPts val="1600"/>
              </a:spcBef>
              <a:buFont typeface="Wingdings" panose="05000000000000000000" pitchFamily="2" charset="2"/>
              <a:buChar char="Ø"/>
            </a:pPr>
            <a:r>
              <a:rPr lang="fr-FR" sz="1600" b="1" dirty="0">
                <a:solidFill>
                  <a:srgbClr val="7030A0"/>
                </a:solidFill>
              </a:rPr>
              <a:t>Les conditions d’octroi de la protection fonctionnelle</a:t>
            </a:r>
          </a:p>
          <a:p>
            <a:pPr algn="just">
              <a:lnSpc>
                <a:spcPct val="100000"/>
              </a:lnSpc>
              <a:spcBef>
                <a:spcPts val="1600"/>
              </a:spcBef>
              <a:buFont typeface="Wingdings" panose="05000000000000000000" pitchFamily="2" charset="2"/>
              <a:buChar char="Ø"/>
            </a:pPr>
            <a:r>
              <a:rPr lang="fr-FR" sz="1600" b="1" dirty="0">
                <a:solidFill>
                  <a:srgbClr val="7030A0"/>
                </a:solidFill>
              </a:rPr>
              <a:t>Les modalités de la protection fonctionnelle, sa mise en œuvre et son organisation au sein des établissements</a:t>
            </a:r>
          </a:p>
          <a:p>
            <a:pPr marL="0" indent="0" algn="just">
              <a:lnSpc>
                <a:spcPct val="100000"/>
              </a:lnSpc>
              <a:spcBef>
                <a:spcPts val="600"/>
              </a:spcBef>
              <a:buNone/>
            </a:pPr>
            <a:endParaRPr lang="fr-FR" sz="400" b="1" dirty="0"/>
          </a:p>
          <a:p>
            <a:pPr marL="0" indent="0" algn="just">
              <a:lnSpc>
                <a:spcPct val="100000"/>
              </a:lnSpc>
              <a:spcBef>
                <a:spcPts val="600"/>
              </a:spcBef>
              <a:spcAft>
                <a:spcPts val="800"/>
              </a:spcAft>
              <a:buNone/>
            </a:pPr>
            <a:r>
              <a:rPr lang="fr-FR" sz="1200" b="1" dirty="0"/>
              <a:t>En annexe, sont proposés :</a:t>
            </a:r>
          </a:p>
          <a:p>
            <a:pPr marL="985838" lvl="2" indent="-184150" algn="just">
              <a:lnSpc>
                <a:spcPct val="100000"/>
              </a:lnSpc>
              <a:spcBef>
                <a:spcPts val="0"/>
              </a:spcBef>
              <a:buFont typeface="Symbol" panose="05050102010706020507" pitchFamily="18" charset="2"/>
              <a:buChar char=""/>
            </a:pPr>
            <a:r>
              <a:rPr lang="fr-FR" sz="1200" b="1" dirty="0">
                <a:solidFill>
                  <a:prstClr val="black"/>
                </a:solidFill>
              </a:rPr>
              <a:t>Une fiche pratique à destination des agents</a:t>
            </a:r>
          </a:p>
          <a:p>
            <a:pPr marL="985838" lvl="2" indent="-184150" algn="just">
              <a:lnSpc>
                <a:spcPct val="100000"/>
              </a:lnSpc>
              <a:spcBef>
                <a:spcPts val="0"/>
              </a:spcBef>
              <a:buFont typeface="Symbol" panose="05050102010706020507" pitchFamily="18" charset="2"/>
              <a:buChar char=""/>
            </a:pPr>
            <a:r>
              <a:rPr lang="fr-FR" sz="1200" b="1" dirty="0">
                <a:solidFill>
                  <a:prstClr val="black"/>
                </a:solidFill>
              </a:rPr>
              <a:t>Un modèle de convention d’honoraires </a:t>
            </a:r>
            <a:r>
              <a:rPr lang="fr-FR" sz="1200" dirty="0">
                <a:solidFill>
                  <a:prstClr val="black"/>
                </a:solidFill>
              </a:rPr>
              <a:t>(prévu par le décret n° 2017-97 relatif aux conditions et aux limites de la prise en charge des frais exposés dans le cadre d'instances civiles ou pénales par l'agent public ou ses ayants droit)</a:t>
            </a:r>
          </a:p>
          <a:p>
            <a:pPr marL="985838" lvl="2" indent="-184150" algn="just">
              <a:lnSpc>
                <a:spcPct val="100000"/>
              </a:lnSpc>
              <a:spcBef>
                <a:spcPts val="0"/>
              </a:spcBef>
              <a:buFont typeface="Symbol" panose="05050102010706020507" pitchFamily="18" charset="2"/>
              <a:buChar char=""/>
            </a:pPr>
            <a:r>
              <a:rPr lang="fr-FR" sz="1200" b="1" dirty="0">
                <a:solidFill>
                  <a:prstClr val="black"/>
                </a:solidFill>
              </a:rPr>
              <a:t>La liste des articles du CGFP relatifs à la protection fonctionnelle</a:t>
            </a:r>
          </a:p>
          <a:p>
            <a:pPr marL="801688" lvl="2" indent="0" algn="just">
              <a:lnSpc>
                <a:spcPct val="100000"/>
              </a:lnSpc>
              <a:spcBef>
                <a:spcPts val="0"/>
              </a:spcBef>
              <a:buNone/>
            </a:pPr>
            <a:endParaRPr lang="fr-FR" sz="1200" b="1" dirty="0">
              <a:solidFill>
                <a:prstClr val="black"/>
              </a:solidFill>
            </a:endParaRPr>
          </a:p>
          <a:p>
            <a:pPr marL="801688" lvl="2" indent="0" algn="just">
              <a:lnSpc>
                <a:spcPct val="100000"/>
              </a:lnSpc>
              <a:spcBef>
                <a:spcPts val="0"/>
              </a:spcBef>
              <a:buNone/>
            </a:pPr>
            <a:endParaRPr lang="fr-FR" sz="1800" b="1" dirty="0">
              <a:solidFill>
                <a:prstClr val="black"/>
              </a:solidFill>
            </a:endParaRPr>
          </a:p>
          <a:p>
            <a:pPr marL="801688" lvl="2" indent="0" algn="just">
              <a:lnSpc>
                <a:spcPct val="100000"/>
              </a:lnSpc>
              <a:spcBef>
                <a:spcPts val="0"/>
              </a:spcBef>
              <a:buNone/>
            </a:pPr>
            <a:r>
              <a:rPr lang="fr-FR" sz="1600" dirty="0">
                <a:solidFill>
                  <a:prstClr val="black"/>
                </a:solidFill>
              </a:rPr>
              <a:t>Le Conseil constitutionnel a déclaré contraires à la Constitution les deux derniers alinéas de l’article L. 134-4 du Code général de la fonction publique qui excluent du bénéfice de la protection fonctionnelle les </a:t>
            </a:r>
            <a:r>
              <a:rPr lang="fr-FR" sz="1600" b="1" u="sng" dirty="0">
                <a:solidFill>
                  <a:prstClr val="black"/>
                </a:solidFill>
              </a:rPr>
              <a:t>agents publics entendus en audition libre dans le cadre d’une enquête</a:t>
            </a:r>
            <a:r>
              <a:rPr lang="fr-FR" sz="1600" dirty="0">
                <a:solidFill>
                  <a:prstClr val="black"/>
                </a:solidFill>
              </a:rPr>
              <a:t>. </a:t>
            </a:r>
            <a:r>
              <a:rPr lang="fr-FR" sz="1600" b="1" dirty="0">
                <a:solidFill>
                  <a:prstClr val="black"/>
                </a:solidFill>
              </a:rPr>
              <a:t>Les établissements publics sont tenus d’accorder protection à l’agent entendu sous le régime de l’audition libre jusqu’à l’entrée en vigueur d’une nouvelle loi ou jusqu’à la date de l’abrogation des dispositions, soit au plus tard au 1</a:t>
            </a:r>
            <a:r>
              <a:rPr lang="fr-FR" sz="1600" b="1" baseline="30000" dirty="0">
                <a:solidFill>
                  <a:prstClr val="black"/>
                </a:solidFill>
              </a:rPr>
              <a:t>er</a:t>
            </a:r>
            <a:r>
              <a:rPr lang="fr-FR" sz="1600" b="1" dirty="0">
                <a:solidFill>
                  <a:prstClr val="black"/>
                </a:solidFill>
              </a:rPr>
              <a:t> juillet 2025 (Décision n°2024-1098 QPC du 4 juillet 2024).</a:t>
            </a:r>
          </a:p>
        </p:txBody>
      </p:sp>
      <p:sp>
        <p:nvSpPr>
          <p:cNvPr id="7" name="Espace réservé du numéro de diapositive 3">
            <a:extLst>
              <a:ext uri="{FF2B5EF4-FFF2-40B4-BE49-F238E27FC236}">
                <a16:creationId xmlns:a16="http://schemas.microsoft.com/office/drawing/2014/main" id="{99BDC55C-75B5-4F91-9DE8-9F93FEEB4210}"/>
              </a:ext>
            </a:extLst>
          </p:cNvPr>
          <p:cNvSpPr>
            <a:spLocks noGrp="1"/>
          </p:cNvSpPr>
          <p:nvPr>
            <p:ph type="sldNum" sz="quarter" idx="12"/>
          </p:nvPr>
        </p:nvSpPr>
        <p:spPr>
          <a:xfrm>
            <a:off x="8610600" y="6356350"/>
            <a:ext cx="2743200" cy="365125"/>
          </a:xfrm>
        </p:spPr>
        <p:txBody>
          <a:bodyPr/>
          <a:lstStyle/>
          <a:p>
            <a:fld id="{672A2F5D-B5B7-9D49-892F-1588FC32DD43}" type="slidenum">
              <a:rPr lang="fr-FR" smtClean="0"/>
              <a:t>10</a:t>
            </a:fld>
            <a:endParaRPr lang="fr-FR" dirty="0"/>
          </a:p>
        </p:txBody>
      </p:sp>
      <p:pic>
        <p:nvPicPr>
          <p:cNvPr id="5" name="Image 4">
            <a:extLst>
              <a:ext uri="{FF2B5EF4-FFF2-40B4-BE49-F238E27FC236}">
                <a16:creationId xmlns:a16="http://schemas.microsoft.com/office/drawing/2014/main" id="{931386CD-A06C-5C4B-6FC0-D03EDCFCE9F0}"/>
              </a:ext>
            </a:extLst>
          </p:cNvPr>
          <p:cNvPicPr>
            <a:picLocks noChangeAspect="1"/>
          </p:cNvPicPr>
          <p:nvPr/>
        </p:nvPicPr>
        <p:blipFill>
          <a:blip r:embed="rId3"/>
          <a:stretch>
            <a:fillRect/>
          </a:stretch>
        </p:blipFill>
        <p:spPr>
          <a:xfrm>
            <a:off x="193426" y="5560482"/>
            <a:ext cx="838200" cy="787179"/>
          </a:xfrm>
          <a:prstGeom prst="rect">
            <a:avLst/>
          </a:prstGeom>
        </p:spPr>
      </p:pic>
    </p:spTree>
    <p:extLst>
      <p:ext uri="{BB962C8B-B14F-4D97-AF65-F5344CB8AC3E}">
        <p14:creationId xmlns:p14="http://schemas.microsoft.com/office/powerpoint/2010/main" val="3117074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29F276-B42D-95A1-796C-8E46E58046D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886566B-44FB-1159-7566-B30EAC742D31}"/>
              </a:ext>
            </a:extLst>
          </p:cNvPr>
          <p:cNvSpPr>
            <a:spLocks noGrp="1"/>
          </p:cNvSpPr>
          <p:nvPr>
            <p:ph type="title"/>
          </p:nvPr>
        </p:nvSpPr>
        <p:spPr>
          <a:xfrm>
            <a:off x="1752600" y="243061"/>
            <a:ext cx="8686800" cy="467154"/>
          </a:xfrm>
        </p:spPr>
        <p:txBody>
          <a:bodyPr>
            <a:noAutofit/>
          </a:bodyPr>
          <a:lstStyle/>
          <a:p>
            <a:pPr algn="ctr"/>
            <a:r>
              <a:rPr lang="fr-FR" sz="2700" b="1" dirty="0">
                <a:solidFill>
                  <a:srgbClr val="7030A0"/>
                </a:solidFill>
                <a:latin typeface="+mn-lt"/>
              </a:rPr>
              <a:t>Le droit de se taire en matière disciplinaire</a:t>
            </a:r>
          </a:p>
        </p:txBody>
      </p:sp>
      <p:sp>
        <p:nvSpPr>
          <p:cNvPr id="7" name="Espace réservé du numéro de diapositive 3">
            <a:extLst>
              <a:ext uri="{FF2B5EF4-FFF2-40B4-BE49-F238E27FC236}">
                <a16:creationId xmlns:a16="http://schemas.microsoft.com/office/drawing/2014/main" id="{06B5730F-C9FC-01F7-41BF-34DB7B43C1E5}"/>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8E124D8-CA41-4593-BC1B-757D29EF9C1C}"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9" name="object 3">
            <a:extLst>
              <a:ext uri="{FF2B5EF4-FFF2-40B4-BE49-F238E27FC236}">
                <a16:creationId xmlns:a16="http://schemas.microsoft.com/office/drawing/2014/main" id="{327A32B1-9844-F63A-6A28-804644B9AE48}"/>
              </a:ext>
            </a:extLst>
          </p:cNvPr>
          <p:cNvSpPr txBox="1">
            <a:spLocks/>
          </p:cNvSpPr>
          <p:nvPr/>
        </p:nvSpPr>
        <p:spPr>
          <a:xfrm>
            <a:off x="580748" y="771077"/>
            <a:ext cx="10773052" cy="5617563"/>
          </a:xfrm>
          <a:prstGeom prst="rect">
            <a:avLst/>
          </a:prstGeom>
        </p:spPr>
        <p:txBody>
          <a:bodyPr vert="horz" wrap="square" lIns="0" tIns="38735"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defRPr/>
            </a:pPr>
            <a:r>
              <a:rPr lang="en-US" sz="2000" b="1" i="1" dirty="0">
                <a:solidFill>
                  <a:srgbClr val="4472C4"/>
                </a:solidFill>
              </a:rPr>
              <a:t>Conseil </a:t>
            </a:r>
            <a:r>
              <a:rPr lang="fr-FR" sz="2000" b="1" i="1" dirty="0">
                <a:solidFill>
                  <a:srgbClr val="4472C4"/>
                </a:solidFill>
              </a:rPr>
              <a:t>constitutionnel</a:t>
            </a:r>
            <a:r>
              <a:rPr lang="en-US" sz="2000" b="1" i="1" dirty="0">
                <a:solidFill>
                  <a:srgbClr val="4472C4"/>
                </a:solidFill>
              </a:rPr>
              <a:t>, 4 oct. 2024, n° 2024-1105 QPC</a:t>
            </a:r>
            <a:endParaRPr lang="fr-FR" sz="2000" b="1" i="1" dirty="0">
              <a:solidFill>
                <a:srgbClr val="4472C4"/>
              </a:solidFill>
            </a:endParaRPr>
          </a:p>
          <a:p>
            <a:pPr marL="0" indent="0">
              <a:lnSpc>
                <a:spcPct val="100000"/>
              </a:lnSpc>
              <a:spcBef>
                <a:spcPts val="600"/>
              </a:spcBef>
              <a:buNone/>
              <a:defRPr/>
            </a:pPr>
            <a:endParaRPr lang="fr-FR" sz="1100" b="1" dirty="0">
              <a:solidFill>
                <a:srgbClr val="7030A0"/>
              </a:solidFill>
              <a:latin typeface="Calibri"/>
            </a:endParaRPr>
          </a:p>
          <a:p>
            <a:pPr marL="0" marR="0" lvl="0" indent="0" algn="just" defTabSz="914400" rtl="0" eaLnBrk="1" fontAlgn="auto" latinLnBrk="0" hangingPunct="1">
              <a:lnSpc>
                <a:spcPct val="100000"/>
              </a:lnSpc>
              <a:spcBef>
                <a:spcPts val="600"/>
              </a:spcBef>
              <a:spcAft>
                <a:spcPts val="0"/>
              </a:spcAft>
              <a:buClrTx/>
              <a:buSzTx/>
              <a:buNone/>
              <a:tabLst/>
              <a:defRPr/>
            </a:pPr>
            <a:r>
              <a:rPr lang="fr-FR" sz="1800" b="1" dirty="0">
                <a:solidFill>
                  <a:srgbClr val="7030A0"/>
                </a:solidFill>
              </a:rPr>
              <a:t>Le professionnel qui fait l’objet de poursuites disciplinaires ne peut pas être entendu sur les manquements qui lui sont reprochés sans qu’il soit préalablement informé du droit qu’il a de se taire.</a:t>
            </a:r>
          </a:p>
          <a:p>
            <a:pPr marL="0" marR="0" lvl="0" indent="0" algn="just" defTabSz="914400" rtl="0" eaLnBrk="1" fontAlgn="auto" latinLnBrk="0" hangingPunct="1">
              <a:lnSpc>
                <a:spcPct val="100000"/>
              </a:lnSpc>
              <a:spcBef>
                <a:spcPts val="600"/>
              </a:spcBef>
              <a:spcAft>
                <a:spcPts val="0"/>
              </a:spcAft>
              <a:buClrTx/>
              <a:buSzTx/>
              <a:buNone/>
              <a:tabLst/>
              <a:defRPr/>
            </a:pPr>
            <a:endParaRPr lang="fr-FR" sz="1600" b="1" dirty="0">
              <a:solidFill>
                <a:srgbClr val="7030A0"/>
              </a:solidFill>
            </a:endParaRPr>
          </a:p>
          <a:p>
            <a:pPr marR="0" lvl="0" algn="just"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lang="fr-FR" sz="1600" dirty="0">
                <a:solidFill>
                  <a:prstClr val="black"/>
                </a:solidFill>
              </a:rPr>
              <a:t>Les articles 19 de la loi du 13 juillet 1983 et L. 532-4 du Code général de la fonction publique sont relatifs aux garanties dont bénéficie le fonctionnaire à l’encontre duquel une procédure disciplinaire est engagée. En ne prévoyant pas le droit de se taire, ces dispositions méconnaissent les exigences de l’article 9 de la Déclaration de 1789 et sont, de fait, considérées comme </a:t>
            </a:r>
            <a:r>
              <a:rPr lang="fr-FR" sz="1600" b="1" dirty="0">
                <a:solidFill>
                  <a:prstClr val="black"/>
                </a:solidFill>
              </a:rPr>
              <a:t>inconstitutionnelles</a:t>
            </a:r>
            <a:r>
              <a:rPr lang="fr-FR" sz="1600" dirty="0">
                <a:solidFill>
                  <a:prstClr val="black"/>
                </a:solidFill>
              </a:rPr>
              <a:t>. </a:t>
            </a:r>
          </a:p>
          <a:p>
            <a:pPr marR="0" lvl="0" algn="just"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endParaRPr lang="fr-FR" sz="900" dirty="0">
              <a:solidFill>
                <a:prstClr val="black"/>
              </a:solidFill>
            </a:endParaRPr>
          </a:p>
          <a:p>
            <a:pPr marR="0" lvl="0" algn="just"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lang="fr-FR" sz="1600" dirty="0">
                <a:solidFill>
                  <a:prstClr val="black"/>
                </a:solidFill>
              </a:rPr>
              <a:t>L’abrogation immédiate de ces dispositions aurait pour conséquence de supprimer l’obligation pour l’Administration d’informer le fonctionnaire poursuivi disciplinairement de son droit à communication de son dossier administratif </a:t>
            </a:r>
            <a:r>
              <a:rPr lang="fr-FR" sz="1600" dirty="0">
                <a:solidFill>
                  <a:prstClr val="black"/>
                </a:solidFill>
                <a:sym typeface="Wingdings" panose="05000000000000000000" pitchFamily="2" charset="2"/>
              </a:rPr>
              <a:t> </a:t>
            </a:r>
            <a:r>
              <a:rPr lang="fr-FR" sz="1600" b="1" dirty="0">
                <a:solidFill>
                  <a:prstClr val="black"/>
                </a:solidFill>
                <a:sym typeface="Wingdings" panose="05000000000000000000" pitchFamily="2" charset="2"/>
              </a:rPr>
              <a:t>l’abrogation de ces dispositions est reportée au 1</a:t>
            </a:r>
            <a:r>
              <a:rPr lang="fr-FR" sz="1600" b="1" baseline="30000" dirty="0">
                <a:solidFill>
                  <a:prstClr val="black"/>
                </a:solidFill>
                <a:sym typeface="Wingdings" panose="05000000000000000000" pitchFamily="2" charset="2"/>
              </a:rPr>
              <a:t>er</a:t>
            </a:r>
            <a:r>
              <a:rPr lang="fr-FR" sz="1600" b="1" dirty="0">
                <a:solidFill>
                  <a:prstClr val="black"/>
                </a:solidFill>
                <a:sym typeface="Wingdings" panose="05000000000000000000" pitchFamily="2" charset="2"/>
              </a:rPr>
              <a:t> octobre 2025</a:t>
            </a:r>
            <a:r>
              <a:rPr lang="fr-FR" sz="1600" dirty="0">
                <a:solidFill>
                  <a:prstClr val="black"/>
                </a:solidFill>
                <a:sym typeface="Wingdings" panose="05000000000000000000" pitchFamily="2" charset="2"/>
              </a:rPr>
              <a:t>.</a:t>
            </a:r>
          </a:p>
          <a:p>
            <a:pPr marL="0" marR="0" lvl="0" indent="0" algn="just" defTabSz="914400" rtl="0" eaLnBrk="1" fontAlgn="auto" latinLnBrk="0" hangingPunct="1">
              <a:lnSpc>
                <a:spcPct val="100000"/>
              </a:lnSpc>
              <a:spcBef>
                <a:spcPts val="600"/>
              </a:spcBef>
              <a:spcAft>
                <a:spcPts val="0"/>
              </a:spcAft>
              <a:buClrTx/>
              <a:buSzTx/>
              <a:buNone/>
              <a:tabLst/>
              <a:defRPr/>
            </a:pPr>
            <a:endParaRPr lang="fr-FR" sz="900" dirty="0">
              <a:solidFill>
                <a:prstClr val="black"/>
              </a:solidFill>
              <a:sym typeface="Wingdings" panose="05000000000000000000" pitchFamily="2" charset="2"/>
            </a:endParaRPr>
          </a:p>
          <a:p>
            <a:pPr marR="0" lvl="0" algn="just"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lang="fr-FR" sz="1600" dirty="0">
                <a:solidFill>
                  <a:prstClr val="black"/>
                </a:solidFill>
              </a:rPr>
              <a:t>Jusqu’à l’entrée en vigueur d’une nouvelle loi ou jusqu’à la date de l’abrogation de ces dispositions, le fonctionnaire à l’encontre duquel une procédure disciplinaire est engagée </a:t>
            </a:r>
            <a:r>
              <a:rPr lang="fr-FR" sz="1600" b="1" dirty="0">
                <a:solidFill>
                  <a:prstClr val="black"/>
                </a:solidFill>
              </a:rPr>
              <a:t>doit être informé de son droit de se taire</a:t>
            </a:r>
            <a:r>
              <a:rPr lang="fr-FR" sz="1600" dirty="0">
                <a:solidFill>
                  <a:prstClr val="black"/>
                </a:solidFill>
              </a:rPr>
              <a:t>.</a:t>
            </a:r>
          </a:p>
          <a:p>
            <a:pPr marL="0" marR="0" lvl="0" indent="0" algn="l" defTabSz="914400" rtl="0" eaLnBrk="1" fontAlgn="auto" latinLnBrk="0" hangingPunct="1">
              <a:lnSpc>
                <a:spcPct val="100000"/>
              </a:lnSpc>
              <a:spcBef>
                <a:spcPts val="600"/>
              </a:spcBef>
              <a:spcAft>
                <a:spcPts val="0"/>
              </a:spcAft>
              <a:buClrTx/>
              <a:buSzTx/>
              <a:buNone/>
              <a:tabLst/>
              <a:defRPr/>
            </a:pPr>
            <a:endParaRPr lang="fr-FR" sz="1050" dirty="0">
              <a:solidFill>
                <a:prstClr val="black"/>
              </a:solidFill>
            </a:endParaRPr>
          </a:p>
          <a:p>
            <a:pPr marL="457200" lvl="1" indent="0" algn="just">
              <a:lnSpc>
                <a:spcPct val="100000"/>
              </a:lnSpc>
              <a:spcBef>
                <a:spcPts val="600"/>
              </a:spcBef>
              <a:buNone/>
              <a:defRPr/>
            </a:pPr>
            <a:r>
              <a:rPr lang="fr-FR" sz="1600" b="1" dirty="0">
                <a:solidFill>
                  <a:prstClr val="black"/>
                </a:solidFill>
              </a:rPr>
              <a:t>	Le Conseil d’Etat doit prochainement se prononcer sur l’application du droit de se taire aux enquêtes 	administratives conduites avant l’engagement d’une procédure disciplinaire.</a:t>
            </a:r>
          </a:p>
          <a:p>
            <a:pPr marL="228600" marR="0" lvl="0" indent="-228600" algn="l"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endParaRPr lang="fr-FR" sz="1800" dirty="0">
              <a:solidFill>
                <a:prstClr val="black"/>
              </a:solidFill>
              <a:latin typeface="Calibri"/>
            </a:endParaRPr>
          </a:p>
        </p:txBody>
      </p:sp>
      <p:pic>
        <p:nvPicPr>
          <p:cNvPr id="4" name="Image 3">
            <a:extLst>
              <a:ext uri="{FF2B5EF4-FFF2-40B4-BE49-F238E27FC236}">
                <a16:creationId xmlns:a16="http://schemas.microsoft.com/office/drawing/2014/main" id="{DC3840A7-767D-AF90-62EF-4BDC54B716D9}"/>
              </a:ext>
            </a:extLst>
          </p:cNvPr>
          <p:cNvPicPr>
            <a:picLocks noChangeAspect="1"/>
          </p:cNvPicPr>
          <p:nvPr/>
        </p:nvPicPr>
        <p:blipFill>
          <a:blip r:embed="rId3"/>
          <a:stretch>
            <a:fillRect/>
          </a:stretch>
        </p:blipFill>
        <p:spPr>
          <a:xfrm>
            <a:off x="580748" y="5299744"/>
            <a:ext cx="838200" cy="787179"/>
          </a:xfrm>
          <a:prstGeom prst="rect">
            <a:avLst/>
          </a:prstGeom>
        </p:spPr>
      </p:pic>
    </p:spTree>
    <p:extLst>
      <p:ext uri="{BB962C8B-B14F-4D97-AF65-F5344CB8AC3E}">
        <p14:creationId xmlns:p14="http://schemas.microsoft.com/office/powerpoint/2010/main" val="1616723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3C262-C084-8174-82F6-E97F0E45936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7336EF1-4FFE-AE6B-889C-286027628E98}"/>
              </a:ext>
            </a:extLst>
          </p:cNvPr>
          <p:cNvSpPr>
            <a:spLocks noGrp="1"/>
          </p:cNvSpPr>
          <p:nvPr>
            <p:ph type="title"/>
          </p:nvPr>
        </p:nvSpPr>
        <p:spPr>
          <a:xfrm>
            <a:off x="1623874" y="224410"/>
            <a:ext cx="8686800" cy="467154"/>
          </a:xfrm>
        </p:spPr>
        <p:txBody>
          <a:bodyPr>
            <a:noAutofit/>
          </a:bodyPr>
          <a:lstStyle/>
          <a:p>
            <a:pPr algn="ctr"/>
            <a:r>
              <a:rPr lang="fr-FR" sz="2700" b="1" dirty="0">
                <a:solidFill>
                  <a:srgbClr val="7030A0"/>
                </a:solidFill>
                <a:latin typeface="+mn-lt"/>
              </a:rPr>
              <a:t>Le programme </a:t>
            </a:r>
            <a:r>
              <a:rPr lang="fr-FR" sz="2700" b="1" dirty="0" err="1">
                <a:solidFill>
                  <a:srgbClr val="7030A0"/>
                </a:solidFill>
                <a:latin typeface="+mn-lt"/>
              </a:rPr>
              <a:t>Handi’Talents</a:t>
            </a:r>
            <a:endParaRPr lang="fr-FR" sz="2700" b="1" dirty="0">
              <a:solidFill>
                <a:srgbClr val="7030A0"/>
              </a:solidFill>
              <a:latin typeface="+mn-lt"/>
            </a:endParaRPr>
          </a:p>
        </p:txBody>
      </p:sp>
      <p:sp>
        <p:nvSpPr>
          <p:cNvPr id="7" name="Espace réservé du numéro de diapositive 3">
            <a:extLst>
              <a:ext uri="{FF2B5EF4-FFF2-40B4-BE49-F238E27FC236}">
                <a16:creationId xmlns:a16="http://schemas.microsoft.com/office/drawing/2014/main" id="{1037E226-5537-499A-7EE0-C76992165A8F}"/>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8E124D8-CA41-4593-BC1B-757D29EF9C1C}"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9" name="object 3">
            <a:extLst>
              <a:ext uri="{FF2B5EF4-FFF2-40B4-BE49-F238E27FC236}">
                <a16:creationId xmlns:a16="http://schemas.microsoft.com/office/drawing/2014/main" id="{DFC22698-90FC-CC32-6B6F-C64831104D48}"/>
              </a:ext>
            </a:extLst>
          </p:cNvPr>
          <p:cNvSpPr txBox="1">
            <a:spLocks/>
          </p:cNvSpPr>
          <p:nvPr/>
        </p:nvSpPr>
        <p:spPr>
          <a:xfrm>
            <a:off x="580748" y="771077"/>
            <a:ext cx="10773052" cy="5178982"/>
          </a:xfrm>
          <a:prstGeom prst="rect">
            <a:avLst/>
          </a:prstGeom>
        </p:spPr>
        <p:txBody>
          <a:bodyPr vert="horz" wrap="square" lIns="0" tIns="38735"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600"/>
              </a:spcBef>
              <a:spcAft>
                <a:spcPts val="1200"/>
              </a:spcAft>
              <a:buNone/>
              <a:defRPr/>
            </a:pPr>
            <a:r>
              <a:rPr lang="fr-FR" sz="1800" b="1" i="1" dirty="0">
                <a:solidFill>
                  <a:srgbClr val="4472C4"/>
                </a:solidFill>
              </a:rPr>
              <a:t>Circulaire de la DGAFP du 21 novembre 2024 relative aux modalités de sélection des agents publics des trois versants de la fonction publique en vue de leur participation au programme </a:t>
            </a:r>
            <a:r>
              <a:rPr lang="fr-FR" sz="1800" b="1" i="1" dirty="0" err="1">
                <a:solidFill>
                  <a:srgbClr val="4472C4"/>
                </a:solidFill>
              </a:rPr>
              <a:t>Handi’Talents</a:t>
            </a:r>
            <a:endParaRPr lang="fr-FR" sz="1800" b="1" i="1" dirty="0">
              <a:solidFill>
                <a:srgbClr val="4472C4"/>
              </a:solidFill>
            </a:endParaRPr>
          </a:p>
          <a:p>
            <a:pPr marL="0" marR="0" lvl="0" indent="0" algn="just" defTabSz="914400" rtl="0" eaLnBrk="1" fontAlgn="auto" latinLnBrk="0" hangingPunct="1">
              <a:lnSpc>
                <a:spcPct val="100000"/>
              </a:lnSpc>
              <a:spcBef>
                <a:spcPts val="600"/>
              </a:spcBef>
              <a:spcAft>
                <a:spcPts val="0"/>
              </a:spcAft>
              <a:buClrTx/>
              <a:buSzTx/>
              <a:buNone/>
              <a:tabLst/>
              <a:defRPr/>
            </a:pPr>
            <a:r>
              <a:rPr lang="fr-FR" sz="1600" dirty="0">
                <a:solidFill>
                  <a:prstClr val="black"/>
                </a:solidFill>
              </a:rPr>
              <a:t>Le programme </a:t>
            </a:r>
            <a:r>
              <a:rPr lang="fr-FR" sz="1600" dirty="0" err="1">
                <a:solidFill>
                  <a:prstClr val="black"/>
                </a:solidFill>
              </a:rPr>
              <a:t>Handi’Talents</a:t>
            </a:r>
            <a:r>
              <a:rPr lang="fr-FR" sz="1600" dirty="0">
                <a:solidFill>
                  <a:prstClr val="black"/>
                </a:solidFill>
              </a:rPr>
              <a:t> a pour objectif de permettre aux agents publics relevant des trois versants de la fonction publique, en situation de handicap, de dépasser les freins éventuels à leur évolution professionnelle. </a:t>
            </a:r>
          </a:p>
          <a:p>
            <a:pPr marL="0" marR="0" lvl="0" indent="0" algn="just" defTabSz="914400" rtl="0" eaLnBrk="1" fontAlgn="auto" latinLnBrk="0" hangingPunct="1">
              <a:lnSpc>
                <a:spcPct val="100000"/>
              </a:lnSpc>
              <a:spcBef>
                <a:spcPts val="600"/>
              </a:spcBef>
              <a:spcAft>
                <a:spcPts val="0"/>
              </a:spcAft>
              <a:buClrTx/>
              <a:buSzTx/>
              <a:buNone/>
              <a:tabLst/>
              <a:defRPr/>
            </a:pPr>
            <a:endParaRPr lang="fr-FR" sz="1000" dirty="0">
              <a:solidFill>
                <a:prstClr val="black"/>
              </a:solidFill>
            </a:endParaRPr>
          </a:p>
          <a:p>
            <a:pPr marR="0" lvl="0" algn="just"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lang="fr-FR" sz="1600" b="1" dirty="0">
                <a:solidFill>
                  <a:srgbClr val="7030A0"/>
                </a:solidFill>
              </a:rPr>
              <a:t>Critères d’éligibilité des candidats</a:t>
            </a:r>
          </a:p>
          <a:p>
            <a:pPr lvl="1" algn="just">
              <a:lnSpc>
                <a:spcPct val="100000"/>
              </a:lnSpc>
              <a:spcBef>
                <a:spcPts val="600"/>
              </a:spcBef>
              <a:buFontTx/>
              <a:buChar char="-"/>
              <a:defRPr/>
            </a:pPr>
            <a:r>
              <a:rPr lang="fr-FR" sz="1400" dirty="0">
                <a:solidFill>
                  <a:prstClr val="black"/>
                </a:solidFill>
              </a:rPr>
              <a:t>Bénéficiaires de l’obligation d’emploi de travailleurs handicapés au 1</a:t>
            </a:r>
            <a:r>
              <a:rPr lang="fr-FR" sz="1400" baseline="30000" dirty="0">
                <a:solidFill>
                  <a:prstClr val="black"/>
                </a:solidFill>
              </a:rPr>
              <a:t>er</a:t>
            </a:r>
            <a:r>
              <a:rPr lang="fr-FR" sz="1400" dirty="0">
                <a:solidFill>
                  <a:prstClr val="black"/>
                </a:solidFill>
              </a:rPr>
              <a:t> janvier 2025 ;</a:t>
            </a:r>
          </a:p>
          <a:p>
            <a:pPr lvl="1" algn="just">
              <a:lnSpc>
                <a:spcPct val="100000"/>
              </a:lnSpc>
              <a:spcBef>
                <a:spcPts val="600"/>
              </a:spcBef>
              <a:buFontTx/>
              <a:buChar char="-"/>
              <a:defRPr/>
            </a:pPr>
            <a:r>
              <a:rPr lang="fr-FR" sz="1400" dirty="0">
                <a:solidFill>
                  <a:prstClr val="black"/>
                </a:solidFill>
              </a:rPr>
              <a:t>De catégorie C, B et A, à l’exclusion des cadres supérieurs ; </a:t>
            </a:r>
          </a:p>
          <a:p>
            <a:pPr lvl="1" algn="just">
              <a:lnSpc>
                <a:spcPct val="100000"/>
              </a:lnSpc>
              <a:spcBef>
                <a:spcPts val="600"/>
              </a:spcBef>
              <a:buFontTx/>
              <a:buChar char="-"/>
              <a:defRPr/>
            </a:pPr>
            <a:r>
              <a:rPr lang="fr-FR" sz="1400" dirty="0">
                <a:solidFill>
                  <a:prstClr val="black"/>
                </a:solidFill>
              </a:rPr>
              <a:t>Disposant d’une ancienneté de quatre ans de services publics à la date du 1</a:t>
            </a:r>
            <a:r>
              <a:rPr lang="fr-FR" sz="1400" baseline="30000" dirty="0">
                <a:solidFill>
                  <a:prstClr val="black"/>
                </a:solidFill>
              </a:rPr>
              <a:t>er</a:t>
            </a:r>
            <a:r>
              <a:rPr lang="fr-FR" sz="1400" dirty="0">
                <a:solidFill>
                  <a:prstClr val="black"/>
                </a:solidFill>
              </a:rPr>
              <a:t> janvier 2025.</a:t>
            </a:r>
          </a:p>
          <a:p>
            <a:pPr marL="457200" lvl="1" indent="0" algn="just">
              <a:lnSpc>
                <a:spcPct val="100000"/>
              </a:lnSpc>
              <a:spcBef>
                <a:spcPts val="600"/>
              </a:spcBef>
              <a:buNone/>
              <a:defRPr/>
            </a:pPr>
            <a:endParaRPr lang="fr-FR" sz="1200" dirty="0">
              <a:solidFill>
                <a:prstClr val="black"/>
              </a:solidFill>
            </a:endParaRPr>
          </a:p>
          <a:p>
            <a:pPr marR="0" lvl="0" algn="just"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lang="fr-FR" sz="1600" b="1" dirty="0">
                <a:solidFill>
                  <a:srgbClr val="7030A0"/>
                </a:solidFill>
              </a:rPr>
              <a:t>Critères de sélection des candidats : </a:t>
            </a:r>
          </a:p>
          <a:p>
            <a:pPr lvl="1" algn="just">
              <a:lnSpc>
                <a:spcPct val="100000"/>
              </a:lnSpc>
              <a:spcBef>
                <a:spcPts val="600"/>
              </a:spcBef>
              <a:buFontTx/>
              <a:buChar char="-"/>
              <a:defRPr/>
            </a:pPr>
            <a:r>
              <a:rPr lang="fr-FR" sz="1400" dirty="0">
                <a:solidFill>
                  <a:prstClr val="black"/>
                </a:solidFill>
              </a:rPr>
              <a:t>Maturité et cohérence du projet professionnel ; </a:t>
            </a:r>
          </a:p>
          <a:p>
            <a:pPr lvl="1" algn="just">
              <a:lnSpc>
                <a:spcPct val="100000"/>
              </a:lnSpc>
              <a:spcBef>
                <a:spcPts val="600"/>
              </a:spcBef>
              <a:buFontTx/>
              <a:buChar char="-"/>
              <a:defRPr/>
            </a:pPr>
            <a:r>
              <a:rPr lang="fr-FR" sz="1400" dirty="0">
                <a:solidFill>
                  <a:prstClr val="black"/>
                </a:solidFill>
              </a:rPr>
              <a:t>Motivation du candidat ; </a:t>
            </a:r>
          </a:p>
          <a:p>
            <a:pPr lvl="1" algn="just">
              <a:lnSpc>
                <a:spcPct val="100000"/>
              </a:lnSpc>
              <a:spcBef>
                <a:spcPts val="600"/>
              </a:spcBef>
              <a:buFontTx/>
              <a:buChar char="-"/>
              <a:defRPr/>
            </a:pPr>
            <a:r>
              <a:rPr lang="fr-FR" sz="1400" dirty="0">
                <a:solidFill>
                  <a:prstClr val="black"/>
                </a:solidFill>
              </a:rPr>
              <a:t>Apport potentiel du programme au regard des besoins et des attentes du candidat.</a:t>
            </a:r>
          </a:p>
          <a:p>
            <a:pPr lvl="1" algn="just">
              <a:lnSpc>
                <a:spcPct val="100000"/>
              </a:lnSpc>
              <a:spcBef>
                <a:spcPts val="600"/>
              </a:spcBef>
              <a:buFontTx/>
              <a:buChar char="-"/>
              <a:defRPr/>
            </a:pPr>
            <a:endParaRPr lang="fr-FR" sz="1200" dirty="0">
              <a:solidFill>
                <a:prstClr val="black"/>
              </a:solidFill>
            </a:endParaRPr>
          </a:p>
          <a:p>
            <a:pPr algn="just">
              <a:lnSpc>
                <a:spcPct val="100000"/>
              </a:lnSpc>
              <a:spcBef>
                <a:spcPts val="600"/>
              </a:spcBef>
              <a:buFont typeface="Wingdings" panose="05000000000000000000" pitchFamily="2" charset="2"/>
              <a:buChar char="Ø"/>
              <a:defRPr/>
            </a:pPr>
            <a:r>
              <a:rPr lang="fr-FR" sz="1600" b="1" dirty="0">
                <a:solidFill>
                  <a:srgbClr val="7030A0"/>
                </a:solidFill>
              </a:rPr>
              <a:t>Calendrier prévisionnel : </a:t>
            </a:r>
          </a:p>
          <a:p>
            <a:pPr algn="just">
              <a:lnSpc>
                <a:spcPct val="100000"/>
              </a:lnSpc>
              <a:spcBef>
                <a:spcPts val="600"/>
              </a:spcBef>
              <a:buFont typeface="Wingdings" panose="05000000000000000000" pitchFamily="2" charset="2"/>
              <a:buChar char="Ø"/>
              <a:defRPr/>
            </a:pPr>
            <a:endParaRPr lang="fr-FR" sz="1800" dirty="0">
              <a:solidFill>
                <a:prstClr val="black"/>
              </a:solidFill>
            </a:endParaRPr>
          </a:p>
        </p:txBody>
      </p:sp>
      <p:graphicFrame>
        <p:nvGraphicFramePr>
          <p:cNvPr id="5" name="Diagramme 4">
            <a:extLst>
              <a:ext uri="{FF2B5EF4-FFF2-40B4-BE49-F238E27FC236}">
                <a16:creationId xmlns:a16="http://schemas.microsoft.com/office/drawing/2014/main" id="{C9CA4E92-BF30-589A-5737-0514E8570E30}"/>
              </a:ext>
            </a:extLst>
          </p:cNvPr>
          <p:cNvGraphicFramePr/>
          <p:nvPr>
            <p:extLst>
              <p:ext uri="{D42A27DB-BD31-4B8C-83A1-F6EECF244321}">
                <p14:modId xmlns:p14="http://schemas.microsoft.com/office/powerpoint/2010/main" val="3550266573"/>
              </p:ext>
            </p:extLst>
          </p:nvPr>
        </p:nvGraphicFramePr>
        <p:xfrm>
          <a:off x="1267641" y="4790677"/>
          <a:ext cx="9656718" cy="25924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2710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2BD14-E8BF-D342-DC31-3630C023EAA5}"/>
            </a:ext>
          </a:extLst>
        </p:cNvPr>
        <p:cNvGrpSpPr/>
        <p:nvPr/>
      </p:nvGrpSpPr>
      <p:grpSpPr>
        <a:xfrm>
          <a:off x="0" y="0"/>
          <a:ext cx="0" cy="0"/>
          <a:chOff x="0" y="0"/>
          <a:chExt cx="0" cy="0"/>
        </a:xfrm>
      </p:grpSpPr>
      <p:sp>
        <p:nvSpPr>
          <p:cNvPr id="3" name="ZoneTexte 2">
            <a:extLst>
              <a:ext uri="{FF2B5EF4-FFF2-40B4-BE49-F238E27FC236}">
                <a16:creationId xmlns:a16="http://schemas.microsoft.com/office/drawing/2014/main" id="{F318FDF5-1EFC-6552-54A3-BCBFAE35660B}"/>
              </a:ext>
            </a:extLst>
          </p:cNvPr>
          <p:cNvSpPr txBox="1"/>
          <p:nvPr/>
        </p:nvSpPr>
        <p:spPr>
          <a:xfrm>
            <a:off x="3044406" y="2998481"/>
            <a:ext cx="6103188" cy="646331"/>
          </a:xfrm>
          <a:prstGeom prst="rect">
            <a:avLst/>
          </a:prstGeom>
          <a:noFill/>
        </p:spPr>
        <p:txBody>
          <a:bodyPr wrap="square">
            <a:spAutoFit/>
          </a:bodyPr>
          <a:lstStyle/>
          <a:p>
            <a:pPr algn="ctr"/>
            <a:r>
              <a:rPr lang="fr-FR" altLang="fr-FR" sz="3600" b="1" dirty="0">
                <a:solidFill>
                  <a:srgbClr val="FFFFFF"/>
                </a:solidFill>
                <a:latin typeface="Arial" panose="020B0604020202020204" pitchFamily="34" charset="0"/>
                <a:ea typeface="ＭＳ Ｐゴシック" panose="020B0600070205080204" pitchFamily="34" charset="-128"/>
                <a:cs typeface="Arial" panose="020B0604020202020204" pitchFamily="34" charset="0"/>
              </a:rPr>
              <a:t>Les chantiers en cours</a:t>
            </a:r>
          </a:p>
        </p:txBody>
      </p:sp>
    </p:spTree>
    <p:extLst>
      <p:ext uri="{BB962C8B-B14F-4D97-AF65-F5344CB8AC3E}">
        <p14:creationId xmlns:p14="http://schemas.microsoft.com/office/powerpoint/2010/main" val="1406698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3AC2C-9108-D5ED-47CD-9AC04CCF106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FEB1F91-BC00-FFC3-45EE-14F6FF0880DF}"/>
              </a:ext>
            </a:extLst>
          </p:cNvPr>
          <p:cNvSpPr>
            <a:spLocks noGrp="1"/>
          </p:cNvSpPr>
          <p:nvPr>
            <p:ph type="title"/>
          </p:nvPr>
        </p:nvSpPr>
        <p:spPr>
          <a:xfrm>
            <a:off x="1688990" y="249332"/>
            <a:ext cx="8686800" cy="467154"/>
          </a:xfrm>
        </p:spPr>
        <p:txBody>
          <a:bodyPr>
            <a:noAutofit/>
          </a:bodyPr>
          <a:lstStyle/>
          <a:p>
            <a:pPr algn="ctr"/>
            <a:r>
              <a:rPr lang="fr-FR" sz="2700" b="1" dirty="0">
                <a:solidFill>
                  <a:srgbClr val="7030A0"/>
                </a:solidFill>
                <a:latin typeface="+mn-lt"/>
              </a:rPr>
              <a:t>Les chantiers en cours</a:t>
            </a:r>
          </a:p>
        </p:txBody>
      </p:sp>
      <p:sp>
        <p:nvSpPr>
          <p:cNvPr id="7" name="Espace réservé du numéro de diapositive 3">
            <a:extLst>
              <a:ext uri="{FF2B5EF4-FFF2-40B4-BE49-F238E27FC236}">
                <a16:creationId xmlns:a16="http://schemas.microsoft.com/office/drawing/2014/main" id="{D8304FB2-D28C-9199-B58E-E5EC85D33AD6}"/>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88E124D8-CA41-4593-BC1B-757D29EF9C1C}" type="slidenum">
              <a:rPr kumimoji="0" lang="fr-F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fr-FR"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9" name="object 3">
            <a:extLst>
              <a:ext uri="{FF2B5EF4-FFF2-40B4-BE49-F238E27FC236}">
                <a16:creationId xmlns:a16="http://schemas.microsoft.com/office/drawing/2014/main" id="{3A6CE011-4829-718D-038F-338D7383BE2B}"/>
              </a:ext>
            </a:extLst>
          </p:cNvPr>
          <p:cNvSpPr txBox="1">
            <a:spLocks/>
          </p:cNvSpPr>
          <p:nvPr/>
        </p:nvSpPr>
        <p:spPr>
          <a:xfrm>
            <a:off x="247815" y="1260612"/>
            <a:ext cx="11696369" cy="4917372"/>
          </a:xfrm>
          <a:prstGeom prst="rect">
            <a:avLst/>
          </a:prstGeom>
        </p:spPr>
        <p:txBody>
          <a:bodyPr vert="horz" wrap="square" lIns="0" tIns="38735"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spcBef>
                <a:spcPts val="600"/>
              </a:spcBef>
              <a:buFont typeface="Wingdings" panose="05000000000000000000" pitchFamily="2" charset="2"/>
              <a:buChar char="Ø"/>
              <a:defRPr/>
            </a:pPr>
            <a:r>
              <a:rPr lang="fr-FR" sz="1800" b="1" dirty="0">
                <a:solidFill>
                  <a:srgbClr val="7030A0"/>
                </a:solidFill>
              </a:rPr>
              <a:t>La révision du régime indemnitaire</a:t>
            </a:r>
          </a:p>
          <a:p>
            <a:pPr lvl="1">
              <a:lnSpc>
                <a:spcPct val="100000"/>
              </a:lnSpc>
              <a:spcBef>
                <a:spcPts val="600"/>
              </a:spcBef>
              <a:buFont typeface="Wingdings" panose="05000000000000000000" pitchFamily="2" charset="2"/>
              <a:buChar char="Ø"/>
              <a:defRPr/>
            </a:pPr>
            <a:endParaRPr lang="fr-FR" sz="1800" b="1" dirty="0">
              <a:solidFill>
                <a:srgbClr val="7030A0"/>
              </a:solidFill>
            </a:endParaRPr>
          </a:p>
          <a:p>
            <a:pPr lvl="1">
              <a:lnSpc>
                <a:spcPct val="100000"/>
              </a:lnSpc>
              <a:spcBef>
                <a:spcPts val="600"/>
              </a:spcBef>
              <a:buFont typeface="Wingdings" panose="05000000000000000000" pitchFamily="2" charset="2"/>
              <a:buChar char="Ø"/>
              <a:defRPr/>
            </a:pPr>
            <a:r>
              <a:rPr lang="fr-FR" sz="1800" b="1" dirty="0">
                <a:solidFill>
                  <a:srgbClr val="7030A0"/>
                </a:solidFill>
              </a:rPr>
              <a:t>Le contrat d’engagement IBODE</a:t>
            </a:r>
          </a:p>
          <a:p>
            <a:pPr marL="457200" lvl="1" indent="0">
              <a:lnSpc>
                <a:spcPct val="100000"/>
              </a:lnSpc>
              <a:spcBef>
                <a:spcPts val="600"/>
              </a:spcBef>
              <a:buNone/>
              <a:defRPr/>
            </a:pPr>
            <a:endParaRPr lang="fr-FR" sz="1800" b="1" dirty="0">
              <a:solidFill>
                <a:srgbClr val="7030A0"/>
              </a:solidFill>
            </a:endParaRPr>
          </a:p>
          <a:p>
            <a:pPr lvl="1">
              <a:lnSpc>
                <a:spcPct val="100000"/>
              </a:lnSpc>
              <a:spcBef>
                <a:spcPts val="600"/>
              </a:spcBef>
              <a:buFont typeface="Wingdings" panose="05000000000000000000" pitchFamily="2" charset="2"/>
              <a:buChar char="Ø"/>
              <a:defRPr/>
            </a:pPr>
            <a:r>
              <a:rPr lang="fr-FR" sz="1800" b="1" dirty="0">
                <a:solidFill>
                  <a:srgbClr val="7030A0"/>
                </a:solidFill>
              </a:rPr>
              <a:t>La situation de la CNRACL </a:t>
            </a:r>
          </a:p>
          <a:p>
            <a:pPr marL="457200" lvl="1" indent="0">
              <a:lnSpc>
                <a:spcPct val="100000"/>
              </a:lnSpc>
              <a:spcBef>
                <a:spcPts val="600"/>
              </a:spcBef>
              <a:buNone/>
              <a:defRPr/>
            </a:pPr>
            <a:endParaRPr lang="fr-FR" sz="1800" b="1" dirty="0">
              <a:solidFill>
                <a:srgbClr val="7030A0"/>
              </a:solidFill>
            </a:endParaRPr>
          </a:p>
          <a:p>
            <a:pPr lvl="1">
              <a:lnSpc>
                <a:spcPct val="100000"/>
              </a:lnSpc>
              <a:spcBef>
                <a:spcPts val="600"/>
              </a:spcBef>
              <a:buFont typeface="Wingdings" panose="05000000000000000000" pitchFamily="2" charset="2"/>
              <a:buChar char="Ø"/>
              <a:defRPr/>
            </a:pPr>
            <a:r>
              <a:rPr lang="fr-FR" sz="1800" b="1" dirty="0">
                <a:solidFill>
                  <a:srgbClr val="7030A0"/>
                </a:solidFill>
              </a:rPr>
              <a:t>La proposition de loi sur les ratios soignants</a:t>
            </a:r>
          </a:p>
          <a:p>
            <a:pPr marL="457200" lvl="1" indent="0">
              <a:lnSpc>
                <a:spcPct val="100000"/>
              </a:lnSpc>
              <a:spcBef>
                <a:spcPts val="600"/>
              </a:spcBef>
              <a:buNone/>
              <a:defRPr/>
            </a:pPr>
            <a:endParaRPr lang="fr-FR" sz="1800" b="1" dirty="0">
              <a:solidFill>
                <a:srgbClr val="7030A0"/>
              </a:solidFill>
            </a:endParaRPr>
          </a:p>
          <a:p>
            <a:pPr lvl="1">
              <a:lnSpc>
                <a:spcPct val="100000"/>
              </a:lnSpc>
              <a:spcBef>
                <a:spcPts val="600"/>
              </a:spcBef>
              <a:buFont typeface="Wingdings" panose="05000000000000000000" pitchFamily="2" charset="2"/>
              <a:buChar char="Ø"/>
              <a:defRPr/>
            </a:pPr>
            <a:r>
              <a:rPr lang="fr-FR" sz="1800" b="1" dirty="0">
                <a:solidFill>
                  <a:srgbClr val="7030A0"/>
                </a:solidFill>
              </a:rPr>
              <a:t>L’absentéisme dans la fonction publique</a:t>
            </a:r>
          </a:p>
          <a:p>
            <a:pPr marL="228600" marR="0" lvl="0" indent="-228600" algn="l"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endParaRPr lang="fr-FR" sz="1800" b="1" dirty="0">
              <a:solidFill>
                <a:srgbClr val="7030A0"/>
              </a:solidFill>
            </a:endParaRPr>
          </a:p>
          <a:p>
            <a:pPr marL="0" marR="0" lvl="0" indent="0" algn="l" defTabSz="914400" rtl="0" eaLnBrk="1" fontAlgn="auto" latinLnBrk="0" hangingPunct="1">
              <a:lnSpc>
                <a:spcPct val="100000"/>
              </a:lnSpc>
              <a:spcBef>
                <a:spcPts val="600"/>
              </a:spcBef>
              <a:spcAft>
                <a:spcPts val="0"/>
              </a:spcAft>
              <a:buClrTx/>
              <a:buSzTx/>
              <a:buNone/>
              <a:tabLst/>
              <a:defRPr/>
            </a:pPr>
            <a:endParaRPr lang="fr-FR" sz="1800" b="1" dirty="0">
              <a:solidFill>
                <a:srgbClr val="7030A0"/>
              </a:solidFill>
            </a:endParaRPr>
          </a:p>
          <a:p>
            <a:pPr marL="0" marR="0" lvl="0" indent="0" algn="l" defTabSz="914400" rtl="0" eaLnBrk="1" fontAlgn="auto" latinLnBrk="0" hangingPunct="1">
              <a:lnSpc>
                <a:spcPct val="100000"/>
              </a:lnSpc>
              <a:spcBef>
                <a:spcPts val="600"/>
              </a:spcBef>
              <a:spcAft>
                <a:spcPts val="0"/>
              </a:spcAft>
              <a:buClrTx/>
              <a:buSzTx/>
              <a:buNone/>
              <a:tabLst/>
              <a:defRPr/>
            </a:pPr>
            <a:endParaRPr lang="fr-FR" sz="1800" b="1" dirty="0">
              <a:solidFill>
                <a:srgbClr val="7030A0"/>
              </a:solidFill>
            </a:endParaRPr>
          </a:p>
          <a:p>
            <a:pPr marL="0" marR="0" lvl="0" indent="0" algn="l" defTabSz="914400" rtl="0" eaLnBrk="1" fontAlgn="auto" latinLnBrk="0" hangingPunct="1">
              <a:lnSpc>
                <a:spcPct val="100000"/>
              </a:lnSpc>
              <a:spcBef>
                <a:spcPts val="600"/>
              </a:spcBef>
              <a:spcAft>
                <a:spcPts val="0"/>
              </a:spcAft>
              <a:buClrTx/>
              <a:buSzTx/>
              <a:buNone/>
              <a:tabLst/>
              <a:defRPr/>
            </a:pPr>
            <a:endParaRPr lang="fr-FR" sz="1800" b="1" dirty="0">
              <a:solidFill>
                <a:srgbClr val="7030A0"/>
              </a:solidFill>
            </a:endParaRPr>
          </a:p>
          <a:p>
            <a:pPr marL="228600" marR="0" lvl="0" indent="-228600" algn="l"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endParaRPr lang="fr-FR" sz="1800" b="1" dirty="0">
              <a:solidFill>
                <a:srgbClr val="7030A0"/>
              </a:solidFill>
            </a:endParaRPr>
          </a:p>
        </p:txBody>
      </p:sp>
    </p:spTree>
    <p:extLst>
      <p:ext uri="{BB962C8B-B14F-4D97-AF65-F5344CB8AC3E}">
        <p14:creationId xmlns:p14="http://schemas.microsoft.com/office/powerpoint/2010/main" val="4040048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ZoneTexte 2">
            <a:extLst>
              <a:ext uri="{FF2B5EF4-FFF2-40B4-BE49-F238E27FC236}">
                <a16:creationId xmlns:a16="http://schemas.microsoft.com/office/drawing/2014/main" id="{081CD292-04F2-2549-83A7-08947346A503}"/>
              </a:ext>
            </a:extLst>
          </p:cNvPr>
          <p:cNvSpPr txBox="1">
            <a:spLocks noChangeArrowheads="1"/>
          </p:cNvSpPr>
          <p:nvPr/>
        </p:nvSpPr>
        <p:spPr bwMode="auto">
          <a:xfrm>
            <a:off x="841748" y="3105834"/>
            <a:ext cx="102591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algn="ctr" eaLnBrk="1" hangingPunct="1"/>
            <a:r>
              <a:rPr lang="fr-FR" altLang="fr-FR" sz="3600" b="1" dirty="0">
                <a:solidFill>
                  <a:srgbClr val="FFFFFF"/>
                </a:solidFill>
                <a:cs typeface="Arial" panose="020B0604020202020204" pitchFamily="34" charset="0"/>
              </a:rPr>
              <a:t>Merci de votre attention !</a:t>
            </a:r>
            <a:endParaRPr lang="fr-FR" altLang="fr-FR" sz="3600" dirty="0">
              <a:solidFill>
                <a:srgbClr val="FFFFFF"/>
              </a:solidFill>
              <a:cs typeface="Arial" panose="020B0604020202020204" pitchFamily="34" charset="0"/>
            </a:endParaRPr>
          </a:p>
        </p:txBody>
      </p:sp>
    </p:spTree>
    <p:extLst>
      <p:ext uri="{BB962C8B-B14F-4D97-AF65-F5344CB8AC3E}">
        <p14:creationId xmlns:p14="http://schemas.microsoft.com/office/powerpoint/2010/main" val="144003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ZoneTexte 2">
            <a:extLst>
              <a:ext uri="{FF2B5EF4-FFF2-40B4-BE49-F238E27FC236}">
                <a16:creationId xmlns:a16="http://schemas.microsoft.com/office/drawing/2014/main" id="{081CD292-04F2-2549-83A7-08947346A503}"/>
              </a:ext>
            </a:extLst>
          </p:cNvPr>
          <p:cNvSpPr txBox="1">
            <a:spLocks noChangeArrowheads="1"/>
          </p:cNvSpPr>
          <p:nvPr/>
        </p:nvSpPr>
        <p:spPr bwMode="auto">
          <a:xfrm>
            <a:off x="1844745" y="2828835"/>
            <a:ext cx="87663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900">
                <a:solidFill>
                  <a:schemeClr val="tx1"/>
                </a:solidFill>
                <a:latin typeface="Arial" panose="020B0604020202020204" pitchFamily="34" charset="0"/>
                <a:ea typeface="ＭＳ Ｐゴシック" panose="020B0600070205080204" pitchFamily="34" charset="-128"/>
              </a:defRPr>
            </a:lvl1pPr>
            <a:lvl2pPr marL="37931725" indent="-37474525">
              <a:defRPr sz="1900">
                <a:solidFill>
                  <a:schemeClr val="tx1"/>
                </a:solidFill>
                <a:latin typeface="Arial" panose="020B0604020202020204" pitchFamily="34" charset="0"/>
                <a:ea typeface="ＭＳ Ｐゴシック" panose="020B0600070205080204" pitchFamily="34" charset="-128"/>
              </a:defRPr>
            </a:lvl2pPr>
            <a:lvl3pPr>
              <a:defRPr sz="1900">
                <a:solidFill>
                  <a:schemeClr val="tx1"/>
                </a:solidFill>
                <a:latin typeface="Arial" panose="020B0604020202020204" pitchFamily="34" charset="0"/>
                <a:ea typeface="ＭＳ Ｐゴシック" panose="020B0600070205080204" pitchFamily="34" charset="-128"/>
              </a:defRPr>
            </a:lvl3pPr>
            <a:lvl4pPr>
              <a:defRPr sz="1900">
                <a:solidFill>
                  <a:schemeClr val="tx1"/>
                </a:solidFill>
                <a:latin typeface="Arial" panose="020B0604020202020204" pitchFamily="34" charset="0"/>
                <a:ea typeface="ＭＳ Ｐゴシック" panose="020B0600070205080204" pitchFamily="34" charset="-128"/>
              </a:defRPr>
            </a:lvl4pPr>
            <a:lvl5pPr>
              <a:defRPr sz="1900">
                <a:solidFill>
                  <a:schemeClr val="tx1"/>
                </a:solidFill>
                <a:latin typeface="Arial" panose="020B0604020202020204" pitchFamily="34" charset="0"/>
                <a:ea typeface="ＭＳ Ｐゴシック" panose="020B0600070205080204" pitchFamily="34" charset="-128"/>
              </a:defRPr>
            </a:lvl5pPr>
            <a:lvl6pPr marL="23764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6pPr>
            <a:lvl7pPr marL="28336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7pPr>
            <a:lvl8pPr marL="32908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8pPr>
            <a:lvl9pPr marL="3748088" indent="-90488" defTabSz="479425" eaLnBrk="0" fontAlgn="base" hangingPunct="0">
              <a:spcBef>
                <a:spcPct val="0"/>
              </a:spcBef>
              <a:spcAft>
                <a:spcPct val="0"/>
              </a:spcAft>
              <a:defRPr sz="19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altLang="fr-FR" sz="3600" b="1" dirty="0">
                <a:solidFill>
                  <a:srgbClr val="FFFFFF"/>
                </a:solidFill>
                <a:cs typeface="Arial" panose="020B0604020202020204" pitchFamily="34" charset="0"/>
              </a:rPr>
              <a:t>Dernières actualités parues au JO</a:t>
            </a:r>
            <a:endParaRPr kumimoji="0" lang="fr-FR" altLang="fr-FR" sz="36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996141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8E368-5220-49C1-58CF-D9D1791706F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417FC6C-184A-757B-3A69-9557D7EBA59D}"/>
              </a:ext>
            </a:extLst>
          </p:cNvPr>
          <p:cNvSpPr>
            <a:spLocks noGrp="1"/>
          </p:cNvSpPr>
          <p:nvPr>
            <p:ph type="title"/>
          </p:nvPr>
        </p:nvSpPr>
        <p:spPr>
          <a:xfrm>
            <a:off x="540206" y="-4384"/>
            <a:ext cx="11009988" cy="1002724"/>
          </a:xfrm>
        </p:spPr>
        <p:txBody>
          <a:bodyPr>
            <a:noAutofit/>
          </a:bodyPr>
          <a:lstStyle/>
          <a:p>
            <a:pPr algn="ctr">
              <a:lnSpc>
                <a:spcPct val="80000"/>
              </a:lnSpc>
            </a:pPr>
            <a:r>
              <a:rPr lang="fr-FR" sz="2400" b="1" dirty="0">
                <a:solidFill>
                  <a:srgbClr val="7030A0"/>
                </a:solidFill>
                <a:latin typeface="Calibri"/>
                <a:cs typeface="Calibri"/>
              </a:rPr>
              <a:t>Interdiction de l’intérim en établissement pour les professionnels paramédicaux et les sages-femmes dans les deux ans suivant la diplomation (1/2)</a:t>
            </a:r>
            <a:endParaRPr lang="fr-FR" sz="2400" b="1" dirty="0">
              <a:solidFill>
                <a:srgbClr val="7030A0"/>
              </a:solidFill>
              <a:latin typeface="+mn-lt"/>
            </a:endParaRPr>
          </a:p>
        </p:txBody>
      </p:sp>
      <p:sp>
        <p:nvSpPr>
          <p:cNvPr id="3" name="Espace réservé du contenu 2">
            <a:extLst>
              <a:ext uri="{FF2B5EF4-FFF2-40B4-BE49-F238E27FC236}">
                <a16:creationId xmlns:a16="http://schemas.microsoft.com/office/drawing/2014/main" id="{6D5EADE9-42AE-2E63-4634-DE7179D07456}"/>
              </a:ext>
            </a:extLst>
          </p:cNvPr>
          <p:cNvSpPr>
            <a:spLocks noGrp="1"/>
          </p:cNvSpPr>
          <p:nvPr>
            <p:ph idx="1"/>
          </p:nvPr>
        </p:nvSpPr>
        <p:spPr>
          <a:xfrm>
            <a:off x="152400" y="858748"/>
            <a:ext cx="11785600" cy="1099268"/>
          </a:xfrm>
        </p:spPr>
        <p:txBody>
          <a:bodyPr>
            <a:noAutofit/>
          </a:bodyPr>
          <a:lstStyle/>
          <a:p>
            <a:pPr marL="285750" indent="-285750" algn="just">
              <a:lnSpc>
                <a:spcPct val="80000"/>
              </a:lnSpc>
              <a:spcBef>
                <a:spcPts val="0"/>
              </a:spcBef>
              <a:spcAft>
                <a:spcPts val="300"/>
              </a:spcAft>
              <a:buFont typeface="Arial" panose="020B0604020202020204" pitchFamily="34" charset="0"/>
              <a:buChar char="•"/>
            </a:pPr>
            <a:r>
              <a:rPr lang="fr-FR" sz="1600" b="1" i="1" dirty="0">
                <a:solidFill>
                  <a:srgbClr val="4472C4"/>
                </a:solidFill>
              </a:rPr>
              <a:t>Décret n° 2024-583 du 24 juin 2024 relatif à la durée minimale d'exercice préalable de certains professionnels avant leur mise à disposition d'un établissement de santé, d'un laboratoire de biologie médicale ou d'un établissement ou service social ou médico-social par une entreprise de travail temporaire</a:t>
            </a:r>
          </a:p>
          <a:p>
            <a:pPr marL="285750" indent="-285750" algn="just">
              <a:lnSpc>
                <a:spcPct val="80000"/>
              </a:lnSpc>
              <a:spcBef>
                <a:spcPts val="0"/>
              </a:spcBef>
              <a:buFont typeface="Arial" panose="020B0604020202020204" pitchFamily="34" charset="0"/>
              <a:buChar char="•"/>
            </a:pPr>
            <a:r>
              <a:rPr lang="fr-FR" sz="1600" b="1" i="1" dirty="0">
                <a:solidFill>
                  <a:srgbClr val="4472C4"/>
                </a:solidFill>
              </a:rPr>
              <a:t>Arrêté du 28 juin 2024 fixant à titre transitoire la liste des pièces justificatives mentionnées aux articles R. 6115-2 du code de la santé publique et R. 313-30-6 du code de l'action sociale et des familles</a:t>
            </a:r>
          </a:p>
          <a:p>
            <a:pPr algn="just">
              <a:lnSpc>
                <a:spcPct val="80000"/>
              </a:lnSpc>
              <a:spcBef>
                <a:spcPts val="0"/>
              </a:spcBef>
            </a:pPr>
            <a:endParaRPr lang="fr-FR" sz="1800" b="1" i="1" dirty="0">
              <a:solidFill>
                <a:srgbClr val="4472C4"/>
              </a:solidFill>
            </a:endParaRPr>
          </a:p>
          <a:p>
            <a:pPr algn="just">
              <a:lnSpc>
                <a:spcPct val="80000"/>
              </a:lnSpc>
              <a:spcBef>
                <a:spcPts val="0"/>
              </a:spcBef>
            </a:pPr>
            <a:endParaRPr lang="fr-FR" sz="1800" b="1" i="1" dirty="0">
              <a:solidFill>
                <a:srgbClr val="4472C4"/>
              </a:solidFill>
            </a:endParaRPr>
          </a:p>
          <a:p>
            <a:pPr algn="just">
              <a:lnSpc>
                <a:spcPct val="80000"/>
              </a:lnSpc>
              <a:spcBef>
                <a:spcPts val="0"/>
              </a:spcBef>
            </a:pPr>
            <a:endParaRPr lang="fr-FR" sz="1800" b="1" i="1" dirty="0">
              <a:solidFill>
                <a:srgbClr val="4472C4"/>
              </a:solidFill>
            </a:endParaRPr>
          </a:p>
        </p:txBody>
      </p:sp>
      <p:sp>
        <p:nvSpPr>
          <p:cNvPr id="5" name="Espace réservé du numéro de diapositive 4">
            <a:extLst>
              <a:ext uri="{FF2B5EF4-FFF2-40B4-BE49-F238E27FC236}">
                <a16:creationId xmlns:a16="http://schemas.microsoft.com/office/drawing/2014/main" id="{8FF3CE73-6895-3E90-DD41-3A8DF041DC4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E124D8-CA41-4593-BC1B-757D29EF9C1C}" type="slidenum">
              <a:rPr lang="fr-FR" smtClean="0"/>
              <a:pPr/>
              <a:t>3</a:t>
            </a:fld>
            <a:endParaRPr lang="fr-FR" dirty="0"/>
          </a:p>
        </p:txBody>
      </p:sp>
      <p:sp>
        <p:nvSpPr>
          <p:cNvPr id="4" name="Espace réservé du contenu 2">
            <a:extLst>
              <a:ext uri="{FF2B5EF4-FFF2-40B4-BE49-F238E27FC236}">
                <a16:creationId xmlns:a16="http://schemas.microsoft.com/office/drawing/2014/main" id="{F6D59B93-FCC0-6A52-2711-6AABACB78AA6}"/>
              </a:ext>
            </a:extLst>
          </p:cNvPr>
          <p:cNvSpPr txBox="1">
            <a:spLocks/>
          </p:cNvSpPr>
          <p:nvPr/>
        </p:nvSpPr>
        <p:spPr>
          <a:xfrm>
            <a:off x="612526" y="3147461"/>
            <a:ext cx="11066329" cy="25595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just">
              <a:buFont typeface="Arial"/>
              <a:buNone/>
            </a:pPr>
            <a:endParaRPr lang="fr-FR" sz="1800" dirty="0"/>
          </a:p>
        </p:txBody>
      </p:sp>
      <p:sp>
        <p:nvSpPr>
          <p:cNvPr id="10" name="ZoneTexte 9">
            <a:extLst>
              <a:ext uri="{FF2B5EF4-FFF2-40B4-BE49-F238E27FC236}">
                <a16:creationId xmlns:a16="http://schemas.microsoft.com/office/drawing/2014/main" id="{3B7F9002-0FB4-1F52-E315-EAB1842DCC56}"/>
              </a:ext>
            </a:extLst>
          </p:cNvPr>
          <p:cNvSpPr txBox="1"/>
          <p:nvPr/>
        </p:nvSpPr>
        <p:spPr>
          <a:xfrm>
            <a:off x="119582" y="1968397"/>
            <a:ext cx="11952835" cy="4678204"/>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buClrTx/>
              <a:buSzTx/>
              <a:buFontTx/>
              <a:buNone/>
              <a:tabLst/>
              <a:defRPr/>
            </a:pPr>
            <a:r>
              <a:rPr kumimoji="0" lang="fr-FR" sz="1600" b="0" i="0" u="none" strike="noStrike" kern="1200" cap="none" spc="0" normalizeH="0" baseline="0" noProof="0" dirty="0">
                <a:ln>
                  <a:noFill/>
                </a:ln>
                <a:solidFill>
                  <a:prstClr val="black"/>
                </a:solidFill>
                <a:effectLst/>
                <a:uLnTx/>
                <a:uFillTx/>
                <a:ea typeface="Calibri" panose="020F0502020204030204" pitchFamily="34" charset="0"/>
                <a:cs typeface="Calibri" panose="020F0502020204030204" pitchFamily="34" charset="0"/>
              </a:rPr>
              <a:t>Application de </a:t>
            </a:r>
            <a:r>
              <a:rPr lang="fr-FR" sz="1600" dirty="0">
                <a:solidFill>
                  <a:prstClr val="black"/>
                </a:solidFill>
                <a:ea typeface="Calibri" panose="020F0502020204030204" pitchFamily="34" charset="0"/>
                <a:cs typeface="Calibri" panose="020F0502020204030204" pitchFamily="34" charset="0"/>
              </a:rPr>
              <a:t>l</a:t>
            </a:r>
            <a:r>
              <a:rPr kumimoji="0" lang="fr-FR" sz="1600" b="0" i="0" u="none" strike="noStrike" kern="1200" cap="none" spc="0" normalizeH="0" baseline="0" noProof="0" dirty="0">
                <a:ln>
                  <a:noFill/>
                </a:ln>
                <a:solidFill>
                  <a:prstClr val="black"/>
                </a:solidFill>
                <a:effectLst/>
                <a:uLnTx/>
                <a:uFillTx/>
                <a:ea typeface="Calibri" panose="020F0502020204030204" pitchFamily="34" charset="0"/>
                <a:cs typeface="Calibri" panose="020F0502020204030204" pitchFamily="34" charset="0"/>
              </a:rPr>
              <a:t>’article 29 de la loi n° 2023-1268 du 27 décembre 2023</a:t>
            </a:r>
            <a:r>
              <a:rPr lang="fr-FR" sz="1600" dirty="0">
                <a:solidFill>
                  <a:prstClr val="black"/>
                </a:solidFill>
                <a:ea typeface="Calibri" panose="020F0502020204030204" pitchFamily="34" charset="0"/>
                <a:cs typeface="Calibri" panose="020F0502020204030204" pitchFamily="34" charset="0"/>
              </a:rPr>
              <a:t>. Entrée en vigueur pour les contrats signés à compter du 1</a:t>
            </a:r>
            <a:r>
              <a:rPr lang="fr-FR" sz="1600" baseline="30000" dirty="0">
                <a:solidFill>
                  <a:prstClr val="black"/>
                </a:solidFill>
                <a:ea typeface="Calibri" panose="020F0502020204030204" pitchFamily="34" charset="0"/>
                <a:cs typeface="Calibri" panose="020F0502020204030204" pitchFamily="34" charset="0"/>
              </a:rPr>
              <a:t>er</a:t>
            </a:r>
            <a:r>
              <a:rPr lang="fr-FR" sz="1600" dirty="0">
                <a:solidFill>
                  <a:prstClr val="black"/>
                </a:solidFill>
                <a:ea typeface="Calibri" panose="020F0502020204030204" pitchFamily="34" charset="0"/>
                <a:cs typeface="Calibri" panose="020F0502020204030204" pitchFamily="34" charset="0"/>
              </a:rPr>
              <a:t> juillet 2024. </a:t>
            </a:r>
            <a:endParaRPr lang="fr-FR" sz="1600" b="1" dirty="0">
              <a:solidFill>
                <a:prstClr val="black"/>
              </a:solidFill>
              <a:ea typeface="Calibri" panose="020F0502020204030204" pitchFamily="34" charset="0"/>
              <a:cs typeface="Calibri" panose="020F0502020204030204" pitchFamily="34" charset="0"/>
            </a:endParaRPr>
          </a:p>
          <a:p>
            <a:pPr marL="285750" marR="0" lvl="0" indent="-285750" algn="just" defTabSz="914400" rtl="0" eaLnBrk="1" fontAlgn="auto" latinLnBrk="0" hangingPunct="1">
              <a:lnSpc>
                <a:spcPct val="100000"/>
              </a:lnSpc>
              <a:spcBef>
                <a:spcPts val="0"/>
              </a:spcBef>
              <a:buClrTx/>
              <a:buSzTx/>
              <a:buFont typeface="Wingdings" panose="05000000000000000000" pitchFamily="2" charset="2"/>
              <a:buChar char="Ø"/>
              <a:tabLst/>
              <a:defRPr/>
            </a:pPr>
            <a:r>
              <a:rPr lang="fr-FR" sz="1600" b="1" dirty="0">
                <a:solidFill>
                  <a:srgbClr val="7030A0"/>
                </a:solidFill>
              </a:rPr>
              <a:t>La durée d’exercice minimale : 	</a:t>
            </a:r>
          </a:p>
          <a:p>
            <a:pPr marL="622300" lvl="1" indent="-285750" algn="just">
              <a:buFont typeface="Arial" panose="020B0604020202020204" pitchFamily="34" charset="0"/>
              <a:buChar char="•"/>
              <a:defRPr/>
            </a:pPr>
            <a:r>
              <a:rPr lang="fr-FR" sz="1600" noProof="0" dirty="0">
                <a:solidFill>
                  <a:prstClr val="black"/>
                </a:solidFill>
                <a:ea typeface="Calibri" panose="020F0502020204030204" pitchFamily="34" charset="0"/>
                <a:cs typeface="Calibri" panose="020F0502020204030204" pitchFamily="34" charset="0"/>
              </a:rPr>
              <a:t>Le professionnel doit avoir exercé dans un cadre autre qu’un contrat de mission conclu avec une entreprise de travail temporaire pendant </a:t>
            </a:r>
            <a:r>
              <a:rPr lang="fr-FR" sz="1600" b="1" u="sng" noProof="0" dirty="0">
                <a:solidFill>
                  <a:prstClr val="black"/>
                </a:solidFill>
                <a:ea typeface="Calibri" panose="020F0502020204030204" pitchFamily="34" charset="0"/>
                <a:cs typeface="Calibri" panose="020F0502020204030204" pitchFamily="34" charset="0"/>
              </a:rPr>
              <a:t>une durée de deux ans</a:t>
            </a:r>
            <a:r>
              <a:rPr lang="fr-FR" sz="1600" noProof="0" dirty="0">
                <a:solidFill>
                  <a:prstClr val="black"/>
                </a:solidFill>
                <a:ea typeface="Calibri" panose="020F0502020204030204" pitchFamily="34" charset="0"/>
                <a:cs typeface="Calibri" panose="020F0502020204030204" pitchFamily="34" charset="0"/>
              </a:rPr>
              <a:t>, en équivalent temps plein </a:t>
            </a:r>
            <a:r>
              <a:rPr lang="fr-FR" sz="1600" dirty="0">
                <a:solidFill>
                  <a:prstClr val="black"/>
                </a:solidFill>
                <a:ea typeface="Calibri" panose="020F0502020204030204" pitchFamily="34" charset="0"/>
                <a:cs typeface="Calibri" panose="020F0502020204030204" pitchFamily="34" charset="0"/>
              </a:rPr>
              <a:t>; </a:t>
            </a:r>
          </a:p>
          <a:p>
            <a:pPr marL="622300" lvl="1" indent="-285750" algn="just">
              <a:buFont typeface="Arial" panose="020B0604020202020204" pitchFamily="34" charset="0"/>
              <a:buChar char="•"/>
              <a:defRPr/>
            </a:pPr>
            <a:r>
              <a:rPr lang="fr-FR" sz="1600" dirty="0">
                <a:solidFill>
                  <a:prstClr val="black"/>
                </a:solidFill>
                <a:ea typeface="Calibri" panose="020F0502020204030204" pitchFamily="34" charset="0"/>
                <a:cs typeface="Calibri" panose="020F0502020204030204" pitchFamily="34" charset="0"/>
              </a:rPr>
              <a:t>Ce qui compte est l’exercice de même profession et le cas échéant de même spécialité pour les professions réglementées et l’exercice de la même fonction pour les professions non réglementées.</a:t>
            </a:r>
            <a:endParaRPr lang="fr-FR" sz="1600" noProof="0" dirty="0">
              <a:solidFill>
                <a:prstClr val="black"/>
              </a:solidFill>
              <a:ea typeface="Calibri" panose="020F0502020204030204" pitchFamily="34" charset="0"/>
              <a:cs typeface="Calibri" panose="020F0502020204030204" pitchFamily="34" charset="0"/>
            </a:endParaRPr>
          </a:p>
          <a:p>
            <a:pPr marL="266700" marR="0" lvl="0" indent="-266700" algn="just"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lang="fr-FR" sz="1600" b="1" dirty="0">
                <a:solidFill>
                  <a:srgbClr val="7030A0"/>
                </a:solidFill>
              </a:rPr>
              <a:t>Sont concernés :</a:t>
            </a:r>
          </a:p>
          <a:p>
            <a:pPr marL="622300" lvl="1" indent="-285750" algn="just">
              <a:buFont typeface="Arial" panose="020B0604020202020204" pitchFamily="34" charset="0"/>
              <a:buChar char="•"/>
              <a:defRPr/>
            </a:pPr>
            <a:r>
              <a:rPr lang="fr-FR" sz="1600" dirty="0">
                <a:solidFill>
                  <a:prstClr val="black"/>
                </a:solidFill>
                <a:ea typeface="Calibri" panose="020F0502020204030204" pitchFamily="34" charset="0"/>
                <a:cs typeface="Calibri" panose="020F0502020204030204" pitchFamily="34" charset="0"/>
              </a:rPr>
              <a:t>Pour un exercice en établissement de santé et en laboratoire de biologie médicale, </a:t>
            </a:r>
            <a:r>
              <a:rPr lang="fr-FR" sz="1600" b="1" dirty="0">
                <a:solidFill>
                  <a:prstClr val="black"/>
                </a:solidFill>
                <a:ea typeface="Calibri" panose="020F0502020204030204" pitchFamily="34" charset="0"/>
                <a:cs typeface="Calibri" panose="020F0502020204030204" pitchFamily="34" charset="0"/>
              </a:rPr>
              <a:t>les sages-femmes et les professionnels de santé relevant du livre III de la quatrième partie du CSP </a:t>
            </a:r>
            <a:r>
              <a:rPr lang="fr-FR" sz="1600" dirty="0">
                <a:solidFill>
                  <a:prstClr val="black"/>
                </a:solidFill>
                <a:ea typeface="Calibri" panose="020F0502020204030204" pitchFamily="34" charset="0"/>
                <a:cs typeface="Calibri" panose="020F0502020204030204" pitchFamily="34" charset="0"/>
              </a:rPr>
              <a:t>; </a:t>
            </a:r>
          </a:p>
          <a:p>
            <a:pPr marL="622300" lvl="1" indent="-285750" algn="just">
              <a:buFont typeface="Arial" panose="020B0604020202020204" pitchFamily="34" charset="0"/>
              <a:buChar char="•"/>
              <a:defRPr/>
            </a:pPr>
            <a:r>
              <a:rPr lang="fr-FR" sz="1600" noProof="0" dirty="0">
                <a:solidFill>
                  <a:prstClr val="black"/>
                </a:solidFill>
                <a:ea typeface="Calibri" panose="020F0502020204030204" pitchFamily="34" charset="0"/>
                <a:cs typeface="Calibri" panose="020F0502020204030204" pitchFamily="34" charset="0"/>
              </a:rPr>
              <a:t>Pour un exercice en établissement social ou médico-social, </a:t>
            </a:r>
            <a:r>
              <a:rPr kumimoji="0" lang="fr-FR" sz="1600" b="1" i="0" u="none" strike="noStrike" kern="1200" cap="none" spc="0" normalizeH="0" baseline="0" noProof="0" dirty="0">
                <a:ln>
                  <a:noFill/>
                </a:ln>
                <a:solidFill>
                  <a:prstClr val="black"/>
                </a:solidFill>
                <a:effectLst/>
                <a:uLnTx/>
                <a:uFillTx/>
                <a:ea typeface="Calibri" panose="020F0502020204030204" pitchFamily="34" charset="0"/>
                <a:cs typeface="Calibri" panose="020F0502020204030204" pitchFamily="34" charset="0"/>
              </a:rPr>
              <a:t>les infirmiers, aides-soignants, éducateurs spécialisés, assistants de service social, moniteurs-éducateurs et accompagnants éducatifs et sociaux.</a:t>
            </a:r>
          </a:p>
          <a:p>
            <a:pPr marL="266700" marR="0" lvl="0" indent="-266700" algn="just" defTabSz="914400" rtl="0" eaLnBrk="1" fontAlgn="auto" latinLnBrk="0" hangingPunct="1">
              <a:lnSpc>
                <a:spcPct val="100000"/>
              </a:lnSpc>
              <a:spcBef>
                <a:spcPts val="600"/>
              </a:spcBef>
              <a:spcAft>
                <a:spcPts val="0"/>
              </a:spcAft>
              <a:buClrTx/>
              <a:buSzTx/>
              <a:buFont typeface="Wingdings" panose="05000000000000000000" pitchFamily="2" charset="2"/>
              <a:buChar char="Ø"/>
              <a:tabLst/>
              <a:defRPr/>
            </a:pPr>
            <a:r>
              <a:rPr lang="fr-FR" sz="1600" b="1" dirty="0">
                <a:solidFill>
                  <a:srgbClr val="7030A0"/>
                </a:solidFill>
              </a:rPr>
              <a:t>Le respect de l’obligation :</a:t>
            </a:r>
          </a:p>
          <a:p>
            <a:pPr marL="622300" lvl="1" indent="-285750" algn="just">
              <a:buFont typeface="Arial" panose="020B0604020202020204" pitchFamily="34" charset="0"/>
              <a:buChar char="•"/>
              <a:defRPr/>
            </a:pPr>
            <a:r>
              <a:rPr lang="fr-FR" sz="1600" dirty="0">
                <a:solidFill>
                  <a:prstClr val="black"/>
                </a:solidFill>
                <a:ea typeface="Calibri" panose="020F0502020204030204" pitchFamily="34" charset="0"/>
                <a:cs typeface="Calibri" panose="020F0502020204030204" pitchFamily="34" charset="0"/>
              </a:rPr>
              <a:t>L’ETT a la charge de vérifier que la condition de durée minimale d’exercice est remplie. Le professionnel transmet à l’ETT les pièces justificatives </a:t>
            </a:r>
            <a:r>
              <a:rPr lang="fr-FR" sz="1600" b="1" dirty="0">
                <a:solidFill>
                  <a:prstClr val="black"/>
                </a:solidFill>
                <a:ea typeface="Calibri" panose="020F0502020204030204" pitchFamily="34" charset="0"/>
                <a:cs typeface="Calibri" panose="020F0502020204030204" pitchFamily="34" charset="0"/>
              </a:rPr>
              <a:t>(définies par arrêté), </a:t>
            </a:r>
            <a:r>
              <a:rPr lang="fr-FR" sz="1600" dirty="0">
                <a:solidFill>
                  <a:prstClr val="black"/>
                </a:solidFill>
                <a:ea typeface="Calibri" panose="020F0502020204030204" pitchFamily="34" charset="0"/>
                <a:cs typeface="Calibri" panose="020F0502020204030204" pitchFamily="34" charset="0"/>
              </a:rPr>
              <a:t>préalablement à la conclusion du contrat de mise à disposition ; </a:t>
            </a:r>
          </a:p>
          <a:p>
            <a:pPr marL="622300" lvl="1" indent="-285750" algn="just">
              <a:buFont typeface="Arial" panose="020B0604020202020204" pitchFamily="34" charset="0"/>
              <a:buChar char="•"/>
              <a:defRPr/>
            </a:pPr>
            <a:r>
              <a:rPr lang="fr-FR" sz="1600" b="1" noProof="0" dirty="0">
                <a:solidFill>
                  <a:prstClr val="black"/>
                </a:solidFill>
                <a:ea typeface="Calibri" panose="020F0502020204030204" pitchFamily="34" charset="0"/>
                <a:cs typeface="Calibri" panose="020F0502020204030204" pitchFamily="34" charset="0"/>
              </a:rPr>
              <a:t>L’ETT atteste du respect de cette condition auprès de l’établissement</a:t>
            </a:r>
            <a:r>
              <a:rPr lang="fr-FR" sz="1600" noProof="0" dirty="0">
                <a:solidFill>
                  <a:prstClr val="black"/>
                </a:solidFill>
                <a:ea typeface="Calibri" panose="020F0502020204030204" pitchFamily="34" charset="0"/>
                <a:cs typeface="Calibri" panose="020F0502020204030204" pitchFamily="34" charset="0"/>
              </a:rPr>
              <a:t>, au plus tard lors de la signature du contrat de mise à disposition et par tout moyen conférant date certaine de réception ;</a:t>
            </a:r>
          </a:p>
          <a:p>
            <a:pPr marL="622300" lvl="1" indent="-285750" algn="just">
              <a:buFont typeface="Arial" panose="020B0604020202020204" pitchFamily="34" charset="0"/>
              <a:buChar char="•"/>
              <a:defRPr/>
            </a:pPr>
            <a:r>
              <a:rPr lang="fr-FR" sz="1600" dirty="0"/>
              <a:t>A titre transitoire, pour les contrats de mise à disposition signés durant la période courant du 1</a:t>
            </a:r>
            <a:r>
              <a:rPr lang="fr-FR" sz="1600" baseline="30000" dirty="0"/>
              <a:t>er</a:t>
            </a:r>
            <a:r>
              <a:rPr lang="fr-FR" sz="1600" dirty="0"/>
              <a:t> juillet 2024 au 31 décembre 2024, un </a:t>
            </a:r>
            <a:r>
              <a:rPr lang="fr-FR" sz="1600" b="1" dirty="0"/>
              <a:t>arrêté du 28 juin 2024</a:t>
            </a:r>
            <a:r>
              <a:rPr lang="fr-FR" sz="1600" dirty="0"/>
              <a:t> fixe la liste des pièces justificatives.</a:t>
            </a:r>
            <a:endParaRPr lang="fr-FR" sz="1600" noProof="0" dirty="0">
              <a:solidFill>
                <a:prstClr val="black"/>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05580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8E368-5220-49C1-58CF-D9D1791706F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417FC6C-184A-757B-3A69-9557D7EBA59D}"/>
              </a:ext>
            </a:extLst>
          </p:cNvPr>
          <p:cNvSpPr>
            <a:spLocks noGrp="1"/>
          </p:cNvSpPr>
          <p:nvPr>
            <p:ph type="title"/>
          </p:nvPr>
        </p:nvSpPr>
        <p:spPr>
          <a:xfrm>
            <a:off x="463454" y="164244"/>
            <a:ext cx="11165710" cy="809083"/>
          </a:xfrm>
        </p:spPr>
        <p:txBody>
          <a:bodyPr>
            <a:noAutofit/>
          </a:bodyPr>
          <a:lstStyle/>
          <a:p>
            <a:pPr algn="ctr"/>
            <a:br>
              <a:rPr lang="fr-FR" sz="2700" b="1" dirty="0">
                <a:solidFill>
                  <a:srgbClr val="7030A0"/>
                </a:solidFill>
                <a:latin typeface="Calibri"/>
                <a:cs typeface="Calibri"/>
              </a:rPr>
            </a:br>
            <a:r>
              <a:rPr lang="fr-FR" sz="2400" b="1" dirty="0">
                <a:solidFill>
                  <a:srgbClr val="7030A0"/>
                </a:solidFill>
                <a:latin typeface="Calibri"/>
                <a:cs typeface="Calibri"/>
              </a:rPr>
              <a:t>Interdiction de l’intérim en établissement pour les professionnels paramédicaux et les sages-femmes dans les deux ans suivant la diplomation (2/2)</a:t>
            </a:r>
            <a:br>
              <a:rPr lang="fr-FR" sz="1600" b="1" i="0" dirty="0">
                <a:solidFill>
                  <a:srgbClr val="FFFFFF"/>
                </a:solidFill>
                <a:effectLst/>
                <a:highlight>
                  <a:srgbClr val="EDF4F9"/>
                </a:highlight>
                <a:latin typeface="Circular Std"/>
              </a:rPr>
            </a:br>
            <a:endParaRPr lang="fr-FR" sz="1600" b="1" dirty="0">
              <a:solidFill>
                <a:srgbClr val="7030A0"/>
              </a:solidFill>
              <a:latin typeface="+mn-lt"/>
            </a:endParaRPr>
          </a:p>
        </p:txBody>
      </p:sp>
      <p:sp>
        <p:nvSpPr>
          <p:cNvPr id="5" name="Espace réservé du numéro de diapositive 4">
            <a:extLst>
              <a:ext uri="{FF2B5EF4-FFF2-40B4-BE49-F238E27FC236}">
                <a16:creationId xmlns:a16="http://schemas.microsoft.com/office/drawing/2014/main" id="{8FF3CE73-6895-3E90-DD41-3A8DF041DC48}"/>
              </a:ext>
            </a:extLst>
          </p:cNvPr>
          <p:cNvSpPr>
            <a:spLocks noGrp="1"/>
          </p:cNvSpPr>
          <p:nvPr>
            <p:ph type="sldNum" sz="quarter" idx="12"/>
          </p:nvPr>
        </p:nvSpPr>
        <p:spPr/>
        <p:txBody>
          <a:bodyPr/>
          <a:lstStyle/>
          <a:p>
            <a:fld id="{672A2F5D-B5B7-9D49-892F-1588FC32DD43}" type="slidenum">
              <a:rPr lang="fr-FR" smtClean="0"/>
              <a:t>4</a:t>
            </a:fld>
            <a:endParaRPr lang="fr-FR" dirty="0"/>
          </a:p>
        </p:txBody>
      </p:sp>
      <p:sp>
        <p:nvSpPr>
          <p:cNvPr id="4" name="Espace réservé du contenu 2">
            <a:extLst>
              <a:ext uri="{FF2B5EF4-FFF2-40B4-BE49-F238E27FC236}">
                <a16:creationId xmlns:a16="http://schemas.microsoft.com/office/drawing/2014/main" id="{F6D59B93-FCC0-6A52-2711-6AABACB78AA6}"/>
              </a:ext>
            </a:extLst>
          </p:cNvPr>
          <p:cNvSpPr txBox="1">
            <a:spLocks/>
          </p:cNvSpPr>
          <p:nvPr/>
        </p:nvSpPr>
        <p:spPr>
          <a:xfrm>
            <a:off x="612526" y="3147461"/>
            <a:ext cx="11066329" cy="255959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just">
              <a:buFont typeface="Arial"/>
              <a:buNone/>
            </a:pPr>
            <a:endParaRPr lang="fr-FR" sz="1800" dirty="0"/>
          </a:p>
        </p:txBody>
      </p:sp>
      <p:sp>
        <p:nvSpPr>
          <p:cNvPr id="10" name="ZoneTexte 9">
            <a:extLst>
              <a:ext uri="{FF2B5EF4-FFF2-40B4-BE49-F238E27FC236}">
                <a16:creationId xmlns:a16="http://schemas.microsoft.com/office/drawing/2014/main" id="{3B7F9002-0FB4-1F52-E315-EAB1842DCC56}"/>
              </a:ext>
            </a:extLst>
          </p:cNvPr>
          <p:cNvSpPr txBox="1"/>
          <p:nvPr/>
        </p:nvSpPr>
        <p:spPr>
          <a:xfrm>
            <a:off x="513144" y="1372895"/>
            <a:ext cx="11066329" cy="4539704"/>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b="1" i="1" dirty="0">
                <a:solidFill>
                  <a:srgbClr val="4472C4"/>
                </a:solidFill>
              </a:rPr>
              <a:t>Pour aller plus loin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17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b="1" dirty="0">
                <a:solidFill>
                  <a:prstClr val="black"/>
                </a:solidFill>
                <a:ea typeface="Calibri" panose="020F0502020204030204" pitchFamily="34" charset="0"/>
                <a:cs typeface="Calibri" panose="020F0502020204030204" pitchFamily="34" charset="0"/>
              </a:rPr>
              <a:t>Le cadrage tarifaire de l’intérim médical, en vigueur depuis le 1</a:t>
            </a:r>
            <a:r>
              <a:rPr lang="fr-FR" sz="1600" b="1" baseline="30000" dirty="0">
                <a:solidFill>
                  <a:prstClr val="black"/>
                </a:solidFill>
                <a:ea typeface="Calibri" panose="020F0502020204030204" pitchFamily="34" charset="0"/>
                <a:cs typeface="Calibri" panose="020F0502020204030204" pitchFamily="34" charset="0"/>
              </a:rPr>
              <a:t>er</a:t>
            </a:r>
            <a:r>
              <a:rPr lang="fr-FR" sz="1600" b="1" dirty="0">
                <a:solidFill>
                  <a:prstClr val="black"/>
                </a:solidFill>
                <a:ea typeface="Calibri" panose="020F0502020204030204" pitchFamily="34" charset="0"/>
                <a:cs typeface="Calibri" panose="020F0502020204030204" pitchFamily="34" charset="0"/>
              </a:rPr>
              <a:t> avril 2023, devait s’étendre mi-2025 aux paramédicaux et aux sages-femmes</a:t>
            </a:r>
            <a:r>
              <a:rPr lang="fr-FR" sz="1600" dirty="0">
                <a:solidFill>
                  <a:prstClr val="black"/>
                </a:solidFill>
                <a:ea typeface="Calibri" panose="020F0502020204030204" pitchFamily="34" charset="0"/>
                <a:cs typeface="Calibri" panose="020F0502020204030204" pitchFamily="34" charset="0"/>
              </a:rPr>
              <a:t>, conformément à l’article 18 du projet de loi de financement de la sécurité sociale (PLFSS) pour 2025. L’objectif explicite est la maitrise des charges de personnels pour les établissements de santé.</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1600" dirty="0">
              <a:solidFill>
                <a:prstClr val="black"/>
              </a:solidFill>
              <a:ea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solidFill>
                  <a:prstClr val="black"/>
                </a:solidFill>
                <a:ea typeface="Calibri" panose="020F0502020204030204" pitchFamily="34" charset="0"/>
                <a:cs typeface="Calibri" panose="020F0502020204030204" pitchFamily="34" charset="0"/>
              </a:rPr>
              <a:t>Toutefois, suite à la censure du gouvernement Barnier, </a:t>
            </a:r>
            <a:r>
              <a:rPr lang="fr-FR" sz="1600" b="1" dirty="0">
                <a:solidFill>
                  <a:prstClr val="black"/>
                </a:solidFill>
                <a:ea typeface="Calibri" panose="020F0502020204030204" pitchFamily="34" charset="0"/>
                <a:cs typeface="Calibri" panose="020F0502020204030204" pitchFamily="34" charset="0"/>
              </a:rPr>
              <a:t>le PLFSS 2025 est considéré comme rejeté</a:t>
            </a:r>
            <a:r>
              <a:rPr lang="fr-FR" sz="1600" dirty="0">
                <a:solidFill>
                  <a:prstClr val="black"/>
                </a:solidFill>
                <a:ea typeface="Calibri" panose="020F0502020204030204" pitchFamily="34" charset="0"/>
                <a:cs typeface="Calibri" panose="020F050202020403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1600" dirty="0">
              <a:solidFill>
                <a:prstClr val="black"/>
              </a:solidFill>
              <a:ea typeface="Calibri" panose="020F0502020204030204" pitchFamily="34" charset="0"/>
              <a:cs typeface="Calibri" panose="020F0502020204030204" pitchFamily="34" charset="0"/>
            </a:endParaRPr>
          </a:p>
          <a:p>
            <a:pPr lvl="0" algn="just">
              <a:defRPr/>
            </a:pPr>
            <a:r>
              <a:rPr lang="fr-FR" sz="1600" dirty="0">
                <a:solidFill>
                  <a:prstClr val="black"/>
                </a:solidFill>
                <a:ea typeface="Calibri" panose="020F0502020204030204" pitchFamily="34" charset="0"/>
                <a:cs typeface="Calibri" panose="020F0502020204030204" pitchFamily="34" charset="0"/>
              </a:rPr>
              <a:t>N.B : fin novembre 2024, le Conseil d’Etat a annulé les dispositions règlementaires fixant le plafond des dépenses de rémunération des praticiens intérimaires : </a:t>
            </a:r>
          </a:p>
          <a:p>
            <a:pPr lvl="0" algn="just">
              <a:defRPr/>
            </a:pPr>
            <a:r>
              <a:rPr lang="fr-FR" sz="1600" dirty="0">
                <a:solidFill>
                  <a:prstClr val="black"/>
                </a:solidFill>
                <a:ea typeface="Calibri" panose="020F0502020204030204" pitchFamily="34" charset="0"/>
                <a:cs typeface="Calibri" panose="020F0502020204030204" pitchFamily="34" charset="0"/>
                <a:sym typeface="Wingdings" panose="05000000000000000000" pitchFamily="2" charset="2"/>
              </a:rPr>
              <a:t>« </a:t>
            </a:r>
            <a:r>
              <a:rPr lang="fr-FR" sz="1600" i="1" dirty="0">
                <a:solidFill>
                  <a:prstClr val="black"/>
                </a:solidFill>
                <a:ea typeface="Calibri" panose="020F0502020204030204" pitchFamily="34" charset="0"/>
                <a:cs typeface="Calibri" panose="020F0502020204030204" pitchFamily="34" charset="0"/>
                <a:sym typeface="Wingdings" panose="05000000000000000000" pitchFamily="2" charset="2"/>
              </a:rPr>
              <a:t>Il incombe au pouvoir réglementaire de fixer les conditions de détermination du plafond auquel est soumis "le montant journalier de l'ensemble des dépenses susceptibles d'être engagées par praticien par un établissement public de santé au titre d'une mission de travail temporaire", en tenant compte tant de la rémunération du praticien et des frais afférents </a:t>
            </a:r>
            <a:r>
              <a:rPr lang="fr-FR" sz="1600" b="1" i="1" dirty="0">
                <a:solidFill>
                  <a:prstClr val="black"/>
                </a:solidFill>
                <a:ea typeface="Calibri" panose="020F0502020204030204" pitchFamily="34" charset="0"/>
                <a:cs typeface="Calibri" panose="020F0502020204030204" pitchFamily="34" charset="0"/>
                <a:sym typeface="Wingdings" panose="05000000000000000000" pitchFamily="2" charset="2"/>
              </a:rPr>
              <a:t>que de la rémunération des services de l'entreprise de travail temporaire</a:t>
            </a:r>
            <a:r>
              <a:rPr lang="fr-FR" sz="1600" i="1" dirty="0">
                <a:solidFill>
                  <a:prstClr val="black"/>
                </a:solidFill>
                <a:ea typeface="Calibri" panose="020F0502020204030204" pitchFamily="34" charset="0"/>
                <a:cs typeface="Calibri" panose="020F0502020204030204" pitchFamily="34" charset="0"/>
                <a:sym typeface="Wingdings" panose="05000000000000000000" pitchFamily="2" charset="2"/>
              </a:rPr>
              <a:t>. </a:t>
            </a:r>
            <a:r>
              <a:rPr lang="fr-FR" sz="1600" dirty="0">
                <a:solidFill>
                  <a:prstClr val="black"/>
                </a:solidFill>
                <a:ea typeface="Calibri" panose="020F0502020204030204" pitchFamily="34" charset="0"/>
                <a:cs typeface="Calibri" panose="020F0502020204030204" pitchFamily="34" charset="0"/>
                <a:sym typeface="Wingdings" panose="05000000000000000000" pitchFamily="2" charset="2"/>
              </a:rPr>
              <a:t>» (</a:t>
            </a:r>
            <a:r>
              <a:rPr lang="fr-FR" sz="1600" dirty="0">
                <a:solidFill>
                  <a:prstClr val="black"/>
                </a:solidFill>
                <a:ea typeface="Calibri" panose="020F0502020204030204" pitchFamily="34" charset="0"/>
                <a:cs typeface="Calibri" panose="020F0502020204030204" pitchFamily="34" charset="0"/>
              </a:rPr>
              <a:t>CE, 28 novembre 2024, </a:t>
            </a:r>
            <a:r>
              <a:rPr lang="fr-FR" sz="1600" dirty="0" err="1">
                <a:solidFill>
                  <a:prstClr val="black"/>
                </a:solidFill>
                <a:ea typeface="Calibri" panose="020F0502020204030204" pitchFamily="34" charset="0"/>
                <a:cs typeface="Calibri" panose="020F0502020204030204" pitchFamily="34" charset="0"/>
              </a:rPr>
              <a:t>req</a:t>
            </a:r>
            <a:r>
              <a:rPr lang="fr-FR" sz="1600" dirty="0">
                <a:solidFill>
                  <a:prstClr val="black"/>
                </a:solidFill>
                <a:ea typeface="Calibri" panose="020F0502020204030204" pitchFamily="34" charset="0"/>
                <a:cs typeface="Calibri" panose="020F0502020204030204" pitchFamily="34" charset="0"/>
              </a:rPr>
              <a:t>. N°495033).</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sz="1600" dirty="0">
              <a:solidFill>
                <a:prstClr val="black"/>
              </a:solidFill>
              <a:ea typeface="Calibri" panose="020F0502020204030204" pitchFamily="34" charset="0"/>
              <a:cs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600" dirty="0">
                <a:solidFill>
                  <a:prstClr val="black"/>
                </a:solidFill>
                <a:ea typeface="Calibri" panose="020F0502020204030204" pitchFamily="34" charset="0"/>
                <a:cs typeface="Calibri" panose="020F0502020204030204" pitchFamily="34" charset="0"/>
              </a:rPr>
              <a:t>Aussi, en toute logique, dans l’hypothèse d’une reprise des discussions sur le cadrage tarifaire de l’intérim paramédical et des sages-femmes, la rémunération des services de la société d’intérim devrait directement être intégrée au plafond des dépenses de rémunération. </a:t>
            </a:r>
          </a:p>
        </p:txBody>
      </p:sp>
    </p:spTree>
    <p:extLst>
      <p:ext uri="{BB962C8B-B14F-4D97-AF65-F5344CB8AC3E}">
        <p14:creationId xmlns:p14="http://schemas.microsoft.com/office/powerpoint/2010/main" val="1149703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8E368-5220-49C1-58CF-D9D1791706F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417FC6C-184A-757B-3A69-9557D7EBA59D}"/>
              </a:ext>
            </a:extLst>
          </p:cNvPr>
          <p:cNvSpPr>
            <a:spLocks noGrp="1"/>
          </p:cNvSpPr>
          <p:nvPr>
            <p:ph type="title"/>
          </p:nvPr>
        </p:nvSpPr>
        <p:spPr>
          <a:xfrm>
            <a:off x="1962194" y="314868"/>
            <a:ext cx="8267612" cy="597653"/>
          </a:xfrm>
        </p:spPr>
        <p:txBody>
          <a:bodyPr>
            <a:noAutofit/>
          </a:bodyPr>
          <a:lstStyle/>
          <a:p>
            <a:pPr algn="ctr"/>
            <a:r>
              <a:rPr lang="fr-FR" sz="2700" b="1" dirty="0">
                <a:solidFill>
                  <a:srgbClr val="7030A0"/>
                </a:solidFill>
                <a:latin typeface="+mn-lt"/>
              </a:rPr>
              <a:t>Pratique des actes exclusifs IBODE par les IDE à titre transitoire et sur autorisation (1/2)</a:t>
            </a:r>
          </a:p>
        </p:txBody>
      </p:sp>
      <p:sp>
        <p:nvSpPr>
          <p:cNvPr id="3" name="Espace réservé du contenu 2">
            <a:extLst>
              <a:ext uri="{FF2B5EF4-FFF2-40B4-BE49-F238E27FC236}">
                <a16:creationId xmlns:a16="http://schemas.microsoft.com/office/drawing/2014/main" id="{6D5EADE9-42AE-2E63-4634-DE7179D07456}"/>
              </a:ext>
            </a:extLst>
          </p:cNvPr>
          <p:cNvSpPr>
            <a:spLocks noGrp="1"/>
          </p:cNvSpPr>
          <p:nvPr>
            <p:ph idx="1"/>
          </p:nvPr>
        </p:nvSpPr>
        <p:spPr>
          <a:xfrm>
            <a:off x="198635" y="1197029"/>
            <a:ext cx="11907748" cy="694006"/>
          </a:xfrm>
        </p:spPr>
        <p:txBody>
          <a:bodyPr>
            <a:noAutofit/>
          </a:bodyPr>
          <a:lstStyle/>
          <a:p>
            <a:pPr marL="0" indent="0" algn="just">
              <a:spcBef>
                <a:spcPts val="0"/>
              </a:spcBef>
              <a:buNone/>
            </a:pPr>
            <a:r>
              <a:rPr lang="fr-FR" sz="1700" b="1" i="1" dirty="0">
                <a:solidFill>
                  <a:srgbClr val="4472C4"/>
                </a:solidFill>
              </a:rPr>
              <a:t>Décret n° 2024-954 du 23 octobre 2024 relatif aux conditions de réalisation en bloc opératoire des actes et activités mentionnés à l'article R. 4311-11-1 du code de la santé publique par les infirmiers diplômés d'Etat</a:t>
            </a:r>
          </a:p>
        </p:txBody>
      </p:sp>
      <p:sp>
        <p:nvSpPr>
          <p:cNvPr id="6" name="object 3">
            <a:extLst>
              <a:ext uri="{FF2B5EF4-FFF2-40B4-BE49-F238E27FC236}">
                <a16:creationId xmlns:a16="http://schemas.microsoft.com/office/drawing/2014/main" id="{0012B439-C3F4-FAE5-3780-CF1244F2076D}"/>
              </a:ext>
            </a:extLst>
          </p:cNvPr>
          <p:cNvSpPr txBox="1">
            <a:spLocks/>
          </p:cNvSpPr>
          <p:nvPr/>
        </p:nvSpPr>
        <p:spPr>
          <a:xfrm>
            <a:off x="369870" y="2260957"/>
            <a:ext cx="11452259" cy="3193823"/>
          </a:xfrm>
          <a:prstGeom prst="rect">
            <a:avLst/>
          </a:prstGeom>
        </p:spPr>
        <p:txBody>
          <a:bodyPr vert="horz" wrap="square" lIns="0" tIns="38735"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600"/>
              </a:spcBef>
              <a:buFont typeface="Wingdings" panose="05000000000000000000" pitchFamily="2" charset="2"/>
              <a:buChar char="Ø"/>
            </a:pPr>
            <a:r>
              <a:rPr lang="fr-FR" sz="1700" b="1" dirty="0">
                <a:solidFill>
                  <a:srgbClr val="7030A0"/>
                </a:solidFill>
              </a:rPr>
              <a:t>Par dérogation et à titre transitoire, l’IDE titulaire d'une autorisation </a:t>
            </a:r>
            <a:r>
              <a:rPr lang="fr-FR" sz="1700" b="1" u="sng" dirty="0">
                <a:solidFill>
                  <a:srgbClr val="7030A0"/>
                </a:solidFill>
              </a:rPr>
              <a:t>délivrée au titre de ce décret </a:t>
            </a:r>
            <a:r>
              <a:rPr lang="fr-FR" sz="1700" b="1" dirty="0">
                <a:solidFill>
                  <a:srgbClr val="7030A0"/>
                </a:solidFill>
              </a:rPr>
              <a:t>pourra réaliser l'ensemble des actes et activités réservés aux IBODE</a:t>
            </a:r>
          </a:p>
          <a:p>
            <a:pPr lvl="1" algn="just">
              <a:lnSpc>
                <a:spcPct val="100000"/>
              </a:lnSpc>
              <a:spcBef>
                <a:spcPts val="600"/>
              </a:spcBef>
            </a:pPr>
            <a:r>
              <a:rPr lang="fr-FR" sz="1700" dirty="0"/>
              <a:t>Exercice dans les mêmes conditions que celles applicables à l'IBODE ;</a:t>
            </a:r>
          </a:p>
          <a:p>
            <a:pPr lvl="1" algn="just">
              <a:lnSpc>
                <a:spcPct val="100000"/>
              </a:lnSpc>
              <a:spcBef>
                <a:spcPts val="600"/>
              </a:spcBef>
            </a:pPr>
            <a:r>
              <a:rPr lang="fr-FR" sz="1700" dirty="0"/>
              <a:t>L’autorisation, temporaire ou définitive, est délivrée par le préfet de région du lieu d'exercice du demandeur ;</a:t>
            </a:r>
          </a:p>
          <a:p>
            <a:pPr lvl="1" algn="just">
              <a:lnSpc>
                <a:spcPct val="100000"/>
              </a:lnSpc>
              <a:spcBef>
                <a:spcPts val="600"/>
              </a:spcBef>
            </a:pPr>
            <a:r>
              <a:rPr lang="fr-FR" sz="1700" dirty="0">
                <a:solidFill>
                  <a:schemeClr val="bg2">
                    <a:lumMod val="50000"/>
                  </a:schemeClr>
                </a:solidFill>
              </a:rPr>
              <a:t>Des conditions allégées sont prévues pour les IDE ayant déjà obtenu une autorisation </a:t>
            </a:r>
            <a:r>
              <a:rPr lang="fr-FR" sz="1700" u="sng" dirty="0">
                <a:solidFill>
                  <a:schemeClr val="bg2">
                    <a:lumMod val="50000"/>
                  </a:schemeClr>
                </a:solidFill>
              </a:rPr>
              <a:t>au titre du décret du 28 juin 2019 relatif aux trois actes exclusifs.</a:t>
            </a:r>
          </a:p>
          <a:p>
            <a:pPr algn="just">
              <a:lnSpc>
                <a:spcPct val="100000"/>
              </a:lnSpc>
              <a:spcBef>
                <a:spcPts val="1200"/>
              </a:spcBef>
              <a:buFont typeface="Wingdings" panose="05000000000000000000" pitchFamily="2" charset="2"/>
              <a:buChar char="Ø"/>
            </a:pPr>
            <a:r>
              <a:rPr lang="fr-FR" sz="1700" b="1" dirty="0">
                <a:solidFill>
                  <a:srgbClr val="7030A0"/>
                </a:solidFill>
              </a:rPr>
              <a:t>Pour être éligible, l’IDE doit satisfaire, à la date de sa demande, à 2 conditions :</a:t>
            </a:r>
          </a:p>
          <a:p>
            <a:pPr lvl="1" algn="just">
              <a:lnSpc>
                <a:spcPct val="100000"/>
              </a:lnSpc>
              <a:spcBef>
                <a:spcPts val="600"/>
              </a:spcBef>
              <a:defRPr/>
            </a:pPr>
            <a:r>
              <a:rPr lang="fr-FR" sz="1700" dirty="0"/>
              <a:t>Être affecté en bloc opératoire</a:t>
            </a:r>
          </a:p>
          <a:p>
            <a:pPr lvl="1" algn="just">
              <a:lnSpc>
                <a:spcPct val="100000"/>
              </a:lnSpc>
              <a:spcBef>
                <a:spcPts val="600"/>
              </a:spcBef>
              <a:defRPr/>
            </a:pPr>
            <a:r>
              <a:rPr lang="fr-FR" sz="1700" dirty="0"/>
              <a:t>Justifier d'au moins un an d'exercice en bloc opératoire en équivalent temps plein au cours des trois dernières année (</a:t>
            </a:r>
            <a:r>
              <a:rPr lang="fr-FR" sz="1700" dirty="0">
                <a:solidFill>
                  <a:schemeClr val="bg2">
                    <a:lumMod val="50000"/>
                  </a:schemeClr>
                </a:solidFill>
              </a:rPr>
              <a:t>Le titulaire d’une autorisation temporaire ou définitive </a:t>
            </a:r>
            <a:r>
              <a:rPr lang="fr-FR" sz="1700" u="sng" dirty="0">
                <a:solidFill>
                  <a:schemeClr val="bg2">
                    <a:lumMod val="50000"/>
                  </a:schemeClr>
                </a:solidFill>
              </a:rPr>
              <a:t>du décret du 28 juin 2019 </a:t>
            </a:r>
            <a:r>
              <a:rPr lang="fr-FR" sz="1700" dirty="0">
                <a:solidFill>
                  <a:schemeClr val="bg2">
                    <a:lumMod val="50000"/>
                  </a:schemeClr>
                </a:solidFill>
              </a:rPr>
              <a:t>est présumé satisfaire à cette condition</a:t>
            </a:r>
            <a:r>
              <a:rPr lang="fr-FR" sz="1700" dirty="0"/>
              <a:t>).</a:t>
            </a:r>
            <a:endParaRPr lang="fr-FR" sz="1700" b="1" dirty="0"/>
          </a:p>
        </p:txBody>
      </p:sp>
      <p:sp>
        <p:nvSpPr>
          <p:cNvPr id="7" name="Espace réservé du numéro de diapositive 3">
            <a:extLst>
              <a:ext uri="{FF2B5EF4-FFF2-40B4-BE49-F238E27FC236}">
                <a16:creationId xmlns:a16="http://schemas.microsoft.com/office/drawing/2014/main" id="{99BDC55C-75B5-4F91-9DE8-9F93FEEB4210}"/>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E124D8-CA41-4593-BC1B-757D29EF9C1C}" type="slidenum">
              <a:rPr lang="fr-FR" smtClean="0"/>
              <a:pPr/>
              <a:t>5</a:t>
            </a:fld>
            <a:endParaRPr lang="fr-FR" dirty="0"/>
          </a:p>
        </p:txBody>
      </p:sp>
    </p:spTree>
    <p:extLst>
      <p:ext uri="{BB962C8B-B14F-4D97-AF65-F5344CB8AC3E}">
        <p14:creationId xmlns:p14="http://schemas.microsoft.com/office/powerpoint/2010/main" val="668503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8E368-5220-49C1-58CF-D9D1791706F4}"/>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D5EADE9-42AE-2E63-4634-DE7179D07456}"/>
              </a:ext>
            </a:extLst>
          </p:cNvPr>
          <p:cNvSpPr>
            <a:spLocks noGrp="1"/>
          </p:cNvSpPr>
          <p:nvPr>
            <p:ph idx="1"/>
          </p:nvPr>
        </p:nvSpPr>
        <p:spPr>
          <a:xfrm>
            <a:off x="284252" y="989761"/>
            <a:ext cx="11907748" cy="694006"/>
          </a:xfrm>
        </p:spPr>
        <p:txBody>
          <a:bodyPr>
            <a:noAutofit/>
          </a:bodyPr>
          <a:lstStyle/>
          <a:p>
            <a:pPr marL="0" indent="0" algn="just">
              <a:spcBef>
                <a:spcPts val="0"/>
              </a:spcBef>
              <a:buNone/>
            </a:pPr>
            <a:r>
              <a:rPr lang="fr-FR" sz="1700" b="1" i="1" dirty="0">
                <a:solidFill>
                  <a:srgbClr val="4472C4"/>
                </a:solidFill>
              </a:rPr>
              <a:t>Décret n° 2024-954 du 23 octobre 2024 relatif aux conditions de réalisation en bloc opératoire des actes et activités mentionnés à l'article R. 4311-11-1 du code de la santé publique par les infirmiers diplômés d'Etat</a:t>
            </a:r>
          </a:p>
        </p:txBody>
      </p:sp>
      <p:sp>
        <p:nvSpPr>
          <p:cNvPr id="6" name="object 3">
            <a:extLst>
              <a:ext uri="{FF2B5EF4-FFF2-40B4-BE49-F238E27FC236}">
                <a16:creationId xmlns:a16="http://schemas.microsoft.com/office/drawing/2014/main" id="{0012B439-C3F4-FAE5-3780-CF1244F2076D}"/>
              </a:ext>
            </a:extLst>
          </p:cNvPr>
          <p:cNvSpPr txBox="1">
            <a:spLocks/>
          </p:cNvSpPr>
          <p:nvPr/>
        </p:nvSpPr>
        <p:spPr>
          <a:xfrm>
            <a:off x="113018" y="1503037"/>
            <a:ext cx="11794730" cy="4840428"/>
          </a:xfrm>
          <a:prstGeom prst="rect">
            <a:avLst/>
          </a:prstGeom>
        </p:spPr>
        <p:txBody>
          <a:bodyPr vert="horz" wrap="square" lIns="0" tIns="38735"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600"/>
              </a:spcBef>
              <a:buFont typeface="Wingdings" panose="05000000000000000000" pitchFamily="2" charset="2"/>
              <a:buChar char="Ø"/>
            </a:pPr>
            <a:r>
              <a:rPr lang="fr-FR" sz="1700" b="1" dirty="0">
                <a:solidFill>
                  <a:srgbClr val="7030A0"/>
                </a:solidFill>
              </a:rPr>
              <a:t>Autorisation</a:t>
            </a:r>
            <a:r>
              <a:rPr kumimoji="0" lang="fr-FR" sz="1700" b="1" i="0" u="none" strike="noStrike" kern="1200" cap="none" spc="0" normalizeH="0" baseline="0" noProof="0" dirty="0">
                <a:ln>
                  <a:noFill/>
                </a:ln>
                <a:solidFill>
                  <a:srgbClr val="7030A0"/>
                </a:solidFill>
                <a:effectLst/>
                <a:uLnTx/>
                <a:uFillTx/>
                <a:latin typeface="Calibri" panose="020F0502020204030204"/>
                <a:ea typeface="+mn-ea"/>
                <a:cs typeface="+mn-cs"/>
              </a:rPr>
              <a:t> temporaire</a:t>
            </a:r>
          </a:p>
          <a:p>
            <a:pPr lvl="1" algn="just">
              <a:lnSpc>
                <a:spcPct val="100000"/>
              </a:lnSpc>
              <a:spcBef>
                <a:spcPts val="400"/>
              </a:spcBef>
              <a:defRPr/>
            </a:pPr>
            <a:r>
              <a:rPr lang="fr-FR" sz="1700" dirty="0"/>
              <a:t>L’IDE transmet sa demande au préfet de région </a:t>
            </a:r>
            <a:r>
              <a:rPr lang="fr-FR" sz="1700" b="1" u="sng" dirty="0"/>
              <a:t>au plus tard le 31 décembre 2031</a:t>
            </a:r>
            <a:r>
              <a:rPr lang="fr-FR" sz="1700" dirty="0"/>
              <a:t>. Les pièces à fournir seront listées par arrêté.</a:t>
            </a:r>
          </a:p>
          <a:p>
            <a:pPr lvl="1" algn="just">
              <a:lnSpc>
                <a:spcPct val="100000"/>
              </a:lnSpc>
              <a:spcBef>
                <a:spcPts val="400"/>
              </a:spcBef>
              <a:defRPr/>
            </a:pPr>
            <a:r>
              <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rPr>
              <a:t>Le préfet de région dispose d’un mois pour délivrer l’autorisation temporaire. </a:t>
            </a:r>
            <a:r>
              <a:rPr lang="fr-FR" sz="1700" dirty="0">
                <a:solidFill>
                  <a:prstClr val="black"/>
                </a:solidFill>
                <a:latin typeface="Calibri" panose="020F0502020204030204"/>
              </a:rPr>
              <a:t>Le </a:t>
            </a:r>
            <a:r>
              <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rPr>
              <a:t>silence gardé vaut décision de rejet (</a:t>
            </a:r>
            <a:r>
              <a:rPr kumimoji="0" lang="fr-FR" sz="1700" b="0" i="0" u="none" strike="noStrike" kern="1200" cap="none" spc="0" normalizeH="0" baseline="0" noProof="0" dirty="0">
                <a:ln>
                  <a:noFill/>
                </a:ln>
                <a:solidFill>
                  <a:schemeClr val="bg2">
                    <a:lumMod val="50000"/>
                  </a:schemeClr>
                </a:solidFill>
                <a:effectLst/>
                <a:uLnTx/>
                <a:uFillTx/>
                <a:latin typeface="Calibri" panose="020F0502020204030204"/>
                <a:ea typeface="+mn-ea"/>
                <a:cs typeface="+mn-cs"/>
              </a:rPr>
              <a:t>sauf pour le titulaire d’une autorisation délivrée </a:t>
            </a:r>
            <a:r>
              <a:rPr kumimoji="0" lang="fr-FR" sz="1700" b="0" i="0" u="sng" strike="noStrike" kern="1200" cap="none" spc="0" normalizeH="0" baseline="0" noProof="0" dirty="0">
                <a:ln>
                  <a:noFill/>
                </a:ln>
                <a:solidFill>
                  <a:schemeClr val="bg2">
                    <a:lumMod val="50000"/>
                  </a:schemeClr>
                </a:solidFill>
                <a:effectLst/>
                <a:uLnTx/>
                <a:uFillTx/>
                <a:latin typeface="Calibri" panose="020F0502020204030204"/>
                <a:ea typeface="+mn-ea"/>
                <a:cs typeface="+mn-cs"/>
              </a:rPr>
              <a:t>au titre du décret du 28 juin 2019</a:t>
            </a:r>
            <a:r>
              <a:rPr kumimoji="0" lang="fr-FR" sz="1700" b="0" i="0" u="none" strike="noStrike" kern="1200" cap="none" spc="0" normalizeH="0" baseline="0" noProof="0" dirty="0">
                <a:ln>
                  <a:noFill/>
                </a:ln>
                <a:solidFill>
                  <a:schemeClr val="bg2">
                    <a:lumMod val="50000"/>
                  </a:schemeClr>
                </a:solidFill>
                <a:effectLst/>
                <a:uLnTx/>
                <a:uFillTx/>
                <a:latin typeface="Calibri" panose="020F0502020204030204"/>
                <a:ea typeface="+mn-ea"/>
                <a:cs typeface="+mn-cs"/>
              </a:rPr>
              <a:t>, pour qui le silence vaut décision d'acceptation</a:t>
            </a:r>
            <a:r>
              <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lvl="1" algn="just">
              <a:lnSpc>
                <a:spcPct val="100000"/>
              </a:lnSpc>
              <a:spcBef>
                <a:spcPts val="400"/>
              </a:spcBef>
              <a:defRPr/>
            </a:pPr>
            <a:r>
              <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rPr>
              <a:t>Expiration un an après la date de délivrance</a:t>
            </a:r>
            <a:r>
              <a:rPr lang="fr-FR" sz="1700" dirty="0">
                <a:solidFill>
                  <a:prstClr val="black"/>
                </a:solidFill>
                <a:latin typeface="Calibri" panose="020F0502020204030204"/>
              </a:rPr>
              <a:t> </a:t>
            </a:r>
            <a:r>
              <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rPr>
              <a:t>ou à la date de délivrance de l'autorisation définitive. Cette durée peut </a:t>
            </a:r>
            <a:r>
              <a:rPr lang="fr-FR" sz="1700" dirty="0">
                <a:solidFill>
                  <a:prstClr val="black"/>
                </a:solidFill>
                <a:latin typeface="Calibri" panose="020F0502020204030204"/>
              </a:rPr>
              <a:t>être prolongée d’un an lorsque</a:t>
            </a:r>
            <a:r>
              <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rPr>
              <a:t> l’IDE justifie, avant l’expiration du délai d’un an, être inscrit à la formation complémentaire.</a:t>
            </a:r>
          </a:p>
          <a:p>
            <a:pPr algn="just">
              <a:lnSpc>
                <a:spcPct val="100000"/>
              </a:lnSpc>
              <a:spcBef>
                <a:spcPts val="600"/>
              </a:spcBef>
              <a:buFont typeface="Wingdings" panose="05000000000000000000" pitchFamily="2" charset="2"/>
              <a:buChar char="Ø"/>
            </a:pPr>
            <a:r>
              <a:rPr lang="fr-FR" sz="1700" b="1" dirty="0">
                <a:solidFill>
                  <a:srgbClr val="7030A0"/>
                </a:solidFill>
              </a:rPr>
              <a:t>Autorisation définitive</a:t>
            </a:r>
          </a:p>
          <a:p>
            <a:pPr lvl="1" algn="just">
              <a:lnSpc>
                <a:spcPct val="100000"/>
              </a:lnSpc>
              <a:spcBef>
                <a:spcPts val="600"/>
              </a:spcBef>
              <a:defRPr/>
            </a:pPr>
            <a:r>
              <a:rPr lang="fr-FR" sz="1700" b="1" dirty="0">
                <a:solidFill>
                  <a:prstClr val="black"/>
                </a:solidFill>
                <a:latin typeface="Calibri" panose="020F0502020204030204"/>
              </a:rPr>
              <a:t>Obligation de formation complémentaire pour obtenir une autorisation définitive</a:t>
            </a:r>
          </a:p>
          <a:p>
            <a:pPr lvl="2" algn="just">
              <a:lnSpc>
                <a:spcPct val="100000"/>
              </a:lnSpc>
              <a:spcBef>
                <a:spcPts val="300"/>
              </a:spcBef>
              <a:buFont typeface="Courier New" panose="02070309020205020404" pitchFamily="49" charset="0"/>
              <a:buChar char="o"/>
              <a:defRPr/>
            </a:pPr>
            <a:r>
              <a:rPr lang="fr-FR" sz="1600" dirty="0">
                <a:solidFill>
                  <a:prstClr val="black"/>
                </a:solidFill>
              </a:rPr>
              <a:t>L'employeur public ou privé permet à l'IDE, sur sa demande, de suivre la formation complémentaire et en assure le financement au titre des dispositifs de formation professionnelle continue, de formation professionnelle tout au long de la vie ou du développement professionnel continu;</a:t>
            </a:r>
          </a:p>
          <a:p>
            <a:pPr lvl="2" algn="just">
              <a:lnSpc>
                <a:spcPct val="100000"/>
              </a:lnSpc>
              <a:spcBef>
                <a:spcPts val="300"/>
              </a:spcBef>
              <a:buFont typeface="Courier New" panose="02070309020205020404" pitchFamily="49" charset="0"/>
              <a:buChar char="o"/>
              <a:defRPr/>
            </a:pPr>
            <a:r>
              <a:rPr kumimoji="0" lang="fr-FR" sz="1600" i="0" u="none" strike="noStrike" kern="1200" cap="none" spc="0" normalizeH="0" baseline="0" noProof="0" dirty="0">
                <a:ln>
                  <a:noFill/>
                </a:ln>
                <a:solidFill>
                  <a:schemeClr val="bg2">
                    <a:lumMod val="50000"/>
                  </a:schemeClr>
                </a:solidFill>
                <a:effectLst/>
                <a:uLnTx/>
                <a:uFillTx/>
                <a:latin typeface="Calibri" panose="020F0502020204030204"/>
                <a:ea typeface="+mn-ea"/>
                <a:cs typeface="+mn-cs"/>
              </a:rPr>
              <a:t>Lorsque le demandeur justifie d'une autorisation définitive délivrée </a:t>
            </a:r>
            <a:r>
              <a:rPr kumimoji="0" lang="fr-FR" sz="1600" i="0" u="sng" strike="noStrike" kern="1200" cap="none" spc="0" normalizeH="0" baseline="0" noProof="0" dirty="0">
                <a:ln>
                  <a:noFill/>
                </a:ln>
                <a:solidFill>
                  <a:schemeClr val="bg2">
                    <a:lumMod val="50000"/>
                  </a:schemeClr>
                </a:solidFill>
                <a:effectLst/>
                <a:uLnTx/>
                <a:uFillTx/>
                <a:latin typeface="Calibri" panose="020F0502020204030204"/>
                <a:ea typeface="+mn-ea"/>
                <a:cs typeface="+mn-cs"/>
              </a:rPr>
              <a:t>au titre du décret du 28 juin 2019</a:t>
            </a:r>
            <a:r>
              <a:rPr kumimoji="0" lang="fr-FR" sz="1600" i="0" u="none" strike="noStrike" kern="1200" cap="none" spc="0" normalizeH="0" baseline="0" noProof="0" dirty="0">
                <a:ln>
                  <a:noFill/>
                </a:ln>
                <a:solidFill>
                  <a:schemeClr val="bg2">
                    <a:lumMod val="50000"/>
                  </a:schemeClr>
                </a:solidFill>
                <a:effectLst/>
                <a:uLnTx/>
                <a:uFillTx/>
                <a:latin typeface="Calibri" panose="020F0502020204030204"/>
                <a:ea typeface="+mn-ea"/>
                <a:cs typeface="+mn-cs"/>
              </a:rPr>
              <a:t>, la formation </a:t>
            </a:r>
            <a:r>
              <a:rPr lang="fr-FR" sz="1600" dirty="0">
                <a:solidFill>
                  <a:schemeClr val="bg2">
                    <a:lumMod val="50000"/>
                  </a:schemeClr>
                </a:solidFill>
                <a:latin typeface="Calibri" panose="020F0502020204030204"/>
              </a:rPr>
              <a:t>tient </a:t>
            </a:r>
            <a:r>
              <a:rPr kumimoji="0" lang="fr-FR" sz="1600" i="0" u="none" strike="noStrike" kern="1200" cap="none" spc="0" normalizeH="0" baseline="0" noProof="0" dirty="0">
                <a:ln>
                  <a:noFill/>
                </a:ln>
                <a:solidFill>
                  <a:schemeClr val="bg2">
                    <a:lumMod val="50000"/>
                  </a:schemeClr>
                </a:solidFill>
                <a:effectLst/>
                <a:uLnTx/>
                <a:uFillTx/>
                <a:latin typeface="Calibri" panose="020F0502020204030204"/>
                <a:ea typeface="+mn-ea"/>
                <a:cs typeface="+mn-cs"/>
              </a:rPr>
              <a:t>compte de </a:t>
            </a:r>
            <a:r>
              <a:rPr lang="fr-FR" sz="1600" dirty="0">
                <a:solidFill>
                  <a:schemeClr val="bg2">
                    <a:lumMod val="50000"/>
                  </a:schemeClr>
                </a:solidFill>
              </a:rPr>
              <a:t>la formation relative aux 3 actes </a:t>
            </a:r>
            <a:r>
              <a:rPr kumimoji="0" lang="fr-FR" sz="1600" i="0" u="none" strike="noStrike" kern="1200" cap="none" spc="0" normalizeH="0" baseline="0" noProof="0" dirty="0">
                <a:ln>
                  <a:noFill/>
                </a:ln>
                <a:solidFill>
                  <a:schemeClr val="bg2">
                    <a:lumMod val="50000"/>
                  </a:schemeClr>
                </a:solidFill>
                <a:effectLst/>
                <a:uLnTx/>
                <a:uFillTx/>
                <a:latin typeface="Calibri" panose="020F0502020204030204"/>
                <a:ea typeface="+mn-ea"/>
                <a:cs typeface="+mn-cs"/>
              </a:rPr>
              <a:t>déjà validée.</a:t>
            </a:r>
          </a:p>
          <a:p>
            <a:pPr lvl="1" algn="just">
              <a:lnSpc>
                <a:spcPct val="100000"/>
              </a:lnSpc>
              <a:spcBef>
                <a:spcPts val="600"/>
              </a:spcBef>
              <a:defRPr/>
            </a:pPr>
            <a:r>
              <a:rPr lang="fr-FR" sz="1700" dirty="0">
                <a:solidFill>
                  <a:prstClr val="black"/>
                </a:solidFill>
                <a:latin typeface="Calibri" panose="020F0502020204030204"/>
              </a:rPr>
              <a:t>L’IDE titulaire </a:t>
            </a:r>
            <a:r>
              <a:rPr kumimoji="0" lang="fr-FR" sz="1700" i="0" u="none" strike="noStrike" kern="1200" cap="none" spc="0" normalizeH="0" baseline="0" noProof="0" dirty="0">
                <a:ln>
                  <a:noFill/>
                </a:ln>
                <a:solidFill>
                  <a:prstClr val="black"/>
                </a:solidFill>
                <a:effectLst/>
                <a:uLnTx/>
                <a:uFillTx/>
                <a:latin typeface="Calibri" panose="020F0502020204030204"/>
                <a:ea typeface="+mn-ea"/>
                <a:cs typeface="+mn-cs"/>
              </a:rPr>
              <a:t>d’une autorisation temporaire transmet sa demande au préfet de région à </a:t>
            </a:r>
            <a:r>
              <a:rPr kumimoji="0" lang="fr-FR" sz="1700" b="1" i="0" u="sng" strike="noStrike" kern="1200" cap="none" spc="0" normalizeH="0" baseline="0" noProof="0" dirty="0">
                <a:ln>
                  <a:noFill/>
                </a:ln>
                <a:solidFill>
                  <a:prstClr val="black"/>
                </a:solidFill>
                <a:effectLst/>
                <a:uLnTx/>
                <a:uFillTx/>
                <a:latin typeface="Calibri" panose="020F0502020204030204"/>
                <a:ea typeface="+mn-ea"/>
                <a:cs typeface="+mn-cs"/>
              </a:rPr>
              <a:t>tout moment et avant l'expiration de son autorisation temporaire</a:t>
            </a:r>
            <a:r>
              <a:rPr kumimoji="0" lang="fr-FR" sz="1700" i="0" strike="noStrike" kern="1200" cap="none" spc="0" normalizeH="0" baseline="0" noProof="0" dirty="0">
                <a:ln>
                  <a:noFill/>
                </a:ln>
                <a:solidFill>
                  <a:prstClr val="black"/>
                </a:solidFill>
                <a:effectLst/>
                <a:uLnTx/>
                <a:uFillTx/>
                <a:latin typeface="Calibri" panose="020F0502020204030204"/>
                <a:ea typeface="+mn-ea"/>
                <a:cs typeface="+mn-cs"/>
              </a:rPr>
              <a:t>. L</a:t>
            </a:r>
            <a:r>
              <a:rPr lang="fr-FR" sz="1700" dirty="0"/>
              <a:t>a demande est </a:t>
            </a:r>
            <a:r>
              <a:rPr kumimoji="0" lang="fr-FR" sz="1700" i="0" u="none" strike="noStrike" kern="1200" cap="none" spc="0" normalizeH="0" baseline="0" noProof="0" dirty="0">
                <a:ln>
                  <a:noFill/>
                </a:ln>
                <a:solidFill>
                  <a:prstClr val="black"/>
                </a:solidFill>
                <a:effectLst/>
                <a:uLnTx/>
                <a:uFillTx/>
                <a:latin typeface="Calibri" panose="020F0502020204030204"/>
                <a:ea typeface="+mn-ea"/>
                <a:cs typeface="+mn-cs"/>
              </a:rPr>
              <a:t>accompagnée d'un justificatif attestant du suivi de la formation complémentaire.</a:t>
            </a:r>
          </a:p>
          <a:p>
            <a:pPr lvl="1" algn="just">
              <a:lnSpc>
                <a:spcPct val="100000"/>
              </a:lnSpc>
              <a:spcBef>
                <a:spcPts val="600"/>
              </a:spcBef>
              <a:defRPr/>
            </a:pPr>
            <a:r>
              <a:rPr lang="fr-FR" sz="1700" dirty="0">
                <a:solidFill>
                  <a:prstClr val="black"/>
                </a:solidFill>
                <a:latin typeface="Calibri" panose="020F0502020204030204"/>
              </a:rPr>
              <a:t>Le </a:t>
            </a:r>
            <a:r>
              <a:rPr kumimoji="0" lang="fr-FR" sz="1700" b="0" i="0" u="none" strike="noStrike" kern="1200" cap="none" spc="0" normalizeH="0" baseline="0" noProof="0" dirty="0">
                <a:ln>
                  <a:noFill/>
                </a:ln>
                <a:solidFill>
                  <a:prstClr val="black"/>
                </a:solidFill>
                <a:effectLst/>
                <a:uLnTx/>
                <a:uFillTx/>
                <a:latin typeface="Calibri" panose="020F0502020204030204"/>
                <a:ea typeface="+mn-ea"/>
                <a:cs typeface="+mn-cs"/>
              </a:rPr>
              <a:t>préfet de région dispose d’un mois pour délivrer l’autorisation </a:t>
            </a:r>
            <a:r>
              <a:rPr kumimoji="0" lang="fr-FR" sz="1700" i="0" u="none" strike="noStrike" kern="1200" cap="none" spc="0" normalizeH="0" baseline="0" noProof="0" dirty="0">
                <a:ln>
                  <a:noFill/>
                </a:ln>
                <a:solidFill>
                  <a:prstClr val="black"/>
                </a:solidFill>
                <a:effectLst/>
                <a:uLnTx/>
                <a:uFillTx/>
                <a:latin typeface="Calibri" panose="020F0502020204030204"/>
                <a:ea typeface="+mn-ea"/>
                <a:cs typeface="+mn-cs"/>
              </a:rPr>
              <a:t>définitive. Au-delà, le silence gardé vaut décision de rejet.</a:t>
            </a:r>
            <a:endParaRPr lang="fr-FR" sz="1700" dirty="0"/>
          </a:p>
        </p:txBody>
      </p:sp>
      <p:sp>
        <p:nvSpPr>
          <p:cNvPr id="7" name="Espace réservé du numéro de diapositive 3">
            <a:extLst>
              <a:ext uri="{FF2B5EF4-FFF2-40B4-BE49-F238E27FC236}">
                <a16:creationId xmlns:a16="http://schemas.microsoft.com/office/drawing/2014/main" id="{99BDC55C-75B5-4F91-9DE8-9F93FEEB4210}"/>
              </a:ext>
            </a:extLst>
          </p:cNvPr>
          <p:cNvSpPr>
            <a:spLocks noGrp="1"/>
          </p:cNvSpPr>
          <p:nvPr>
            <p:ph type="sldNum" sz="quarter" idx="12"/>
          </p:nvPr>
        </p:nvSpPr>
        <p:spPr>
          <a:xfrm>
            <a:off x="9306674" y="6460755"/>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E124D8-CA41-4593-BC1B-757D29EF9C1C}" type="slidenum">
              <a:rPr lang="fr-FR" smtClean="0"/>
              <a:pPr/>
              <a:t>6</a:t>
            </a:fld>
            <a:endParaRPr lang="fr-FR" dirty="0"/>
          </a:p>
        </p:txBody>
      </p:sp>
      <p:sp>
        <p:nvSpPr>
          <p:cNvPr id="9" name="Titre 1">
            <a:extLst>
              <a:ext uri="{FF2B5EF4-FFF2-40B4-BE49-F238E27FC236}">
                <a16:creationId xmlns:a16="http://schemas.microsoft.com/office/drawing/2014/main" id="{F976E2D4-E238-4EF5-9FD0-1182716CC692}"/>
              </a:ext>
            </a:extLst>
          </p:cNvPr>
          <p:cNvSpPr txBox="1">
            <a:spLocks/>
          </p:cNvSpPr>
          <p:nvPr/>
        </p:nvSpPr>
        <p:spPr>
          <a:xfrm>
            <a:off x="1962194" y="267047"/>
            <a:ext cx="8267612" cy="59765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700" b="1" dirty="0">
                <a:solidFill>
                  <a:srgbClr val="7030A0"/>
                </a:solidFill>
                <a:latin typeface="+mn-lt"/>
              </a:rPr>
              <a:t>Pratique des actes exclusifs IBODE par les IDE à titre transitoire et sur autorisation (2/2)</a:t>
            </a:r>
          </a:p>
        </p:txBody>
      </p:sp>
    </p:spTree>
    <p:extLst>
      <p:ext uri="{BB962C8B-B14F-4D97-AF65-F5344CB8AC3E}">
        <p14:creationId xmlns:p14="http://schemas.microsoft.com/office/powerpoint/2010/main" val="3972839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8E368-5220-49C1-58CF-D9D1791706F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417FC6C-184A-757B-3A69-9557D7EBA59D}"/>
              </a:ext>
            </a:extLst>
          </p:cNvPr>
          <p:cNvSpPr>
            <a:spLocks noGrp="1"/>
          </p:cNvSpPr>
          <p:nvPr>
            <p:ph type="title"/>
          </p:nvPr>
        </p:nvSpPr>
        <p:spPr>
          <a:xfrm>
            <a:off x="356134" y="30785"/>
            <a:ext cx="11500244" cy="694006"/>
          </a:xfrm>
        </p:spPr>
        <p:txBody>
          <a:bodyPr>
            <a:noAutofit/>
          </a:bodyPr>
          <a:lstStyle/>
          <a:p>
            <a:pPr algn="ctr"/>
            <a:r>
              <a:rPr lang="fr-FR" sz="2700" b="1" dirty="0">
                <a:solidFill>
                  <a:srgbClr val="7030A0"/>
                </a:solidFill>
                <a:latin typeface="+mn-lt"/>
              </a:rPr>
              <a:t>Mise en œuvre de l’index égalité professionnelle dans la FPH (1/2)</a:t>
            </a:r>
          </a:p>
        </p:txBody>
      </p:sp>
      <p:sp>
        <p:nvSpPr>
          <p:cNvPr id="3" name="Espace réservé du contenu 2">
            <a:extLst>
              <a:ext uri="{FF2B5EF4-FFF2-40B4-BE49-F238E27FC236}">
                <a16:creationId xmlns:a16="http://schemas.microsoft.com/office/drawing/2014/main" id="{6D5EADE9-42AE-2E63-4634-DE7179D07456}"/>
              </a:ext>
            </a:extLst>
          </p:cNvPr>
          <p:cNvSpPr>
            <a:spLocks noGrp="1"/>
          </p:cNvSpPr>
          <p:nvPr>
            <p:ph idx="1"/>
          </p:nvPr>
        </p:nvSpPr>
        <p:spPr>
          <a:xfrm>
            <a:off x="117052" y="780751"/>
            <a:ext cx="11957896" cy="694006"/>
          </a:xfrm>
        </p:spPr>
        <p:txBody>
          <a:bodyPr>
            <a:noAutofit/>
          </a:bodyPr>
          <a:lstStyle/>
          <a:p>
            <a:pPr marL="182563" indent="-182563" algn="just">
              <a:spcBef>
                <a:spcPts val="0"/>
              </a:spcBef>
              <a:buFont typeface="Arial" panose="020B0604020202020204" pitchFamily="34" charset="0"/>
              <a:buChar char="•"/>
            </a:pPr>
            <a:r>
              <a:rPr lang="fr-FR" sz="1700" b="1" i="1" dirty="0">
                <a:solidFill>
                  <a:srgbClr val="4472C4"/>
                </a:solidFill>
              </a:rPr>
              <a:t>Décret n° 2024-948 du 21 octobre 2024 relatif à la mesure et à la réduction des écarts de rémunération entre les femmes et les hommes dans la fonction publique hospitalière</a:t>
            </a:r>
          </a:p>
          <a:p>
            <a:pPr marL="182563" indent="-182563" algn="just">
              <a:spcBef>
                <a:spcPts val="0"/>
              </a:spcBef>
              <a:buFont typeface="Arial" panose="020B0604020202020204" pitchFamily="34" charset="0"/>
              <a:buChar char="•"/>
            </a:pPr>
            <a:r>
              <a:rPr lang="fr-FR" sz="1700" b="1" i="1" dirty="0">
                <a:solidFill>
                  <a:srgbClr val="4472C4"/>
                </a:solidFill>
              </a:rPr>
              <a:t>Décret n° 2024-949 du 21 octobre 2024 fixant les modalités de calcul des indicateurs définis à l'article 1er du décret n° 2024-948 du 21 octobre 2024 relatif à la mesure et à la réduction des écarts de rémunération entre les femmes et les hommes dans la FPH</a:t>
            </a:r>
          </a:p>
          <a:p>
            <a:pPr marL="182563" indent="-182563" algn="just">
              <a:spcBef>
                <a:spcPts val="0"/>
              </a:spcBef>
              <a:buFont typeface="Arial" panose="020B0604020202020204" pitchFamily="34" charset="0"/>
              <a:buChar char="•"/>
            </a:pPr>
            <a:r>
              <a:rPr lang="fr-FR" sz="1700" b="1" i="1" dirty="0">
                <a:solidFill>
                  <a:srgbClr val="4472C4"/>
                </a:solidFill>
              </a:rPr>
              <a:t>FAQ </a:t>
            </a:r>
            <a:r>
              <a:rPr lang="fr-FR" sz="1700" b="1" i="1" dirty="0">
                <a:solidFill>
                  <a:srgbClr val="4472C4"/>
                </a:solidFill>
                <a:hlinkClick r:id="rId3">
                  <a:extLst>
                    <a:ext uri="{A12FA001-AC4F-418D-AE19-62706E023703}">
                      <ahyp:hlinkClr xmlns:ahyp="http://schemas.microsoft.com/office/drawing/2018/hyperlinkcolor" val="tx"/>
                    </a:ext>
                  </a:extLst>
                </a:hlinkClick>
              </a:rPr>
              <a:t>L'égalité professionnelle femme/homme et la promotion de la diversité dans la fonction publique hospitalière - Ministère de la santé et de l'accès aux soins</a:t>
            </a:r>
            <a:endParaRPr lang="fr-FR" sz="1700" b="1" i="1" dirty="0">
              <a:solidFill>
                <a:srgbClr val="4472C4"/>
              </a:solidFill>
              <a:highlight>
                <a:srgbClr val="FFFF00"/>
              </a:highlight>
            </a:endParaRPr>
          </a:p>
        </p:txBody>
      </p:sp>
      <p:sp>
        <p:nvSpPr>
          <p:cNvPr id="6" name="object 3">
            <a:extLst>
              <a:ext uri="{FF2B5EF4-FFF2-40B4-BE49-F238E27FC236}">
                <a16:creationId xmlns:a16="http://schemas.microsoft.com/office/drawing/2014/main" id="{0012B439-C3F4-FAE5-3780-CF1244F2076D}"/>
              </a:ext>
            </a:extLst>
          </p:cNvPr>
          <p:cNvSpPr txBox="1">
            <a:spLocks/>
          </p:cNvSpPr>
          <p:nvPr/>
        </p:nvSpPr>
        <p:spPr>
          <a:xfrm>
            <a:off x="166984" y="2664158"/>
            <a:ext cx="11878544" cy="3209212"/>
          </a:xfrm>
          <a:prstGeom prst="rect">
            <a:avLst/>
          </a:prstGeom>
        </p:spPr>
        <p:txBody>
          <a:bodyPr vert="horz" wrap="square" lIns="0" tIns="38735"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600"/>
              </a:spcBef>
              <a:buNone/>
            </a:pPr>
            <a:r>
              <a:rPr lang="fr-FR" sz="1700" b="1" dirty="0"/>
              <a:t>Obligation pour les établissements de la FPH gérant au moins cinquante agents de publier un index relatif aux écarts de rémunération entre les femmes et les hommes</a:t>
            </a:r>
          </a:p>
          <a:p>
            <a:pPr>
              <a:lnSpc>
                <a:spcPct val="100000"/>
              </a:lnSpc>
              <a:spcBef>
                <a:spcPts val="600"/>
              </a:spcBef>
              <a:buFont typeface="Wingdings" panose="05000000000000000000" pitchFamily="2" charset="2"/>
              <a:buChar char="Ø"/>
            </a:pPr>
            <a:r>
              <a:rPr lang="fr-FR" sz="1700" b="1" dirty="0">
                <a:solidFill>
                  <a:srgbClr val="7030A0"/>
                </a:solidFill>
              </a:rPr>
              <a:t>L’index prend la forme d’une note sur 100, dont le niveau cible est de 75 points.</a:t>
            </a:r>
          </a:p>
          <a:p>
            <a:pPr>
              <a:lnSpc>
                <a:spcPct val="100000"/>
              </a:lnSpc>
              <a:spcBef>
                <a:spcPts val="600"/>
              </a:spcBef>
              <a:buFont typeface="Wingdings" panose="05000000000000000000" pitchFamily="2" charset="2"/>
              <a:buChar char="Ø"/>
            </a:pPr>
            <a:r>
              <a:rPr lang="fr-FR" sz="1700" b="1" dirty="0">
                <a:solidFill>
                  <a:srgbClr val="7030A0"/>
                </a:solidFill>
              </a:rPr>
              <a:t>Il est calculé chaque année pour l’année civile qui précède l’année de publication, au moyen des indicateurs suivants : </a:t>
            </a:r>
          </a:p>
          <a:p>
            <a:pPr lvl="1" algn="just">
              <a:lnSpc>
                <a:spcPct val="100000"/>
              </a:lnSpc>
              <a:spcBef>
                <a:spcPts val="0"/>
              </a:spcBef>
            </a:pPr>
            <a:r>
              <a:rPr lang="fr-FR" sz="1600" dirty="0"/>
              <a:t>L’écart global de rémunération entre les femmes et les hommes pour les fonctionnaires à filière et catégorie hiérarchique équivalentes ;</a:t>
            </a:r>
          </a:p>
          <a:p>
            <a:pPr lvl="1" algn="just">
              <a:lnSpc>
                <a:spcPct val="100000"/>
              </a:lnSpc>
              <a:spcBef>
                <a:spcPts val="0"/>
              </a:spcBef>
            </a:pPr>
            <a:r>
              <a:rPr lang="fr-FR" sz="1600" dirty="0"/>
              <a:t>L’écart global de rémunération entre les femmes et les hommes pour les agents contractuels à catégorie hiérarchique équivalente ;</a:t>
            </a:r>
          </a:p>
          <a:p>
            <a:pPr lvl="1" algn="just">
              <a:lnSpc>
                <a:spcPct val="100000"/>
              </a:lnSpc>
              <a:spcBef>
                <a:spcPts val="0"/>
              </a:spcBef>
            </a:pPr>
            <a:r>
              <a:rPr lang="fr-FR" sz="1600" dirty="0"/>
              <a:t>L’écart de taux de promotion de corps entre les femmes et les hommes ;</a:t>
            </a:r>
          </a:p>
          <a:p>
            <a:pPr lvl="1" algn="just">
              <a:lnSpc>
                <a:spcPct val="100000"/>
              </a:lnSpc>
              <a:spcBef>
                <a:spcPts val="0"/>
              </a:spcBef>
            </a:pPr>
            <a:r>
              <a:rPr lang="fr-FR" sz="1600" dirty="0"/>
              <a:t>L’écart de taux de promotion de grade entre les femmes et les hommes ;</a:t>
            </a:r>
          </a:p>
          <a:p>
            <a:pPr lvl="1" algn="just">
              <a:lnSpc>
                <a:spcPct val="100000"/>
              </a:lnSpc>
              <a:spcBef>
                <a:spcPts val="0"/>
              </a:spcBef>
            </a:pPr>
            <a:r>
              <a:rPr lang="fr-FR" sz="1600" dirty="0"/>
              <a:t>Le nombre d'agents publics du sexe sous-représenté parmi les dix agents publics ayant perçu les plus hautes rémunérations                    </a:t>
            </a:r>
            <a:r>
              <a:rPr lang="fr-FR" sz="1600" b="1" dirty="0"/>
              <a:t>(cet indicateur ne concerne que les établissements dotés d’un budget supérieur à 200M€).</a:t>
            </a:r>
          </a:p>
        </p:txBody>
      </p:sp>
      <p:sp>
        <p:nvSpPr>
          <p:cNvPr id="7" name="Espace réservé du numéro de diapositive 3">
            <a:extLst>
              <a:ext uri="{FF2B5EF4-FFF2-40B4-BE49-F238E27FC236}">
                <a16:creationId xmlns:a16="http://schemas.microsoft.com/office/drawing/2014/main" id="{99BDC55C-75B5-4F91-9DE8-9F93FEEB4210}"/>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E124D8-CA41-4593-BC1B-757D29EF9C1C}" type="slidenum">
              <a:rPr lang="fr-FR" smtClean="0"/>
              <a:pPr/>
              <a:t>7</a:t>
            </a:fld>
            <a:endParaRPr lang="fr-FR" dirty="0"/>
          </a:p>
        </p:txBody>
      </p:sp>
    </p:spTree>
    <p:extLst>
      <p:ext uri="{BB962C8B-B14F-4D97-AF65-F5344CB8AC3E}">
        <p14:creationId xmlns:p14="http://schemas.microsoft.com/office/powerpoint/2010/main" val="2278934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1429A-8F53-B580-CD4F-28A10E9973A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5C469F4-A932-ED69-A273-0A7CB2CA7B69}"/>
              </a:ext>
            </a:extLst>
          </p:cNvPr>
          <p:cNvSpPr>
            <a:spLocks noGrp="1"/>
          </p:cNvSpPr>
          <p:nvPr>
            <p:ph type="title"/>
          </p:nvPr>
        </p:nvSpPr>
        <p:spPr>
          <a:xfrm>
            <a:off x="356134" y="30785"/>
            <a:ext cx="11500244" cy="694006"/>
          </a:xfrm>
        </p:spPr>
        <p:txBody>
          <a:bodyPr>
            <a:noAutofit/>
          </a:bodyPr>
          <a:lstStyle/>
          <a:p>
            <a:pPr algn="ctr"/>
            <a:r>
              <a:rPr lang="fr-FR" sz="2700" b="1" dirty="0">
                <a:solidFill>
                  <a:srgbClr val="7030A0"/>
                </a:solidFill>
                <a:latin typeface="+mn-lt"/>
              </a:rPr>
              <a:t>Mise en œuvre de l’index égalité professionnelle dans la FPH (2/2)</a:t>
            </a:r>
          </a:p>
        </p:txBody>
      </p:sp>
      <p:sp>
        <p:nvSpPr>
          <p:cNvPr id="6" name="object 3">
            <a:extLst>
              <a:ext uri="{FF2B5EF4-FFF2-40B4-BE49-F238E27FC236}">
                <a16:creationId xmlns:a16="http://schemas.microsoft.com/office/drawing/2014/main" id="{24BFFB5F-6A52-DE08-11EC-F67F193A6978}"/>
              </a:ext>
            </a:extLst>
          </p:cNvPr>
          <p:cNvSpPr txBox="1">
            <a:spLocks/>
          </p:cNvSpPr>
          <p:nvPr/>
        </p:nvSpPr>
        <p:spPr>
          <a:xfrm>
            <a:off x="166984" y="724791"/>
            <a:ext cx="11878544" cy="3516988"/>
          </a:xfrm>
          <a:prstGeom prst="rect">
            <a:avLst/>
          </a:prstGeom>
        </p:spPr>
        <p:txBody>
          <a:bodyPr vert="horz" wrap="square" lIns="0" tIns="38735" rIns="0" bIns="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600"/>
              </a:spcBef>
              <a:buFont typeface="Wingdings" panose="05000000000000000000" pitchFamily="2" charset="2"/>
              <a:buChar char="Ø"/>
            </a:pPr>
            <a:r>
              <a:rPr lang="fr-FR" sz="1700" b="1" dirty="0">
                <a:solidFill>
                  <a:srgbClr val="7030A0"/>
                </a:solidFill>
              </a:rPr>
              <a:t>Le régime des sanctions applicables :</a:t>
            </a:r>
          </a:p>
          <a:p>
            <a:pPr lvl="1" algn="just">
              <a:lnSpc>
                <a:spcPct val="100000"/>
              </a:lnSpc>
              <a:spcBef>
                <a:spcPts val="0"/>
              </a:spcBef>
            </a:pPr>
            <a:r>
              <a:rPr lang="fr-FR" sz="1700" b="1" i="0" dirty="0">
                <a:solidFill>
                  <a:srgbClr val="000000"/>
                </a:solidFill>
                <a:effectLst/>
              </a:rPr>
              <a:t>Contribution forfaitaire due pour défaut de publication</a:t>
            </a:r>
            <a:r>
              <a:rPr lang="fr-FR" sz="1700" b="0" i="0" dirty="0">
                <a:solidFill>
                  <a:srgbClr val="000000"/>
                </a:solidFill>
                <a:effectLst/>
              </a:rPr>
              <a:t> (de 25 000</a:t>
            </a:r>
            <a:r>
              <a:rPr lang="fr-FR" sz="1700" dirty="0">
                <a:solidFill>
                  <a:srgbClr val="000000"/>
                </a:solidFill>
              </a:rPr>
              <a:t>€ ou 45 000€ </a:t>
            </a:r>
            <a:r>
              <a:rPr lang="fr-FR" sz="1700" b="0" i="0" dirty="0">
                <a:solidFill>
                  <a:srgbClr val="000000"/>
                </a:solidFill>
                <a:effectLst/>
              </a:rPr>
              <a:t>selon le budget de l’établissement)</a:t>
            </a:r>
          </a:p>
          <a:p>
            <a:pPr lvl="1" algn="just">
              <a:lnSpc>
                <a:spcPct val="100000"/>
              </a:lnSpc>
              <a:spcBef>
                <a:spcPts val="0"/>
              </a:spcBef>
            </a:pPr>
            <a:r>
              <a:rPr lang="fr-FR" sz="1700" b="1" i="0" dirty="0">
                <a:solidFill>
                  <a:srgbClr val="000000"/>
                </a:solidFill>
                <a:effectLst/>
              </a:rPr>
              <a:t>Pénalité due lorsque la cible de 75 points sur 100 n’est pas atteinte pour la quatrième année consécutive</a:t>
            </a:r>
          </a:p>
          <a:p>
            <a:pPr lvl="2" algn="just">
              <a:lnSpc>
                <a:spcPct val="100000"/>
              </a:lnSpc>
              <a:spcBef>
                <a:spcPts val="0"/>
              </a:spcBef>
              <a:buFont typeface="Courier New" panose="02070309020205020404" pitchFamily="49" charset="0"/>
              <a:buChar char="o"/>
            </a:pPr>
            <a:r>
              <a:rPr lang="fr-FR" sz="1700" b="0" i="0" dirty="0">
                <a:solidFill>
                  <a:srgbClr val="000000"/>
                </a:solidFill>
                <a:effectLst/>
              </a:rPr>
              <a:t>Le montant maximal, fixé par barème selon le résultat obtenu pour l’index, varie entre 0,1% à 1% de la rémunération brute annuelle globale de l’ensemble des agents de l’établissement.</a:t>
            </a:r>
          </a:p>
          <a:p>
            <a:pPr lvl="2" algn="just">
              <a:lnSpc>
                <a:spcPct val="100000"/>
              </a:lnSpc>
              <a:spcBef>
                <a:spcPts val="0"/>
              </a:spcBef>
              <a:buFont typeface="Courier New" panose="02070309020205020404" pitchFamily="49" charset="0"/>
              <a:buChar char="o"/>
            </a:pPr>
            <a:r>
              <a:rPr lang="fr-FR" sz="1700" b="0" i="0" dirty="0">
                <a:solidFill>
                  <a:srgbClr val="000000"/>
                </a:solidFill>
                <a:effectLst/>
              </a:rPr>
              <a:t>Le directeur général de l’ARS prend en compte les mesures rectificatives prises par l’établissement et les circonstances en raison desquelles la cible n'a pas pu être atteinte pour déterminer le montant de la pénalité qui peut être réduit de moitié.</a:t>
            </a:r>
          </a:p>
          <a:p>
            <a:pPr marL="914400" lvl="2" indent="0" algn="just">
              <a:lnSpc>
                <a:spcPct val="100000"/>
              </a:lnSpc>
              <a:spcBef>
                <a:spcPts val="0"/>
              </a:spcBef>
              <a:buNone/>
            </a:pPr>
            <a:endParaRPr lang="fr-FR" sz="1400" dirty="0">
              <a:solidFill>
                <a:srgbClr val="000000"/>
              </a:solidFill>
            </a:endParaRPr>
          </a:p>
          <a:p>
            <a:pPr algn="just">
              <a:lnSpc>
                <a:spcPct val="100000"/>
              </a:lnSpc>
              <a:spcBef>
                <a:spcPts val="600"/>
              </a:spcBef>
              <a:buFont typeface="Wingdings" panose="05000000000000000000" pitchFamily="2" charset="2"/>
              <a:buChar char="Ø"/>
            </a:pPr>
            <a:r>
              <a:rPr lang="fr-FR" sz="1700" b="1" dirty="0">
                <a:solidFill>
                  <a:srgbClr val="7030A0"/>
                </a:solidFill>
              </a:rPr>
              <a:t>Calendrier de publication (dates butoirs) : </a:t>
            </a:r>
          </a:p>
          <a:p>
            <a:pPr marL="914400" lvl="2" indent="0" algn="just">
              <a:lnSpc>
                <a:spcPct val="100000"/>
              </a:lnSpc>
              <a:spcBef>
                <a:spcPts val="0"/>
              </a:spcBef>
              <a:buNone/>
            </a:pPr>
            <a:endParaRPr lang="fr-FR" sz="1700" b="0" i="0" dirty="0">
              <a:solidFill>
                <a:srgbClr val="000000"/>
              </a:solidFill>
              <a:effectLst/>
            </a:endParaRPr>
          </a:p>
          <a:p>
            <a:pPr marL="914400" lvl="2" indent="0" algn="just">
              <a:lnSpc>
                <a:spcPct val="100000"/>
              </a:lnSpc>
              <a:spcBef>
                <a:spcPts val="0"/>
              </a:spcBef>
              <a:buNone/>
            </a:pPr>
            <a:endParaRPr lang="fr-FR" sz="1700" dirty="0">
              <a:solidFill>
                <a:srgbClr val="000000"/>
              </a:solidFill>
            </a:endParaRPr>
          </a:p>
          <a:p>
            <a:pPr marL="914400" lvl="2" indent="0" algn="just">
              <a:lnSpc>
                <a:spcPct val="100000"/>
              </a:lnSpc>
              <a:spcBef>
                <a:spcPts val="0"/>
              </a:spcBef>
              <a:buNone/>
            </a:pPr>
            <a:endParaRPr lang="fr-FR" sz="1700" b="0" i="0" dirty="0">
              <a:solidFill>
                <a:srgbClr val="000000"/>
              </a:solidFill>
              <a:effectLst/>
            </a:endParaRPr>
          </a:p>
        </p:txBody>
      </p:sp>
      <p:sp>
        <p:nvSpPr>
          <p:cNvPr id="7" name="Espace réservé du numéro de diapositive 3">
            <a:extLst>
              <a:ext uri="{FF2B5EF4-FFF2-40B4-BE49-F238E27FC236}">
                <a16:creationId xmlns:a16="http://schemas.microsoft.com/office/drawing/2014/main" id="{CC098ECF-CBAD-0249-A883-E2E96529CF0F}"/>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E124D8-CA41-4593-BC1B-757D29EF9C1C}" type="slidenum">
              <a:rPr lang="fr-FR" smtClean="0"/>
              <a:pPr/>
              <a:t>8</a:t>
            </a:fld>
            <a:endParaRPr lang="fr-FR" dirty="0"/>
          </a:p>
        </p:txBody>
      </p:sp>
      <p:graphicFrame>
        <p:nvGraphicFramePr>
          <p:cNvPr id="3" name="Diagramme 2">
            <a:extLst>
              <a:ext uri="{FF2B5EF4-FFF2-40B4-BE49-F238E27FC236}">
                <a16:creationId xmlns:a16="http://schemas.microsoft.com/office/drawing/2014/main" id="{BE6239E0-C192-FD31-7EAE-00836432CC85}"/>
              </a:ext>
            </a:extLst>
          </p:cNvPr>
          <p:cNvGraphicFramePr/>
          <p:nvPr>
            <p:extLst>
              <p:ext uri="{D42A27DB-BD31-4B8C-83A1-F6EECF244321}">
                <p14:modId xmlns:p14="http://schemas.microsoft.com/office/powerpoint/2010/main" val="106363447"/>
              </p:ext>
            </p:extLst>
          </p:nvPr>
        </p:nvGraphicFramePr>
        <p:xfrm>
          <a:off x="356134" y="3703637"/>
          <a:ext cx="11500244" cy="28352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00450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1A6D1E7-7656-3D01-22A8-3D99CFDE8598}"/>
              </a:ext>
            </a:extLst>
          </p:cNvPr>
          <p:cNvSpPr txBox="1"/>
          <p:nvPr/>
        </p:nvSpPr>
        <p:spPr>
          <a:xfrm>
            <a:off x="3044406" y="2998481"/>
            <a:ext cx="6103188" cy="646331"/>
          </a:xfrm>
          <a:prstGeom prst="rect">
            <a:avLst/>
          </a:prstGeom>
          <a:noFill/>
        </p:spPr>
        <p:txBody>
          <a:bodyPr wrap="square">
            <a:spAutoFit/>
          </a:bodyPr>
          <a:lstStyle/>
          <a:p>
            <a:pPr algn="ctr"/>
            <a:r>
              <a:rPr lang="fr-FR" altLang="fr-FR" sz="3600" b="1" dirty="0">
                <a:solidFill>
                  <a:srgbClr val="FFFFFF"/>
                </a:solidFill>
                <a:latin typeface="Arial" panose="020B0604020202020204" pitchFamily="34" charset="0"/>
                <a:ea typeface="ＭＳ Ｐゴシック" panose="020B0600070205080204" pitchFamily="34" charset="-128"/>
                <a:cs typeface="Arial" panose="020B0604020202020204" pitchFamily="34" charset="0"/>
              </a:rPr>
              <a:t>Autres actualités …</a:t>
            </a:r>
            <a:endParaRPr lang="fr-FR" sz="3600" b="1" dirty="0">
              <a:solidFill>
                <a:srgbClr val="FFFFFF"/>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5318699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610</TotalTime>
  <Words>2434</Words>
  <Application>Microsoft Office PowerPoint</Application>
  <PresentationFormat>Grand écran</PresentationFormat>
  <Paragraphs>158</Paragraphs>
  <Slides>15</Slides>
  <Notes>12</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15</vt:i4>
      </vt:variant>
    </vt:vector>
  </HeadingPairs>
  <TitlesOfParts>
    <vt:vector size="24" baseType="lpstr">
      <vt:lpstr>Aptos</vt:lpstr>
      <vt:lpstr>Aptos Display</vt:lpstr>
      <vt:lpstr>Arial</vt:lpstr>
      <vt:lpstr>Calibri</vt:lpstr>
      <vt:lpstr>Circular Std</vt:lpstr>
      <vt:lpstr>Courier New</vt:lpstr>
      <vt:lpstr>Symbol</vt:lpstr>
      <vt:lpstr>Wingdings</vt:lpstr>
      <vt:lpstr>Thème Office</vt:lpstr>
      <vt:lpstr>Présentation PowerPoint</vt:lpstr>
      <vt:lpstr>Présentation PowerPoint</vt:lpstr>
      <vt:lpstr>Interdiction de l’intérim en établissement pour les professionnels paramédicaux et les sages-femmes dans les deux ans suivant la diplomation (1/2)</vt:lpstr>
      <vt:lpstr> Interdiction de l’intérim en établissement pour les professionnels paramédicaux et les sages-femmes dans les deux ans suivant la diplomation (2/2) </vt:lpstr>
      <vt:lpstr>Pratique des actes exclusifs IBODE par les IDE à titre transitoire et sur autorisation (1/2)</vt:lpstr>
      <vt:lpstr>Présentation PowerPoint</vt:lpstr>
      <vt:lpstr>Mise en œuvre de l’index égalité professionnelle dans la FPH (1/2)</vt:lpstr>
      <vt:lpstr>Mise en œuvre de l’index égalité professionnelle dans la FPH (2/2)</vt:lpstr>
      <vt:lpstr>Présentation PowerPoint</vt:lpstr>
      <vt:lpstr>Parution d’une circulaire relative à la protection fonctionnelle</vt:lpstr>
      <vt:lpstr>Le droit de se taire en matière disciplinaire</vt:lpstr>
      <vt:lpstr>Le programme Handi’Talents</vt:lpstr>
      <vt:lpstr>Présentation PowerPoint</vt:lpstr>
      <vt:lpstr>Les chantiers en cours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 PAPE Cécile</dc:creator>
  <cp:lastModifiedBy>LE PAPE Cécile</cp:lastModifiedBy>
  <cp:revision>12</cp:revision>
  <dcterms:created xsi:type="dcterms:W3CDTF">2024-12-10T09:45:20Z</dcterms:created>
  <dcterms:modified xsi:type="dcterms:W3CDTF">2024-12-11T15:25:38Z</dcterms:modified>
</cp:coreProperties>
</file>