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56"/>
  </p:notesMasterIdLst>
  <p:handoutMasterIdLst>
    <p:handoutMasterId r:id="rId57"/>
  </p:handoutMasterIdLst>
  <p:sldIdLst>
    <p:sldId id="360" r:id="rId5"/>
    <p:sldId id="277" r:id="rId6"/>
    <p:sldId id="287" r:id="rId7"/>
    <p:sldId id="289" r:id="rId8"/>
    <p:sldId id="279" r:id="rId9"/>
    <p:sldId id="291" r:id="rId10"/>
    <p:sldId id="293" r:id="rId11"/>
    <p:sldId id="334" r:id="rId12"/>
    <p:sldId id="337" r:id="rId13"/>
    <p:sldId id="315" r:id="rId14"/>
    <p:sldId id="336" r:id="rId15"/>
    <p:sldId id="333" r:id="rId16"/>
    <p:sldId id="340" r:id="rId17"/>
    <p:sldId id="300" r:id="rId18"/>
    <p:sldId id="301" r:id="rId19"/>
    <p:sldId id="352" r:id="rId20"/>
    <p:sldId id="303" r:id="rId21"/>
    <p:sldId id="342" r:id="rId22"/>
    <p:sldId id="350" r:id="rId23"/>
    <p:sldId id="351" r:id="rId24"/>
    <p:sldId id="305" r:id="rId25"/>
    <p:sldId id="306" r:id="rId26"/>
    <p:sldId id="341" r:id="rId27"/>
    <p:sldId id="308" r:id="rId28"/>
    <p:sldId id="309" r:id="rId29"/>
    <p:sldId id="302" r:id="rId30"/>
    <p:sldId id="304" r:id="rId31"/>
    <p:sldId id="356" r:id="rId32"/>
    <p:sldId id="311" r:id="rId33"/>
    <p:sldId id="312" r:id="rId34"/>
    <p:sldId id="313" r:id="rId35"/>
    <p:sldId id="314" r:id="rId36"/>
    <p:sldId id="323" r:id="rId37"/>
    <p:sldId id="324" r:id="rId38"/>
    <p:sldId id="325" r:id="rId39"/>
    <p:sldId id="316" r:id="rId40"/>
    <p:sldId id="317" r:id="rId41"/>
    <p:sldId id="319" r:id="rId42"/>
    <p:sldId id="320" r:id="rId43"/>
    <p:sldId id="361" r:id="rId44"/>
    <p:sldId id="326" r:id="rId45"/>
    <p:sldId id="338" r:id="rId46"/>
    <p:sldId id="327" r:id="rId47"/>
    <p:sldId id="358" r:id="rId48"/>
    <p:sldId id="357" r:id="rId49"/>
    <p:sldId id="330" r:id="rId50"/>
    <p:sldId id="331" r:id="rId51"/>
    <p:sldId id="339" r:id="rId52"/>
    <p:sldId id="292" r:id="rId53"/>
    <p:sldId id="310" r:id="rId54"/>
    <p:sldId id="359" r:id="rId55"/>
  </p:sldIdLst>
  <p:sldSz cx="12192000" cy="6858000"/>
  <p:notesSz cx="6799263"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TUEL Pauline" initials="MP" lastIdx="34" clrIdx="0">
    <p:extLst>
      <p:ext uri="{19B8F6BF-5375-455C-9EA6-DF929625EA0E}">
        <p15:presenceInfo xmlns:p15="http://schemas.microsoft.com/office/powerpoint/2012/main" userId="S-1-5-21-73586283-1343024091-725345543-18481" providerId="AD"/>
      </p:ext>
    </p:extLst>
  </p:cmAuthor>
  <p:cmAuthor id="2" name="AZIZA Azza" initials="AA" lastIdx="33" clrIdx="1">
    <p:extLst>
      <p:ext uri="{19B8F6BF-5375-455C-9EA6-DF929625EA0E}">
        <p15:presenceInfo xmlns:p15="http://schemas.microsoft.com/office/powerpoint/2012/main" userId="S-1-5-21-73586283-1343024091-725345543-17823" providerId="AD"/>
      </p:ext>
    </p:extLst>
  </p:cmAuthor>
  <p:cmAuthor id="3" name="DEBRABANT François-Xavier" initials="DF" lastIdx="35" clrIdx="2">
    <p:extLst>
      <p:ext uri="{19B8F6BF-5375-455C-9EA6-DF929625EA0E}">
        <p15:presenceInfo xmlns:p15="http://schemas.microsoft.com/office/powerpoint/2012/main" userId="S-1-5-21-73586283-1343024091-725345543-18240" providerId="AD"/>
      </p:ext>
    </p:extLst>
  </p:cmAuthor>
  <p:cmAuthor id="4" name="Nelly BOULET" initials="NB" lastIdx="20" clrIdx="3">
    <p:extLst>
      <p:ext uri="{19B8F6BF-5375-455C-9EA6-DF929625EA0E}">
        <p15:presenceInfo xmlns:p15="http://schemas.microsoft.com/office/powerpoint/2012/main" userId="S::nelly.boulet@atih.sante.fr::32d46e5f-0fc3-4f5d-bed5-5a9153816ae9" providerId="AD"/>
      </p:ext>
    </p:extLst>
  </p:cmAuthor>
  <p:cmAuthor id="5" name="Clément RALLET" initials="CR" lastIdx="4" clrIdx="4">
    <p:extLst>
      <p:ext uri="{19B8F6BF-5375-455C-9EA6-DF929625EA0E}">
        <p15:presenceInfo xmlns:p15="http://schemas.microsoft.com/office/powerpoint/2012/main" userId="S::clement.rallet@atih.sante.fr::ab3809c4-cc3c-4def-819b-409e3497e1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E98"/>
    <a:srgbClr val="FFF3CD"/>
    <a:srgbClr val="951B81"/>
    <a:srgbClr val="0763C1"/>
    <a:srgbClr val="343D91"/>
    <a:srgbClr val="5025AE"/>
    <a:srgbClr val="447643"/>
    <a:srgbClr val="D3D80E"/>
    <a:srgbClr val="9ABD63"/>
    <a:srgbClr val="57BFC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4291" autoAdjust="0"/>
  </p:normalViewPr>
  <p:slideViewPr>
    <p:cSldViewPr snapToGrid="0" snapToObjects="1">
      <p:cViewPr varScale="1">
        <p:scale>
          <a:sx n="44" d="100"/>
          <a:sy n="44" d="100"/>
        </p:scale>
        <p:origin x="20" y="3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commentAuthors" Target="commentAuthors.xml"/><Relationship Id="rId5" Type="http://schemas.openxmlformats.org/officeDocument/2006/relationships/slide" Target="slides/slide1.xml"/><Relationship Id="rId61" Type="http://schemas.openxmlformats.org/officeDocument/2006/relationships/theme" Target="theme/them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handoutMaster" Target="handoutMasters/handoutMaster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346C315B-FAC8-CDCE-07B5-998C51C10BEF}"/>
              </a:ext>
            </a:extLst>
          </p:cNvPr>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r>
              <a:rPr lang="fr-FR"/>
              <a:t>TITRE DU DOCUMENT</a:t>
            </a:r>
          </a:p>
        </p:txBody>
      </p:sp>
      <p:sp>
        <p:nvSpPr>
          <p:cNvPr id="3" name="Espace réservé de la date 2">
            <a:extLst>
              <a:ext uri="{FF2B5EF4-FFF2-40B4-BE49-F238E27FC236}">
                <a16:creationId xmlns:a16="http://schemas.microsoft.com/office/drawing/2014/main" id="{E8C049B8-710D-3A25-327F-56B92D85B1D0}"/>
              </a:ext>
            </a:extLst>
          </p:cNvPr>
          <p:cNvSpPr>
            <a:spLocks noGrp="1"/>
          </p:cNvSpPr>
          <p:nvPr>
            <p:ph type="dt" sz="quarter" idx="1"/>
          </p:nvPr>
        </p:nvSpPr>
        <p:spPr>
          <a:xfrm>
            <a:off x="3851342" y="0"/>
            <a:ext cx="2946347" cy="498215"/>
          </a:xfrm>
          <a:prstGeom prst="rect">
            <a:avLst/>
          </a:prstGeom>
        </p:spPr>
        <p:txBody>
          <a:bodyPr vert="horz" lIns="91440" tIns="45720" rIns="91440" bIns="45720" rtlCol="0"/>
          <a:lstStyle>
            <a:lvl1pPr algn="r">
              <a:defRPr sz="1200"/>
            </a:lvl1pPr>
          </a:lstStyle>
          <a:p>
            <a:fld id="{ED70A687-9CDA-472F-B432-3326991CF0E0}" type="datetime1">
              <a:rPr lang="fr-FR" smtClean="0"/>
              <a:t>30/10/2023</a:t>
            </a:fld>
            <a:endParaRPr lang="fr-FR"/>
          </a:p>
        </p:txBody>
      </p:sp>
      <p:sp>
        <p:nvSpPr>
          <p:cNvPr id="4" name="Espace réservé du pied de page 3">
            <a:extLst>
              <a:ext uri="{FF2B5EF4-FFF2-40B4-BE49-F238E27FC236}">
                <a16:creationId xmlns:a16="http://schemas.microsoft.com/office/drawing/2014/main" id="{28253046-CB8F-581B-195A-E339127FAB52}"/>
              </a:ext>
            </a:extLst>
          </p:cNvPr>
          <p:cNvSpPr>
            <a:spLocks noGrp="1"/>
          </p:cNvSpPr>
          <p:nvPr>
            <p:ph type="ftr" sz="quarter" idx="2"/>
          </p:nvPr>
        </p:nvSpPr>
        <p:spPr>
          <a:xfrm>
            <a:off x="0" y="9431600"/>
            <a:ext cx="2946347" cy="498214"/>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A445B464-FF3F-6ED6-278E-A81EA217BE1A}"/>
              </a:ext>
            </a:extLst>
          </p:cNvPr>
          <p:cNvSpPr>
            <a:spLocks noGrp="1"/>
          </p:cNvSpPr>
          <p:nvPr>
            <p:ph type="sldNum" sz="quarter" idx="3"/>
          </p:nvPr>
        </p:nvSpPr>
        <p:spPr>
          <a:xfrm>
            <a:off x="3851342" y="9431600"/>
            <a:ext cx="2946347" cy="498214"/>
          </a:xfrm>
          <a:prstGeom prst="rect">
            <a:avLst/>
          </a:prstGeom>
        </p:spPr>
        <p:txBody>
          <a:bodyPr vert="horz" lIns="91440" tIns="45720" rIns="91440" bIns="45720" rtlCol="0" anchor="b"/>
          <a:lstStyle>
            <a:lvl1pPr algn="r">
              <a:defRPr sz="1200"/>
            </a:lvl1pPr>
          </a:lstStyle>
          <a:p>
            <a:fld id="{4CF404AE-1715-B34A-B348-3E01E552171A}" type="slidenum">
              <a:rPr lang="fr-FR" smtClean="0"/>
              <a:t>‹N°›</a:t>
            </a:fld>
            <a:endParaRPr lang="fr-FR"/>
          </a:p>
        </p:txBody>
      </p:sp>
    </p:spTree>
    <p:extLst>
      <p:ext uri="{BB962C8B-B14F-4D97-AF65-F5344CB8AC3E}">
        <p14:creationId xmlns:p14="http://schemas.microsoft.com/office/powerpoint/2010/main" val="27963345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r>
              <a:rPr lang="fr-FR"/>
              <a:t>TITRE DU DOCUMENT</a:t>
            </a:r>
          </a:p>
        </p:txBody>
      </p:sp>
      <p:sp>
        <p:nvSpPr>
          <p:cNvPr id="3" name="Espace réservé de la date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6F88D710-DCC8-4836-9B5A-E6831E22577A}" type="datetime1">
              <a:rPr lang="fr-FR" smtClean="0"/>
              <a:t>30/10/2023</a:t>
            </a:fld>
            <a:endParaRPr lang="fr-FR"/>
          </a:p>
        </p:txBody>
      </p:sp>
      <p:sp>
        <p:nvSpPr>
          <p:cNvPr id="4" name="Espace réservé de l'image des diapositives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488DDB0A-C757-A34B-88B2-66AFE48D3DE4}" type="slidenum">
              <a:rPr lang="fr-FR" smtClean="0"/>
              <a:t>‹N°›</a:t>
            </a:fld>
            <a:endParaRPr lang="fr-FR"/>
          </a:p>
        </p:txBody>
      </p:sp>
    </p:spTree>
    <p:extLst>
      <p:ext uri="{BB962C8B-B14F-4D97-AF65-F5344CB8AC3E}">
        <p14:creationId xmlns:p14="http://schemas.microsoft.com/office/powerpoint/2010/main" val="69134523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88DDB0A-C757-A34B-88B2-66AFE48D3DE4}" type="slidenum">
              <a:rPr lang="fr-FR" smtClean="0"/>
              <a:t>2</a:t>
            </a:fld>
            <a:endParaRPr lang="fr-FR"/>
          </a:p>
        </p:txBody>
      </p:sp>
    </p:spTree>
    <p:extLst>
      <p:ext uri="{BB962C8B-B14F-4D97-AF65-F5344CB8AC3E}">
        <p14:creationId xmlns:p14="http://schemas.microsoft.com/office/powerpoint/2010/main" val="3473470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Une enquête a été lancée auprès des ARS le jeudi 25 mai pour fiabiliser les montants des financements complémentaires. </a:t>
            </a:r>
          </a:p>
          <a:p>
            <a:endParaRPr lang="fr-FR" dirty="0"/>
          </a:p>
        </p:txBody>
      </p:sp>
      <p:sp>
        <p:nvSpPr>
          <p:cNvPr id="4" name="Espace réservé du numéro de diapositive 3"/>
          <p:cNvSpPr>
            <a:spLocks noGrp="1"/>
          </p:cNvSpPr>
          <p:nvPr>
            <p:ph type="sldNum" sz="quarter" idx="5"/>
          </p:nvPr>
        </p:nvSpPr>
        <p:spPr/>
        <p:txBody>
          <a:bodyPr/>
          <a:lstStyle/>
          <a:p>
            <a:fld id="{488DDB0A-C757-A34B-88B2-66AFE48D3DE4}" type="slidenum">
              <a:rPr lang="fr-FR" smtClean="0"/>
              <a:t>15</a:t>
            </a:fld>
            <a:endParaRPr lang="fr-FR"/>
          </a:p>
        </p:txBody>
      </p:sp>
    </p:spTree>
    <p:extLst>
      <p:ext uri="{BB962C8B-B14F-4D97-AF65-F5344CB8AC3E}">
        <p14:creationId xmlns:p14="http://schemas.microsoft.com/office/powerpoint/2010/main" val="4266213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Chiffres susceptibles d’évoluer annuellement en fonction du taux de revalorisation (fixé par arrêté)</a:t>
            </a:r>
          </a:p>
        </p:txBody>
      </p:sp>
      <p:sp>
        <p:nvSpPr>
          <p:cNvPr id="4" name="Espace réservé du numéro de diapositive 3"/>
          <p:cNvSpPr>
            <a:spLocks noGrp="1"/>
          </p:cNvSpPr>
          <p:nvPr>
            <p:ph type="sldNum" sz="quarter" idx="5"/>
          </p:nvPr>
        </p:nvSpPr>
        <p:spPr/>
        <p:txBody>
          <a:bodyPr/>
          <a:lstStyle/>
          <a:p>
            <a:fld id="{488DDB0A-C757-A34B-88B2-66AFE48D3DE4}" type="slidenum">
              <a:rPr lang="fr-FR" smtClean="0"/>
              <a:t>24</a:t>
            </a:fld>
            <a:endParaRPr lang="fr-FR"/>
          </a:p>
        </p:txBody>
      </p:sp>
    </p:spTree>
    <p:extLst>
      <p:ext uri="{BB962C8B-B14F-4D97-AF65-F5344CB8AC3E}">
        <p14:creationId xmlns:p14="http://schemas.microsoft.com/office/powerpoint/2010/main" val="330296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Il ne s’agit pas strictement d’une projection, mais plutôt d’un calcul effectué chaque année en supposant que l’activité et le profil des personnes accompagnées par le service restent inchangés pendant la période de mise en œuvre de la réforme, jusqu’en 2027. </a:t>
            </a:r>
            <a:endParaRPr lang="fr-FR" sz="1200" u="sng" dirty="0"/>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Exemple (convergence négative) : si un service accompagne des personnes plus dépendantes en 2024, son forfait global de soins « projeté » 2027 augmentera. </a:t>
            </a:r>
          </a:p>
          <a:p>
            <a:endParaRPr lang="fr-FR" dirty="0"/>
          </a:p>
        </p:txBody>
      </p:sp>
      <p:sp>
        <p:nvSpPr>
          <p:cNvPr id="4" name="Espace réservé du numéro de diapositive 3"/>
          <p:cNvSpPr>
            <a:spLocks noGrp="1"/>
          </p:cNvSpPr>
          <p:nvPr>
            <p:ph type="sldNum" sz="quarter" idx="5"/>
          </p:nvPr>
        </p:nvSpPr>
        <p:spPr/>
        <p:txBody>
          <a:bodyPr/>
          <a:lstStyle/>
          <a:p>
            <a:fld id="{488DDB0A-C757-A34B-88B2-66AFE48D3DE4}" type="slidenum">
              <a:rPr lang="fr-FR" smtClean="0"/>
              <a:t>25</a:t>
            </a:fld>
            <a:endParaRPr lang="fr-FR"/>
          </a:p>
        </p:txBody>
      </p:sp>
    </p:spTree>
    <p:extLst>
      <p:ext uri="{BB962C8B-B14F-4D97-AF65-F5344CB8AC3E}">
        <p14:creationId xmlns:p14="http://schemas.microsoft.com/office/powerpoint/2010/main" val="3932277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*Aisne, Allier, Gers, Haute Vienne, </a:t>
            </a:r>
            <a:r>
              <a:rPr lang="fr-FR" sz="1200" dirty="0" err="1"/>
              <a:t>Herault</a:t>
            </a:r>
            <a:r>
              <a:rPr lang="fr-FR" sz="1200" dirty="0"/>
              <a:t>, Paris, Maine et Loire, Oise, Seine Saint Denis</a:t>
            </a:r>
            <a:endParaRPr lang="fr-FR" dirty="0"/>
          </a:p>
          <a:p>
            <a:endParaRPr lang="fr-FR" dirty="0"/>
          </a:p>
        </p:txBody>
      </p:sp>
      <p:sp>
        <p:nvSpPr>
          <p:cNvPr id="4" name="Espace réservé du numéro de diapositive 3"/>
          <p:cNvSpPr>
            <a:spLocks noGrp="1"/>
          </p:cNvSpPr>
          <p:nvPr>
            <p:ph type="sldNum" sz="quarter" idx="5"/>
          </p:nvPr>
        </p:nvSpPr>
        <p:spPr/>
        <p:txBody>
          <a:bodyPr/>
          <a:lstStyle/>
          <a:p>
            <a:fld id="{488DDB0A-C757-A34B-88B2-66AFE48D3DE4}" type="slidenum">
              <a:rPr lang="fr-FR" smtClean="0"/>
              <a:t>44</a:t>
            </a:fld>
            <a:endParaRPr lang="fr-FR"/>
          </a:p>
        </p:txBody>
      </p:sp>
    </p:spTree>
    <p:extLst>
      <p:ext uri="{BB962C8B-B14F-4D97-AF65-F5344CB8AC3E}">
        <p14:creationId xmlns:p14="http://schemas.microsoft.com/office/powerpoint/2010/main" val="21839748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*Aisne, Allier, Gers, Haute Vienne, </a:t>
            </a:r>
            <a:r>
              <a:rPr lang="fr-FR" sz="1200" dirty="0" err="1"/>
              <a:t>Herault</a:t>
            </a:r>
            <a:r>
              <a:rPr lang="fr-FR" sz="1200" dirty="0"/>
              <a:t>, Paris, Maine et Loire, Oise, Seine Saint Denis</a:t>
            </a:r>
            <a:endParaRPr lang="fr-FR" dirty="0"/>
          </a:p>
          <a:p>
            <a:endParaRPr lang="fr-FR" dirty="0"/>
          </a:p>
        </p:txBody>
      </p:sp>
      <p:sp>
        <p:nvSpPr>
          <p:cNvPr id="4" name="Espace réservé du numéro de diapositive 3"/>
          <p:cNvSpPr>
            <a:spLocks noGrp="1"/>
          </p:cNvSpPr>
          <p:nvPr>
            <p:ph type="sldNum" sz="quarter" idx="5"/>
          </p:nvPr>
        </p:nvSpPr>
        <p:spPr/>
        <p:txBody>
          <a:bodyPr/>
          <a:lstStyle/>
          <a:p>
            <a:fld id="{488DDB0A-C757-A34B-88B2-66AFE48D3DE4}" type="slidenum">
              <a:rPr lang="fr-FR" smtClean="0"/>
              <a:t>45</a:t>
            </a:fld>
            <a:endParaRPr lang="fr-FR"/>
          </a:p>
        </p:txBody>
      </p:sp>
    </p:spTree>
    <p:extLst>
      <p:ext uri="{BB962C8B-B14F-4D97-AF65-F5344CB8AC3E}">
        <p14:creationId xmlns:p14="http://schemas.microsoft.com/office/powerpoint/2010/main" val="26181108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*Aisne, Allier, Gers, Haute Vienne, </a:t>
            </a:r>
            <a:r>
              <a:rPr lang="fr-FR" sz="1200" dirty="0" err="1"/>
              <a:t>Herault</a:t>
            </a:r>
            <a:r>
              <a:rPr lang="fr-FR" sz="1200" dirty="0"/>
              <a:t>, Paris, Maine et Loire, Oise, Seine Saint Denis</a:t>
            </a:r>
            <a:endParaRPr lang="fr-FR" dirty="0"/>
          </a:p>
          <a:p>
            <a:endParaRPr lang="fr-FR" dirty="0"/>
          </a:p>
        </p:txBody>
      </p:sp>
      <p:sp>
        <p:nvSpPr>
          <p:cNvPr id="4" name="Espace réservé du numéro de diapositive 3"/>
          <p:cNvSpPr>
            <a:spLocks noGrp="1"/>
          </p:cNvSpPr>
          <p:nvPr>
            <p:ph type="sldNum" sz="quarter" idx="5"/>
          </p:nvPr>
        </p:nvSpPr>
        <p:spPr/>
        <p:txBody>
          <a:bodyPr/>
          <a:lstStyle/>
          <a:p>
            <a:fld id="{488DDB0A-C757-A34B-88B2-66AFE48D3DE4}" type="slidenum">
              <a:rPr lang="fr-FR" smtClean="0"/>
              <a:t>46</a:t>
            </a:fld>
            <a:endParaRPr lang="fr-FR"/>
          </a:p>
        </p:txBody>
      </p:sp>
    </p:spTree>
    <p:extLst>
      <p:ext uri="{BB962C8B-B14F-4D97-AF65-F5344CB8AC3E}">
        <p14:creationId xmlns:p14="http://schemas.microsoft.com/office/powerpoint/2010/main" val="40039386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http://www.pour-les-personnes-agees.gouv.fr/" TargetMode="External"/><Relationship Id="rId7" Type="http://schemas.openxmlformats.org/officeDocument/2006/relationships/hyperlink" Target="https://www.linkedin.com/company/caisse-nationale-de-solidarit-pour-l'autonomie/" TargetMode="External"/><Relationship Id="rId2" Type="http://schemas.openxmlformats.org/officeDocument/2006/relationships/hyperlink" Target="http://www.cnsa.fr/" TargetMode="External"/><Relationship Id="rId1" Type="http://schemas.openxmlformats.org/officeDocument/2006/relationships/slideMaster" Target="../slideMasters/slideMaster1.xml"/><Relationship Id="rId6" Type="http://schemas.openxmlformats.org/officeDocument/2006/relationships/image" Target="../media/image7.png"/><Relationship Id="rId11" Type="http://schemas.openxmlformats.org/officeDocument/2006/relationships/image" Target="../media/image1.emf"/><Relationship Id="rId5" Type="http://schemas.openxmlformats.org/officeDocument/2006/relationships/hyperlink" Target="https://protect-eu.mimecast.com/s/DJAGBfw48agdUr?domain=twitter.com" TargetMode="External"/><Relationship Id="rId10" Type="http://schemas.openxmlformats.org/officeDocument/2006/relationships/image" Target="../media/image9.png"/><Relationship Id="rId4" Type="http://schemas.openxmlformats.org/officeDocument/2006/relationships/hyperlink" Target="http://www.monparcourshandicap.gouv.fr/" TargetMode="External"/><Relationship Id="rId9" Type="http://schemas.openxmlformats.org/officeDocument/2006/relationships/hyperlink" Target="https://www.youtube.com/@service-public-de-l-autonomie" TargetMode="Externa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du document">
    <p:spTree>
      <p:nvGrpSpPr>
        <p:cNvPr id="1" name=""/>
        <p:cNvGrpSpPr/>
        <p:nvPr/>
      </p:nvGrpSpPr>
      <p:grpSpPr>
        <a:xfrm>
          <a:off x="0" y="0"/>
          <a:ext cx="0" cy="0"/>
          <a:chOff x="0" y="0"/>
          <a:chExt cx="0" cy="0"/>
        </a:xfrm>
      </p:grpSpPr>
      <p:grpSp>
        <p:nvGrpSpPr>
          <p:cNvPr id="3" name="Groupe 2">
            <a:extLst>
              <a:ext uri="{FF2B5EF4-FFF2-40B4-BE49-F238E27FC236}">
                <a16:creationId xmlns:a16="http://schemas.microsoft.com/office/drawing/2014/main" id="{2D16363D-DADD-6468-9ECB-0E49C43889C5}"/>
              </a:ext>
            </a:extLst>
          </p:cNvPr>
          <p:cNvGrpSpPr/>
          <p:nvPr userDrawn="1"/>
        </p:nvGrpSpPr>
        <p:grpSpPr>
          <a:xfrm>
            <a:off x="8563401" y="5588201"/>
            <a:ext cx="3334816" cy="920750"/>
            <a:chOff x="2468961" y="2385310"/>
            <a:chExt cx="7787012" cy="2150010"/>
          </a:xfrm>
        </p:grpSpPr>
        <p:pic>
          <p:nvPicPr>
            <p:cNvPr id="4" name="Image 3">
              <a:extLst>
                <a:ext uri="{FF2B5EF4-FFF2-40B4-BE49-F238E27FC236}">
                  <a16:creationId xmlns:a16="http://schemas.microsoft.com/office/drawing/2014/main" id="{AED063B9-701A-6768-9316-5B454436DD6A}"/>
                </a:ext>
              </a:extLst>
            </p:cNvPr>
            <p:cNvPicPr>
              <a:picLocks noChangeAspect="1"/>
            </p:cNvPicPr>
            <p:nvPr userDrawn="1"/>
          </p:nvPicPr>
          <p:blipFill rotWithShape="1">
            <a:blip r:embed="rId2"/>
            <a:srcRect l="1" r="54569"/>
            <a:stretch/>
          </p:blipFill>
          <p:spPr>
            <a:xfrm>
              <a:off x="2468961" y="2385310"/>
              <a:ext cx="3531006" cy="2087380"/>
            </a:xfrm>
            <a:prstGeom prst="rect">
              <a:avLst/>
            </a:prstGeom>
          </p:spPr>
        </p:pic>
        <p:pic>
          <p:nvPicPr>
            <p:cNvPr id="5" name="Image 4">
              <a:extLst>
                <a:ext uri="{FF2B5EF4-FFF2-40B4-BE49-F238E27FC236}">
                  <a16:creationId xmlns:a16="http://schemas.microsoft.com/office/drawing/2014/main" id="{640247EC-7153-FEC3-CB9D-D1412DE92773}"/>
                </a:ext>
              </a:extLst>
            </p:cNvPr>
            <p:cNvPicPr>
              <a:picLocks noChangeAspect="1"/>
            </p:cNvPicPr>
            <p:nvPr userDrawn="1"/>
          </p:nvPicPr>
          <p:blipFill rotWithShape="1">
            <a:blip r:embed="rId2"/>
            <a:srcRect l="47659"/>
            <a:stretch/>
          </p:blipFill>
          <p:spPr>
            <a:xfrm>
              <a:off x="6187856" y="2447940"/>
              <a:ext cx="4068117" cy="2087380"/>
            </a:xfrm>
            <a:prstGeom prst="rect">
              <a:avLst/>
            </a:prstGeom>
          </p:spPr>
        </p:pic>
      </p:grpSp>
      <p:sp>
        <p:nvSpPr>
          <p:cNvPr id="6" name="Espace réservé du texte 33">
            <a:extLst>
              <a:ext uri="{FF2B5EF4-FFF2-40B4-BE49-F238E27FC236}">
                <a16:creationId xmlns:a16="http://schemas.microsoft.com/office/drawing/2014/main" id="{BE42D9D6-B85B-435D-2054-8CFCB56E9C69}"/>
              </a:ext>
            </a:extLst>
          </p:cNvPr>
          <p:cNvSpPr>
            <a:spLocks noGrp="1"/>
          </p:cNvSpPr>
          <p:nvPr>
            <p:ph type="body" sz="quarter" idx="12" hasCustomPrompt="1"/>
          </p:nvPr>
        </p:nvSpPr>
        <p:spPr>
          <a:xfrm>
            <a:off x="1077155" y="2398077"/>
            <a:ext cx="8793957" cy="1244600"/>
          </a:xfrm>
          <a:prstGeom prst="rect">
            <a:avLst/>
          </a:prstGeom>
        </p:spPr>
        <p:txBody>
          <a:bodyPr/>
          <a:lstStyle>
            <a:lvl1pPr marL="0" indent="0">
              <a:buNone/>
              <a:defRPr sz="8000">
                <a:latin typeface="Arial" panose="020B0604020202020204" pitchFamily="34" charset="0"/>
                <a:cs typeface="Arial" panose="020B0604020202020204" pitchFamily="34" charset="0"/>
              </a:defRPr>
            </a:lvl1pPr>
          </a:lstStyle>
          <a:p>
            <a:pPr lvl="0"/>
            <a:r>
              <a:rPr lang="fr-FR" dirty="0"/>
              <a:t>Titre du document</a:t>
            </a:r>
          </a:p>
        </p:txBody>
      </p:sp>
      <p:sp>
        <p:nvSpPr>
          <p:cNvPr id="7" name="Espace réservé du contenu 6">
            <a:extLst>
              <a:ext uri="{FF2B5EF4-FFF2-40B4-BE49-F238E27FC236}">
                <a16:creationId xmlns:a16="http://schemas.microsoft.com/office/drawing/2014/main" id="{EFB8D2D5-26CD-7B33-7E9E-183DC5C47C09}"/>
              </a:ext>
            </a:extLst>
          </p:cNvPr>
          <p:cNvSpPr>
            <a:spLocks noGrp="1"/>
          </p:cNvSpPr>
          <p:nvPr>
            <p:ph sz="quarter" idx="10" hasCustomPrompt="1"/>
          </p:nvPr>
        </p:nvSpPr>
        <p:spPr>
          <a:xfrm>
            <a:off x="1077156" y="3661901"/>
            <a:ext cx="2281604" cy="609600"/>
          </a:xfrm>
          <a:prstGeom prst="rect">
            <a:avLst/>
          </a:prstGeom>
        </p:spPr>
        <p:txBody>
          <a:bodyPr/>
          <a:lstStyle>
            <a:lvl1pPr marL="0" indent="0">
              <a:buNone/>
              <a:defRPr sz="3500" b="1">
                <a:latin typeface="Arial" panose="020B0604020202020204" pitchFamily="34" charset="0"/>
                <a:cs typeface="Arial" panose="020B0604020202020204" pitchFamily="34" charset="0"/>
              </a:defRPr>
            </a:lvl1pPr>
          </a:lstStyle>
          <a:p>
            <a:pPr lvl="0"/>
            <a:r>
              <a:rPr lang="fr-FR" dirty="0"/>
              <a:t>Date</a:t>
            </a:r>
          </a:p>
        </p:txBody>
      </p:sp>
    </p:spTree>
    <p:extLst>
      <p:ext uri="{BB962C8B-B14F-4D97-AF65-F5344CB8AC3E}">
        <p14:creationId xmlns:p14="http://schemas.microsoft.com/office/powerpoint/2010/main" val="421137768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E0E170-18C6-FD47-A7D6-862B22758516}"/>
              </a:ext>
            </a:extLst>
          </p:cNvPr>
          <p:cNvSpPr>
            <a:spLocks noGrp="1"/>
          </p:cNvSpPr>
          <p:nvPr>
            <p:ph type="title" hasCustomPrompt="1"/>
          </p:nvPr>
        </p:nvSpPr>
        <p:spPr>
          <a:xfrm>
            <a:off x="437367" y="331432"/>
            <a:ext cx="10515600" cy="1325563"/>
          </a:xfrm>
          <a:prstGeom prst="rect">
            <a:avLst/>
          </a:prstGeom>
        </p:spPr>
        <p:txBody>
          <a:bodyPr/>
          <a:lstStyle>
            <a:lvl1pPr>
              <a:defRPr b="1">
                <a:latin typeface="Arial" panose="020B0604020202020204" pitchFamily="34" charset="0"/>
                <a:cs typeface="Arial" panose="020B0604020202020204" pitchFamily="34" charset="0"/>
              </a:defRPr>
            </a:lvl1pPr>
          </a:lstStyle>
          <a:p>
            <a:r>
              <a:rPr lang="fr-FR" dirty="0"/>
              <a:t>Titre </a:t>
            </a:r>
          </a:p>
        </p:txBody>
      </p:sp>
      <p:graphicFrame>
        <p:nvGraphicFramePr>
          <p:cNvPr id="14" name="Espace réservé du tableau 4">
            <a:extLst>
              <a:ext uri="{FF2B5EF4-FFF2-40B4-BE49-F238E27FC236}">
                <a16:creationId xmlns:a16="http://schemas.microsoft.com/office/drawing/2014/main" id="{7DC5DA17-D0E2-114C-8C46-BDBCD367C4EB}"/>
              </a:ext>
            </a:extLst>
          </p:cNvPr>
          <p:cNvGraphicFramePr>
            <a:graphicFrameLocks/>
          </p:cNvGraphicFramePr>
          <p:nvPr userDrawn="1">
            <p:extLst>
              <p:ext uri="{D42A27DB-BD31-4B8C-83A1-F6EECF244321}">
                <p14:modId xmlns:p14="http://schemas.microsoft.com/office/powerpoint/2010/main" val="2551262730"/>
              </p:ext>
            </p:extLst>
          </p:nvPr>
        </p:nvGraphicFramePr>
        <p:xfrm>
          <a:off x="437366" y="2031513"/>
          <a:ext cx="10515600" cy="1097280"/>
        </p:xfrm>
        <a:graphic>
          <a:graphicData uri="http://schemas.openxmlformats.org/drawingml/2006/table">
            <a:tbl>
              <a:tblPr firstRow="1" bandRow="1">
                <a:tableStyleId>{F5AB1C69-6EDB-4FF4-983F-18BD219EF322}</a:tableStyleId>
              </a:tblPr>
              <a:tblGrid>
                <a:gridCol w="2103120">
                  <a:extLst>
                    <a:ext uri="{9D8B030D-6E8A-4147-A177-3AD203B41FA5}">
                      <a16:colId xmlns:a16="http://schemas.microsoft.com/office/drawing/2014/main" val="3772997583"/>
                    </a:ext>
                  </a:extLst>
                </a:gridCol>
                <a:gridCol w="2103120">
                  <a:extLst>
                    <a:ext uri="{9D8B030D-6E8A-4147-A177-3AD203B41FA5}">
                      <a16:colId xmlns:a16="http://schemas.microsoft.com/office/drawing/2014/main" val="2793952184"/>
                    </a:ext>
                  </a:extLst>
                </a:gridCol>
                <a:gridCol w="2103120">
                  <a:extLst>
                    <a:ext uri="{9D8B030D-6E8A-4147-A177-3AD203B41FA5}">
                      <a16:colId xmlns:a16="http://schemas.microsoft.com/office/drawing/2014/main" val="1316709964"/>
                    </a:ext>
                  </a:extLst>
                </a:gridCol>
                <a:gridCol w="2103120">
                  <a:extLst>
                    <a:ext uri="{9D8B030D-6E8A-4147-A177-3AD203B41FA5}">
                      <a16:colId xmlns:a16="http://schemas.microsoft.com/office/drawing/2014/main" val="3400286420"/>
                    </a:ext>
                  </a:extLst>
                </a:gridCol>
                <a:gridCol w="2103120">
                  <a:extLst>
                    <a:ext uri="{9D8B030D-6E8A-4147-A177-3AD203B41FA5}">
                      <a16:colId xmlns:a16="http://schemas.microsoft.com/office/drawing/2014/main" val="4128745648"/>
                    </a:ext>
                  </a:extLst>
                </a:gridCol>
              </a:tblGrid>
              <a:tr h="548640">
                <a:tc>
                  <a:txBody>
                    <a:bodyPr/>
                    <a:lstStyle/>
                    <a:p>
                      <a:endParaRPr lang="fr-FR" sz="2300" dirty="0"/>
                    </a:p>
                  </a:txBody>
                  <a:tcPr marL="119193" marR="119193" marT="59596" marB="59596">
                    <a:solidFill>
                      <a:srgbClr val="9ABD63"/>
                    </a:solidFill>
                  </a:tcPr>
                </a:tc>
                <a:tc>
                  <a:txBody>
                    <a:bodyPr/>
                    <a:lstStyle/>
                    <a:p>
                      <a:endParaRPr lang="fr-FR" sz="2300" dirty="0"/>
                    </a:p>
                  </a:txBody>
                  <a:tcPr marL="119193" marR="119193" marT="59596" marB="59596">
                    <a:solidFill>
                      <a:srgbClr val="9ABD63"/>
                    </a:solidFill>
                  </a:tcPr>
                </a:tc>
                <a:tc>
                  <a:txBody>
                    <a:bodyPr/>
                    <a:lstStyle/>
                    <a:p>
                      <a:endParaRPr lang="fr-FR" sz="2300" dirty="0"/>
                    </a:p>
                  </a:txBody>
                  <a:tcPr marL="119193" marR="119193" marT="59596" marB="59596">
                    <a:solidFill>
                      <a:srgbClr val="9ABD63"/>
                    </a:solidFill>
                  </a:tcPr>
                </a:tc>
                <a:tc>
                  <a:txBody>
                    <a:bodyPr/>
                    <a:lstStyle/>
                    <a:p>
                      <a:endParaRPr lang="fr-FR" sz="2300" dirty="0"/>
                    </a:p>
                  </a:txBody>
                  <a:tcPr marL="119193" marR="119193" marT="59596" marB="59596">
                    <a:solidFill>
                      <a:srgbClr val="9ABD63"/>
                    </a:solidFill>
                  </a:tcPr>
                </a:tc>
                <a:tc>
                  <a:txBody>
                    <a:bodyPr/>
                    <a:lstStyle/>
                    <a:p>
                      <a:endParaRPr lang="fr-FR" sz="2300" dirty="0"/>
                    </a:p>
                  </a:txBody>
                  <a:tcPr marL="119193" marR="119193" marT="59596" marB="59596">
                    <a:solidFill>
                      <a:srgbClr val="9ABD63"/>
                    </a:solidFill>
                  </a:tcPr>
                </a:tc>
                <a:extLst>
                  <a:ext uri="{0D108BD9-81ED-4DB2-BD59-A6C34878D82A}">
                    <a16:rowId xmlns:a16="http://schemas.microsoft.com/office/drawing/2014/main" val="989028429"/>
                  </a:ext>
                </a:extLst>
              </a:tr>
              <a:tr h="548640">
                <a:tc>
                  <a:txBody>
                    <a:bodyPr/>
                    <a:lstStyle/>
                    <a:p>
                      <a:endParaRPr lang="fr-FR" sz="2300" dirty="0"/>
                    </a:p>
                  </a:txBody>
                  <a:tcPr marL="119193" marR="119193" marT="59596" marB="59596">
                    <a:solidFill>
                      <a:srgbClr val="E0E6E7"/>
                    </a:solidFill>
                  </a:tcPr>
                </a:tc>
                <a:tc>
                  <a:txBody>
                    <a:bodyPr/>
                    <a:lstStyle/>
                    <a:p>
                      <a:endParaRPr lang="fr-FR" sz="2300" dirty="0"/>
                    </a:p>
                  </a:txBody>
                  <a:tcPr marL="119193" marR="119193" marT="59596" marB="59596">
                    <a:solidFill>
                      <a:srgbClr val="E0E6E7"/>
                    </a:solidFill>
                  </a:tcPr>
                </a:tc>
                <a:tc>
                  <a:txBody>
                    <a:bodyPr/>
                    <a:lstStyle/>
                    <a:p>
                      <a:endParaRPr lang="fr-FR" sz="2300" dirty="0"/>
                    </a:p>
                  </a:txBody>
                  <a:tcPr marL="119193" marR="119193" marT="59596" marB="59596">
                    <a:solidFill>
                      <a:srgbClr val="E0E6E7"/>
                    </a:solidFill>
                  </a:tcPr>
                </a:tc>
                <a:tc>
                  <a:txBody>
                    <a:bodyPr/>
                    <a:lstStyle/>
                    <a:p>
                      <a:endParaRPr lang="fr-FR" sz="2300" dirty="0"/>
                    </a:p>
                  </a:txBody>
                  <a:tcPr marL="119193" marR="119193" marT="59596" marB="59596">
                    <a:solidFill>
                      <a:srgbClr val="E0E6E7"/>
                    </a:solidFill>
                  </a:tcPr>
                </a:tc>
                <a:tc>
                  <a:txBody>
                    <a:bodyPr/>
                    <a:lstStyle/>
                    <a:p>
                      <a:endParaRPr lang="fr-FR" sz="2300" dirty="0"/>
                    </a:p>
                  </a:txBody>
                  <a:tcPr marL="119193" marR="119193" marT="59596" marB="59596">
                    <a:solidFill>
                      <a:srgbClr val="E0E6E7"/>
                    </a:solidFill>
                  </a:tcPr>
                </a:tc>
                <a:extLst>
                  <a:ext uri="{0D108BD9-81ED-4DB2-BD59-A6C34878D82A}">
                    <a16:rowId xmlns:a16="http://schemas.microsoft.com/office/drawing/2014/main" val="3931616995"/>
                  </a:ext>
                </a:extLst>
              </a:tr>
            </a:tbl>
          </a:graphicData>
        </a:graphic>
      </p:graphicFrame>
      <p:sp>
        <p:nvSpPr>
          <p:cNvPr id="8" name="Espace réservé du texte 2">
            <a:extLst>
              <a:ext uri="{FF2B5EF4-FFF2-40B4-BE49-F238E27FC236}">
                <a16:creationId xmlns:a16="http://schemas.microsoft.com/office/drawing/2014/main" id="{0E7412AA-CDE7-3249-8BE6-1B67BDABBE35}"/>
              </a:ext>
            </a:extLst>
          </p:cNvPr>
          <p:cNvSpPr>
            <a:spLocks noGrp="1"/>
          </p:cNvSpPr>
          <p:nvPr>
            <p:ph type="body" sz="quarter" idx="11" hasCustomPrompt="1"/>
          </p:nvPr>
        </p:nvSpPr>
        <p:spPr>
          <a:xfrm>
            <a:off x="437366" y="1667157"/>
            <a:ext cx="2001939" cy="364356"/>
          </a:xfrm>
          <a:prstGeom prst="rect">
            <a:avLst/>
          </a:prstGeom>
        </p:spPr>
        <p:txBody>
          <a:bodyPr lIns="0"/>
          <a:lstStyle>
            <a:lvl1pPr marL="0" indent="0">
              <a:buNone/>
              <a:defRPr sz="1600" b="1">
                <a:latin typeface="Arial" panose="020B0604020202020204" pitchFamily="34" charset="0"/>
                <a:cs typeface="Arial" panose="020B0604020202020204" pitchFamily="34" charset="0"/>
              </a:defRPr>
            </a:lvl1pPr>
          </a:lstStyle>
          <a:p>
            <a:pPr lvl="0"/>
            <a:r>
              <a:rPr lang="fr-FR" dirty="0"/>
              <a:t>Tableau type</a:t>
            </a:r>
          </a:p>
        </p:txBody>
      </p:sp>
      <p:pic>
        <p:nvPicPr>
          <p:cNvPr id="4" name="Image 3">
            <a:extLst>
              <a:ext uri="{FF2B5EF4-FFF2-40B4-BE49-F238E27FC236}">
                <a16:creationId xmlns:a16="http://schemas.microsoft.com/office/drawing/2014/main" id="{3B10691C-0652-B3DC-3435-3F8D3E3A4DA6}"/>
              </a:ext>
            </a:extLst>
          </p:cNvPr>
          <p:cNvPicPr>
            <a:picLocks noChangeAspect="1"/>
          </p:cNvPicPr>
          <p:nvPr userDrawn="1"/>
        </p:nvPicPr>
        <p:blipFill>
          <a:blip r:embed="rId2"/>
          <a:stretch>
            <a:fillRect/>
          </a:stretch>
        </p:blipFill>
        <p:spPr>
          <a:xfrm>
            <a:off x="60960" y="48768"/>
            <a:ext cx="670560" cy="670560"/>
          </a:xfrm>
          <a:prstGeom prst="rect">
            <a:avLst/>
          </a:prstGeom>
        </p:spPr>
      </p:pic>
      <p:sp>
        <p:nvSpPr>
          <p:cNvPr id="5" name="Espace réservé de la date 3">
            <a:extLst>
              <a:ext uri="{FF2B5EF4-FFF2-40B4-BE49-F238E27FC236}">
                <a16:creationId xmlns:a16="http://schemas.microsoft.com/office/drawing/2014/main" id="{11D70A34-9803-0020-0C46-0966C4908AB8}"/>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7EC2ACEF-A484-4083-90CA-5FA9FBAAF0C6}" type="datetime1">
              <a:rPr lang="fr-FR" smtClean="0"/>
              <a:t>30/10/2023</a:t>
            </a:fld>
            <a:endParaRPr lang="fr-FR" dirty="0"/>
          </a:p>
        </p:txBody>
      </p:sp>
      <p:sp>
        <p:nvSpPr>
          <p:cNvPr id="6" name="Espace réservé de la date 3">
            <a:extLst>
              <a:ext uri="{FF2B5EF4-FFF2-40B4-BE49-F238E27FC236}">
                <a16:creationId xmlns:a16="http://schemas.microsoft.com/office/drawing/2014/main" id="{0A6A3643-DF97-525C-33C8-7148F5D3861D}"/>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latin typeface="Arial" panose="020B0604020202020204" pitchFamily="34" charset="0"/>
                <a:cs typeface="Arial" panose="020B0604020202020204" pitchFamily="34" charset="0"/>
              </a:rPr>
              <a:pPr algn="r"/>
              <a:t>‹N°›</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74904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itre et contenu">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B716449-AC86-994A-C9DC-FE40A5D73B0E}"/>
              </a:ext>
            </a:extLst>
          </p:cNvPr>
          <p:cNvSpPr/>
          <p:nvPr userDrawn="1"/>
        </p:nvSpPr>
        <p:spPr>
          <a:xfrm>
            <a:off x="6096000" y="0"/>
            <a:ext cx="6096000" cy="6858000"/>
          </a:xfrm>
          <a:prstGeom prst="rect">
            <a:avLst/>
          </a:prstGeom>
          <a:solidFill>
            <a:srgbClr val="D3D8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itre 1">
            <a:extLst>
              <a:ext uri="{FF2B5EF4-FFF2-40B4-BE49-F238E27FC236}">
                <a16:creationId xmlns:a16="http://schemas.microsoft.com/office/drawing/2014/main" id="{3A0631D0-1ABE-C145-985E-17C695B8FD99}"/>
              </a:ext>
            </a:extLst>
          </p:cNvPr>
          <p:cNvSpPr>
            <a:spLocks noGrp="1"/>
          </p:cNvSpPr>
          <p:nvPr>
            <p:ph type="title" hasCustomPrompt="1"/>
          </p:nvPr>
        </p:nvSpPr>
        <p:spPr>
          <a:xfrm>
            <a:off x="437367" y="331432"/>
            <a:ext cx="10515600" cy="1325563"/>
          </a:xfrm>
          <a:prstGeom prst="rect">
            <a:avLst/>
          </a:prstGeom>
        </p:spPr>
        <p:txBody>
          <a:bodyPr/>
          <a:lstStyle>
            <a:lvl1pPr>
              <a:defRPr b="1">
                <a:latin typeface="Arial" panose="020B0604020202020204" pitchFamily="34" charset="0"/>
                <a:cs typeface="Arial" panose="020B0604020202020204" pitchFamily="34" charset="0"/>
              </a:defRPr>
            </a:lvl1pPr>
          </a:lstStyle>
          <a:p>
            <a:r>
              <a:rPr lang="fr-FR" dirty="0"/>
              <a:t>Titre </a:t>
            </a:r>
          </a:p>
        </p:txBody>
      </p:sp>
      <p:sp>
        <p:nvSpPr>
          <p:cNvPr id="12" name="Espace réservé du texte 3">
            <a:extLst>
              <a:ext uri="{FF2B5EF4-FFF2-40B4-BE49-F238E27FC236}">
                <a16:creationId xmlns:a16="http://schemas.microsoft.com/office/drawing/2014/main" id="{F8132CDA-157F-CF40-BC52-BF80FA4BAA6E}"/>
              </a:ext>
            </a:extLst>
          </p:cNvPr>
          <p:cNvSpPr>
            <a:spLocks noGrp="1"/>
          </p:cNvSpPr>
          <p:nvPr>
            <p:ph type="body" sz="quarter" idx="11"/>
          </p:nvPr>
        </p:nvSpPr>
        <p:spPr>
          <a:xfrm>
            <a:off x="438150" y="1754188"/>
            <a:ext cx="10515600" cy="4344987"/>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pic>
        <p:nvPicPr>
          <p:cNvPr id="3" name="Image 2">
            <a:extLst>
              <a:ext uri="{FF2B5EF4-FFF2-40B4-BE49-F238E27FC236}">
                <a16:creationId xmlns:a16="http://schemas.microsoft.com/office/drawing/2014/main" id="{08C86485-272E-232D-FD13-0BAFBA2283D3}"/>
              </a:ext>
            </a:extLst>
          </p:cNvPr>
          <p:cNvPicPr>
            <a:picLocks noChangeAspect="1"/>
          </p:cNvPicPr>
          <p:nvPr userDrawn="1"/>
        </p:nvPicPr>
        <p:blipFill>
          <a:blip r:embed="rId2"/>
          <a:stretch>
            <a:fillRect/>
          </a:stretch>
        </p:blipFill>
        <p:spPr>
          <a:xfrm>
            <a:off x="60960" y="48768"/>
            <a:ext cx="670560" cy="670560"/>
          </a:xfrm>
          <a:prstGeom prst="rect">
            <a:avLst/>
          </a:prstGeom>
        </p:spPr>
      </p:pic>
      <p:sp>
        <p:nvSpPr>
          <p:cNvPr id="4" name="Espace réservé de la date 3">
            <a:extLst>
              <a:ext uri="{FF2B5EF4-FFF2-40B4-BE49-F238E27FC236}">
                <a16:creationId xmlns:a16="http://schemas.microsoft.com/office/drawing/2014/main" id="{03C92699-07FB-D6DD-7E72-279F6C1B7F67}"/>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6BDB2115-4057-49DC-9968-6AD6CE451EB7}" type="datetime1">
              <a:rPr lang="fr-FR" smtClean="0"/>
              <a:t>30/10/2023</a:t>
            </a:fld>
            <a:endParaRPr lang="fr-FR" dirty="0"/>
          </a:p>
        </p:txBody>
      </p:sp>
      <p:sp>
        <p:nvSpPr>
          <p:cNvPr id="5" name="Espace réservé de la date 3">
            <a:extLst>
              <a:ext uri="{FF2B5EF4-FFF2-40B4-BE49-F238E27FC236}">
                <a16:creationId xmlns:a16="http://schemas.microsoft.com/office/drawing/2014/main" id="{1F19F70F-2157-8903-EDF4-E80B01CCBEBB}"/>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latin typeface="Arial" panose="020B0604020202020204" pitchFamily="34" charset="0"/>
                <a:cs typeface="Arial" panose="020B0604020202020204" pitchFamily="34" charset="0"/>
              </a:rPr>
              <a:pPr algn="r"/>
              <a:t>‹N°›</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87196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58AB863-0B9C-6048-A16D-D788C8810813}"/>
              </a:ext>
            </a:extLst>
          </p:cNvPr>
          <p:cNvSpPr/>
          <p:nvPr userDrawn="1"/>
        </p:nvSpPr>
        <p:spPr>
          <a:xfrm>
            <a:off x="6096000" y="0"/>
            <a:ext cx="6096000" cy="6858000"/>
          </a:xfrm>
          <a:prstGeom prst="rect">
            <a:avLst/>
          </a:prstGeom>
          <a:solidFill>
            <a:srgbClr val="D3D8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space réservé du contenu 2">
            <a:extLst>
              <a:ext uri="{FF2B5EF4-FFF2-40B4-BE49-F238E27FC236}">
                <a16:creationId xmlns:a16="http://schemas.microsoft.com/office/drawing/2014/main" id="{7140074D-F1D8-D24C-9933-F344E6AC4BDD}"/>
              </a:ext>
            </a:extLst>
          </p:cNvPr>
          <p:cNvSpPr>
            <a:spLocks noGrp="1"/>
          </p:cNvSpPr>
          <p:nvPr>
            <p:ph idx="1"/>
          </p:nvPr>
        </p:nvSpPr>
        <p:spPr>
          <a:xfrm>
            <a:off x="437367" y="1825625"/>
            <a:ext cx="5236923" cy="4519968"/>
          </a:xfrm>
          <a:prstGeom prst="rect">
            <a:avLst/>
          </a:prstGeom>
        </p:spPr>
        <p:txBody>
          <a:bodyPr/>
          <a:lstStyle>
            <a:lvl1pPr marL="2286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1pPr>
            <a:lvl2pPr marL="6858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3pPr>
            <a:lvl4pPr marL="16002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4pPr>
            <a:lvl5pPr marL="20574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4" name="Espace réservé du contenu 2">
            <a:extLst>
              <a:ext uri="{FF2B5EF4-FFF2-40B4-BE49-F238E27FC236}">
                <a16:creationId xmlns:a16="http://schemas.microsoft.com/office/drawing/2014/main" id="{384B781B-E2CE-CE42-8F1E-A5D7845816CD}"/>
              </a:ext>
            </a:extLst>
          </p:cNvPr>
          <p:cNvSpPr>
            <a:spLocks noGrp="1"/>
          </p:cNvSpPr>
          <p:nvPr>
            <p:ph idx="11"/>
          </p:nvPr>
        </p:nvSpPr>
        <p:spPr>
          <a:xfrm>
            <a:off x="6617108" y="1809395"/>
            <a:ext cx="5236923" cy="4519968"/>
          </a:xfrm>
          <a:prstGeom prst="rect">
            <a:avLst/>
          </a:prstGeom>
        </p:spPr>
        <p:txBody>
          <a:bodyPr/>
          <a:lstStyle>
            <a:lvl1pPr marL="2286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1pPr>
            <a:lvl2pPr marL="6858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3pPr>
            <a:lvl4pPr marL="16002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4pPr>
            <a:lvl5pPr marL="20574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0" name="Espace réservé de la date 3">
            <a:extLst>
              <a:ext uri="{FF2B5EF4-FFF2-40B4-BE49-F238E27FC236}">
                <a16:creationId xmlns:a16="http://schemas.microsoft.com/office/drawing/2014/main" id="{5267DB7E-6E61-3848-9805-C9B38400CA56}"/>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D17FD4C2-52CF-4655-A3F9-B869E2BB7E33}" type="datetime1">
              <a:rPr lang="fr-FR" smtClean="0"/>
              <a:t>30/10/2023</a:t>
            </a:fld>
            <a:endParaRPr lang="fr-FR" dirty="0"/>
          </a:p>
        </p:txBody>
      </p:sp>
      <p:sp>
        <p:nvSpPr>
          <p:cNvPr id="12" name="Espace réservé de la date 3">
            <a:extLst>
              <a:ext uri="{FF2B5EF4-FFF2-40B4-BE49-F238E27FC236}">
                <a16:creationId xmlns:a16="http://schemas.microsoft.com/office/drawing/2014/main" id="{E4B91D72-1717-4343-8E0C-043A796C31C0}"/>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latin typeface="Arial" panose="020B0604020202020204" pitchFamily="34" charset="0"/>
                <a:cs typeface="Arial" panose="020B0604020202020204" pitchFamily="34" charset="0"/>
              </a:rPr>
              <a:pPr algn="r"/>
              <a:t>‹N°›</a:t>
            </a:fld>
            <a:endParaRPr lang="fr-FR" dirty="0">
              <a:latin typeface="Arial" panose="020B0604020202020204" pitchFamily="34" charset="0"/>
              <a:cs typeface="Arial" panose="020B0604020202020204" pitchFamily="34" charset="0"/>
            </a:endParaRPr>
          </a:p>
        </p:txBody>
      </p:sp>
      <p:pic>
        <p:nvPicPr>
          <p:cNvPr id="3" name="Image 2">
            <a:extLst>
              <a:ext uri="{FF2B5EF4-FFF2-40B4-BE49-F238E27FC236}">
                <a16:creationId xmlns:a16="http://schemas.microsoft.com/office/drawing/2014/main" id="{1D5F20F3-FBD8-4507-2007-DA3CA68AFA31}"/>
              </a:ext>
            </a:extLst>
          </p:cNvPr>
          <p:cNvPicPr>
            <a:picLocks noChangeAspect="1"/>
          </p:cNvPicPr>
          <p:nvPr userDrawn="1"/>
        </p:nvPicPr>
        <p:blipFill>
          <a:blip r:embed="rId2"/>
          <a:stretch>
            <a:fillRect/>
          </a:stretch>
        </p:blipFill>
        <p:spPr>
          <a:xfrm>
            <a:off x="60960" y="48768"/>
            <a:ext cx="670560" cy="670560"/>
          </a:xfrm>
          <a:prstGeom prst="rect">
            <a:avLst/>
          </a:prstGeom>
        </p:spPr>
      </p:pic>
      <p:sp>
        <p:nvSpPr>
          <p:cNvPr id="2" name="Titre 1">
            <a:extLst>
              <a:ext uri="{FF2B5EF4-FFF2-40B4-BE49-F238E27FC236}">
                <a16:creationId xmlns:a16="http://schemas.microsoft.com/office/drawing/2014/main" id="{A51A80CF-B89D-4F10-A990-B22AFF199BBD}"/>
              </a:ext>
            </a:extLst>
          </p:cNvPr>
          <p:cNvSpPr>
            <a:spLocks noGrp="1"/>
          </p:cNvSpPr>
          <p:nvPr>
            <p:ph type="title" hasCustomPrompt="1"/>
          </p:nvPr>
        </p:nvSpPr>
        <p:spPr>
          <a:xfrm>
            <a:off x="437367" y="331432"/>
            <a:ext cx="10515600" cy="1325563"/>
          </a:xfrm>
          <a:prstGeom prst="rect">
            <a:avLst/>
          </a:prstGeom>
        </p:spPr>
        <p:txBody>
          <a:bodyPr/>
          <a:lstStyle>
            <a:lvl1pPr>
              <a:defRPr b="1">
                <a:latin typeface="Arial" panose="020B0604020202020204" pitchFamily="34" charset="0"/>
                <a:cs typeface="Arial" panose="020B0604020202020204" pitchFamily="34" charset="0"/>
              </a:defRPr>
            </a:lvl1pPr>
          </a:lstStyle>
          <a:p>
            <a:r>
              <a:rPr lang="fr-FR" dirty="0"/>
              <a:t>Titre </a:t>
            </a:r>
          </a:p>
        </p:txBody>
      </p:sp>
    </p:spTree>
    <p:extLst>
      <p:ext uri="{BB962C8B-B14F-4D97-AF65-F5344CB8AC3E}">
        <p14:creationId xmlns:p14="http://schemas.microsoft.com/office/powerpoint/2010/main" val="191501140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Deux contenus">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0064056-B146-CFF8-6BA6-3EF2556BE09B}"/>
              </a:ext>
            </a:extLst>
          </p:cNvPr>
          <p:cNvSpPr/>
          <p:nvPr userDrawn="1"/>
        </p:nvSpPr>
        <p:spPr>
          <a:xfrm>
            <a:off x="6096000" y="-19667"/>
            <a:ext cx="6096000" cy="6858000"/>
          </a:xfrm>
          <a:prstGeom prst="rect">
            <a:avLst/>
          </a:prstGeom>
          <a:solidFill>
            <a:srgbClr val="502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bg1"/>
              </a:buClr>
              <a:buFont typeface="Arial" panose="020B0604020202020204" pitchFamily="34" charset="0"/>
              <a:buChar char="•"/>
            </a:pPr>
            <a:endParaRPr lang="fr-FR" dirty="0"/>
          </a:p>
        </p:txBody>
      </p:sp>
      <p:sp>
        <p:nvSpPr>
          <p:cNvPr id="13" name="Espace réservé du contenu 2">
            <a:extLst>
              <a:ext uri="{FF2B5EF4-FFF2-40B4-BE49-F238E27FC236}">
                <a16:creationId xmlns:a16="http://schemas.microsoft.com/office/drawing/2014/main" id="{7140074D-F1D8-D24C-9933-F344E6AC4BDD}"/>
              </a:ext>
            </a:extLst>
          </p:cNvPr>
          <p:cNvSpPr>
            <a:spLocks noGrp="1"/>
          </p:cNvSpPr>
          <p:nvPr>
            <p:ph idx="1"/>
          </p:nvPr>
        </p:nvSpPr>
        <p:spPr>
          <a:xfrm>
            <a:off x="437367" y="1825625"/>
            <a:ext cx="5236923" cy="4519968"/>
          </a:xfrm>
          <a:prstGeom prst="rect">
            <a:avLst/>
          </a:prstGeom>
        </p:spPr>
        <p:txBody>
          <a:bodyPr/>
          <a:lstStyle>
            <a:lvl1pPr marL="2286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1pPr>
            <a:lvl2pPr marL="6858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3pPr>
            <a:lvl4pPr marL="16002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4pPr>
            <a:lvl5pPr marL="20574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4" name="Espace réservé du contenu 2">
            <a:extLst>
              <a:ext uri="{FF2B5EF4-FFF2-40B4-BE49-F238E27FC236}">
                <a16:creationId xmlns:a16="http://schemas.microsoft.com/office/drawing/2014/main" id="{384B781B-E2CE-CE42-8F1E-A5D7845816CD}"/>
              </a:ext>
            </a:extLst>
          </p:cNvPr>
          <p:cNvSpPr>
            <a:spLocks noGrp="1"/>
          </p:cNvSpPr>
          <p:nvPr>
            <p:ph idx="11"/>
          </p:nvPr>
        </p:nvSpPr>
        <p:spPr>
          <a:xfrm>
            <a:off x="6617108" y="1809395"/>
            <a:ext cx="5236923" cy="4519968"/>
          </a:xfrm>
          <a:prstGeom prst="rect">
            <a:avLst/>
          </a:prstGeom>
        </p:spPr>
        <p:txBody>
          <a:bodyPr/>
          <a:lstStyle>
            <a:lvl1pPr marL="2286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1pPr>
            <a:lvl2pPr marL="6858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3pPr>
            <a:lvl4pPr marL="16002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4pPr>
            <a:lvl5pPr marL="20574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0" name="Espace réservé de la date 3">
            <a:extLst>
              <a:ext uri="{FF2B5EF4-FFF2-40B4-BE49-F238E27FC236}">
                <a16:creationId xmlns:a16="http://schemas.microsoft.com/office/drawing/2014/main" id="{5267DB7E-6E61-3848-9805-C9B38400CA56}"/>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56CB2E07-CBDE-46A2-A6CF-A955B459842D}" type="datetime1">
              <a:rPr lang="fr-FR" smtClean="0"/>
              <a:t>30/10/2023</a:t>
            </a:fld>
            <a:endParaRPr lang="fr-FR" dirty="0"/>
          </a:p>
        </p:txBody>
      </p:sp>
      <p:sp>
        <p:nvSpPr>
          <p:cNvPr id="12" name="Espace réservé de la date 3">
            <a:extLst>
              <a:ext uri="{FF2B5EF4-FFF2-40B4-BE49-F238E27FC236}">
                <a16:creationId xmlns:a16="http://schemas.microsoft.com/office/drawing/2014/main" id="{E4B91D72-1717-4343-8E0C-043A796C31C0}"/>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latin typeface="Arial" panose="020B0604020202020204" pitchFamily="34" charset="0"/>
                <a:cs typeface="Arial" panose="020B0604020202020204" pitchFamily="34" charset="0"/>
              </a:rPr>
              <a:pPr algn="r"/>
              <a:t>‹N°›</a:t>
            </a:fld>
            <a:endParaRPr lang="fr-FR" dirty="0">
              <a:latin typeface="Arial" panose="020B0604020202020204" pitchFamily="34" charset="0"/>
              <a:cs typeface="Arial" panose="020B0604020202020204" pitchFamily="34" charset="0"/>
            </a:endParaRPr>
          </a:p>
        </p:txBody>
      </p:sp>
      <p:pic>
        <p:nvPicPr>
          <p:cNvPr id="3" name="Image 2">
            <a:extLst>
              <a:ext uri="{FF2B5EF4-FFF2-40B4-BE49-F238E27FC236}">
                <a16:creationId xmlns:a16="http://schemas.microsoft.com/office/drawing/2014/main" id="{1D5F20F3-FBD8-4507-2007-DA3CA68AFA31}"/>
              </a:ext>
            </a:extLst>
          </p:cNvPr>
          <p:cNvPicPr>
            <a:picLocks noChangeAspect="1"/>
          </p:cNvPicPr>
          <p:nvPr userDrawn="1"/>
        </p:nvPicPr>
        <p:blipFill>
          <a:blip r:embed="rId2"/>
          <a:stretch>
            <a:fillRect/>
          </a:stretch>
        </p:blipFill>
        <p:spPr>
          <a:xfrm>
            <a:off x="60960" y="48768"/>
            <a:ext cx="670560" cy="670560"/>
          </a:xfrm>
          <a:prstGeom prst="rect">
            <a:avLst/>
          </a:prstGeom>
        </p:spPr>
      </p:pic>
      <p:sp>
        <p:nvSpPr>
          <p:cNvPr id="2" name="Titre 1">
            <a:extLst>
              <a:ext uri="{FF2B5EF4-FFF2-40B4-BE49-F238E27FC236}">
                <a16:creationId xmlns:a16="http://schemas.microsoft.com/office/drawing/2014/main" id="{A51A80CF-B89D-4F10-A990-B22AFF199BBD}"/>
              </a:ext>
            </a:extLst>
          </p:cNvPr>
          <p:cNvSpPr>
            <a:spLocks noGrp="1"/>
          </p:cNvSpPr>
          <p:nvPr>
            <p:ph type="title" hasCustomPrompt="1"/>
          </p:nvPr>
        </p:nvSpPr>
        <p:spPr>
          <a:xfrm>
            <a:off x="437367" y="331432"/>
            <a:ext cx="10515600" cy="1325563"/>
          </a:xfrm>
          <a:prstGeom prst="rect">
            <a:avLst/>
          </a:prstGeom>
        </p:spPr>
        <p:txBody>
          <a:bodyPr/>
          <a:lstStyle>
            <a:lvl1pPr>
              <a:defRPr b="1">
                <a:latin typeface="Arial" panose="020B0604020202020204" pitchFamily="34" charset="0"/>
                <a:cs typeface="Arial" panose="020B0604020202020204" pitchFamily="34" charset="0"/>
              </a:defRPr>
            </a:lvl1pPr>
          </a:lstStyle>
          <a:p>
            <a:r>
              <a:rPr lang="fr-FR" dirty="0"/>
              <a:t>Titre </a:t>
            </a:r>
          </a:p>
        </p:txBody>
      </p:sp>
    </p:spTree>
    <p:extLst>
      <p:ext uri="{BB962C8B-B14F-4D97-AF65-F5344CB8AC3E}">
        <p14:creationId xmlns:p14="http://schemas.microsoft.com/office/powerpoint/2010/main" val="7470647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Deux contenus">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0064056-B146-CFF8-6BA6-3EF2556BE09B}"/>
              </a:ext>
            </a:extLst>
          </p:cNvPr>
          <p:cNvSpPr/>
          <p:nvPr userDrawn="1"/>
        </p:nvSpPr>
        <p:spPr>
          <a:xfrm>
            <a:off x="6096000" y="-19667"/>
            <a:ext cx="6096000" cy="6858000"/>
          </a:xfrm>
          <a:prstGeom prst="rect">
            <a:avLst/>
          </a:prstGeom>
          <a:solidFill>
            <a:srgbClr val="502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bg1"/>
              </a:buClr>
              <a:buFont typeface="Arial" panose="020B0604020202020204" pitchFamily="34" charset="0"/>
              <a:buChar char="•"/>
            </a:pPr>
            <a:endParaRPr lang="fr-FR" dirty="0"/>
          </a:p>
        </p:txBody>
      </p:sp>
      <p:sp>
        <p:nvSpPr>
          <p:cNvPr id="13" name="Espace réservé du contenu 2">
            <a:extLst>
              <a:ext uri="{FF2B5EF4-FFF2-40B4-BE49-F238E27FC236}">
                <a16:creationId xmlns:a16="http://schemas.microsoft.com/office/drawing/2014/main" id="{7140074D-F1D8-D24C-9933-F344E6AC4BDD}"/>
              </a:ext>
            </a:extLst>
          </p:cNvPr>
          <p:cNvSpPr>
            <a:spLocks noGrp="1"/>
          </p:cNvSpPr>
          <p:nvPr>
            <p:ph idx="1"/>
          </p:nvPr>
        </p:nvSpPr>
        <p:spPr>
          <a:xfrm>
            <a:off x="437367" y="1825625"/>
            <a:ext cx="5236923" cy="4519968"/>
          </a:xfrm>
          <a:prstGeom prst="rect">
            <a:avLst/>
          </a:prstGeom>
        </p:spPr>
        <p:txBody>
          <a:bodyPr/>
          <a:lstStyle>
            <a:lvl1pPr marL="2286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1pPr>
            <a:lvl2pPr marL="6858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3pPr>
            <a:lvl4pPr marL="16002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4pPr>
            <a:lvl5pPr marL="20574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4" name="Espace réservé du contenu 2">
            <a:extLst>
              <a:ext uri="{FF2B5EF4-FFF2-40B4-BE49-F238E27FC236}">
                <a16:creationId xmlns:a16="http://schemas.microsoft.com/office/drawing/2014/main" id="{384B781B-E2CE-CE42-8F1E-A5D7845816CD}"/>
              </a:ext>
            </a:extLst>
          </p:cNvPr>
          <p:cNvSpPr>
            <a:spLocks noGrp="1"/>
          </p:cNvSpPr>
          <p:nvPr>
            <p:ph idx="11"/>
          </p:nvPr>
        </p:nvSpPr>
        <p:spPr>
          <a:xfrm>
            <a:off x="6617108" y="1809395"/>
            <a:ext cx="5236923" cy="4519968"/>
          </a:xfrm>
          <a:prstGeom prst="rect">
            <a:avLst/>
          </a:prstGeom>
        </p:spPr>
        <p:txBody>
          <a:bodyPr/>
          <a:lstStyle>
            <a:lvl1pPr marL="2286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1pPr>
            <a:lvl2pPr marL="6858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3pPr>
            <a:lvl4pPr marL="16002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4pPr>
            <a:lvl5pPr marL="20574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0" name="Espace réservé de la date 3">
            <a:extLst>
              <a:ext uri="{FF2B5EF4-FFF2-40B4-BE49-F238E27FC236}">
                <a16:creationId xmlns:a16="http://schemas.microsoft.com/office/drawing/2014/main" id="{5267DB7E-6E61-3848-9805-C9B38400CA56}"/>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3725324D-1889-42FE-9141-53BFAE247411}" type="datetime1">
              <a:rPr lang="fr-FR" smtClean="0"/>
              <a:t>30/10/2023</a:t>
            </a:fld>
            <a:endParaRPr lang="fr-FR" dirty="0"/>
          </a:p>
        </p:txBody>
      </p:sp>
      <p:pic>
        <p:nvPicPr>
          <p:cNvPr id="5" name="Image 4">
            <a:extLst>
              <a:ext uri="{FF2B5EF4-FFF2-40B4-BE49-F238E27FC236}">
                <a16:creationId xmlns:a16="http://schemas.microsoft.com/office/drawing/2014/main" id="{22D24848-3837-FCAE-5E19-87FC4306F74A}"/>
              </a:ext>
            </a:extLst>
          </p:cNvPr>
          <p:cNvPicPr>
            <a:picLocks noChangeAspect="1"/>
          </p:cNvPicPr>
          <p:nvPr userDrawn="1"/>
        </p:nvPicPr>
        <p:blipFill>
          <a:blip r:embed="rId2"/>
          <a:stretch>
            <a:fillRect/>
          </a:stretch>
        </p:blipFill>
        <p:spPr>
          <a:xfrm rot="13479902">
            <a:off x="11388386" y="5229551"/>
            <a:ext cx="2025866" cy="2041944"/>
          </a:xfrm>
          <a:prstGeom prst="rect">
            <a:avLst/>
          </a:prstGeom>
        </p:spPr>
      </p:pic>
      <p:pic>
        <p:nvPicPr>
          <p:cNvPr id="3" name="Image 2">
            <a:extLst>
              <a:ext uri="{FF2B5EF4-FFF2-40B4-BE49-F238E27FC236}">
                <a16:creationId xmlns:a16="http://schemas.microsoft.com/office/drawing/2014/main" id="{1D5F20F3-FBD8-4507-2007-DA3CA68AFA31}"/>
              </a:ext>
            </a:extLst>
          </p:cNvPr>
          <p:cNvPicPr>
            <a:picLocks noChangeAspect="1"/>
          </p:cNvPicPr>
          <p:nvPr userDrawn="1"/>
        </p:nvPicPr>
        <p:blipFill>
          <a:blip r:embed="rId3"/>
          <a:stretch>
            <a:fillRect/>
          </a:stretch>
        </p:blipFill>
        <p:spPr>
          <a:xfrm>
            <a:off x="60960" y="48768"/>
            <a:ext cx="670560" cy="670560"/>
          </a:xfrm>
          <a:prstGeom prst="rect">
            <a:avLst/>
          </a:prstGeom>
        </p:spPr>
      </p:pic>
      <p:sp>
        <p:nvSpPr>
          <p:cNvPr id="2" name="Titre 1">
            <a:extLst>
              <a:ext uri="{FF2B5EF4-FFF2-40B4-BE49-F238E27FC236}">
                <a16:creationId xmlns:a16="http://schemas.microsoft.com/office/drawing/2014/main" id="{A51A80CF-B89D-4F10-A990-B22AFF199BBD}"/>
              </a:ext>
            </a:extLst>
          </p:cNvPr>
          <p:cNvSpPr>
            <a:spLocks noGrp="1"/>
          </p:cNvSpPr>
          <p:nvPr>
            <p:ph type="title" hasCustomPrompt="1"/>
          </p:nvPr>
        </p:nvSpPr>
        <p:spPr>
          <a:xfrm>
            <a:off x="437367" y="331432"/>
            <a:ext cx="10515600" cy="1325563"/>
          </a:xfrm>
          <a:prstGeom prst="rect">
            <a:avLst/>
          </a:prstGeom>
        </p:spPr>
        <p:txBody>
          <a:bodyPr/>
          <a:lstStyle>
            <a:lvl1pPr>
              <a:defRPr b="1">
                <a:latin typeface="Arial" panose="020B0604020202020204" pitchFamily="34" charset="0"/>
                <a:cs typeface="Arial" panose="020B0604020202020204" pitchFamily="34" charset="0"/>
              </a:defRPr>
            </a:lvl1pPr>
          </a:lstStyle>
          <a:p>
            <a:r>
              <a:rPr lang="fr-FR" dirty="0"/>
              <a:t>Titre </a:t>
            </a:r>
          </a:p>
        </p:txBody>
      </p:sp>
      <p:sp>
        <p:nvSpPr>
          <p:cNvPr id="12" name="Espace réservé de la date 3">
            <a:extLst>
              <a:ext uri="{FF2B5EF4-FFF2-40B4-BE49-F238E27FC236}">
                <a16:creationId xmlns:a16="http://schemas.microsoft.com/office/drawing/2014/main" id="{E4B91D72-1717-4343-8E0C-043A796C31C0}"/>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latin typeface="Arial" panose="020B0604020202020204" pitchFamily="34" charset="0"/>
                <a:cs typeface="Arial" panose="020B0604020202020204" pitchFamily="34" charset="0"/>
              </a:rPr>
              <a:pPr algn="r"/>
              <a:t>‹N°›</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039046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iapositive de fi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8732CB5-C933-53A1-7E65-175F72A10966}"/>
              </a:ext>
            </a:extLst>
          </p:cNvPr>
          <p:cNvSpPr/>
          <p:nvPr userDrawn="1"/>
        </p:nvSpPr>
        <p:spPr>
          <a:xfrm>
            <a:off x="3938042" y="5366049"/>
            <a:ext cx="4339078" cy="775020"/>
          </a:xfrm>
          <a:prstGeom prst="rect">
            <a:avLst/>
          </a:prstGeom>
        </p:spPr>
        <p:txBody>
          <a:bodyPr wrap="square">
            <a:spAutoFit/>
          </a:bodyPr>
          <a:lstStyle/>
          <a:p>
            <a:pPr algn="ctr">
              <a:lnSpc>
                <a:spcPct val="130000"/>
              </a:lnSpc>
            </a:pPr>
            <a:r>
              <a:rPr lang="fr-FR" sz="1800" b="0" dirty="0">
                <a:latin typeface="Arial" panose="020B0604020202020204" pitchFamily="34" charset="0"/>
                <a:cs typeface="Arial" panose="020B0604020202020204" pitchFamily="34" charset="0"/>
              </a:rPr>
              <a:t>66, avenue du Maine     </a:t>
            </a:r>
          </a:p>
          <a:p>
            <a:pPr algn="ctr">
              <a:lnSpc>
                <a:spcPct val="130000"/>
              </a:lnSpc>
            </a:pPr>
            <a:r>
              <a:rPr lang="fr-FR" sz="1800" b="0" dirty="0">
                <a:latin typeface="Arial" panose="020B0604020202020204" pitchFamily="34" charset="0"/>
                <a:cs typeface="Arial" panose="020B0604020202020204" pitchFamily="34" charset="0"/>
              </a:rPr>
              <a:t>75682 Paris cedex 14</a:t>
            </a:r>
            <a:endParaRPr lang="fr-FR" sz="1800" b="0" u="sng"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9863EA83-D295-DCAC-3147-FD1E328A77D6}"/>
              </a:ext>
            </a:extLst>
          </p:cNvPr>
          <p:cNvSpPr/>
          <p:nvPr userDrawn="1"/>
        </p:nvSpPr>
        <p:spPr>
          <a:xfrm>
            <a:off x="376626" y="5212083"/>
            <a:ext cx="4246880" cy="1503617"/>
          </a:xfrm>
          <a:prstGeom prst="rect">
            <a:avLst/>
          </a:prstGeom>
        </p:spPr>
        <p:txBody>
          <a:bodyPr wrap="square">
            <a:spAutoFit/>
          </a:bodyPr>
          <a:lstStyle/>
          <a:p>
            <a:pPr algn="l">
              <a:lnSpc>
                <a:spcPct val="130000"/>
              </a:lnSpc>
            </a:pPr>
            <a:r>
              <a:rPr lang="fr-FR" sz="1800" b="0" u="sng" dirty="0">
                <a:solidFill>
                  <a:srgbClr val="5025AE"/>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www.cnsa.fr</a:t>
            </a:r>
            <a:r>
              <a:rPr lang="fr-FR" sz="1800" b="0" u="none" dirty="0">
                <a:solidFill>
                  <a:srgbClr val="5025AE"/>
                </a:solidFill>
                <a:latin typeface="Arial" panose="020B0604020202020204" pitchFamily="34" charset="0"/>
                <a:cs typeface="Arial" panose="020B0604020202020204" pitchFamily="34" charset="0"/>
              </a:rPr>
              <a:t>              </a:t>
            </a:r>
          </a:p>
          <a:p>
            <a:pPr algn="l">
              <a:lnSpc>
                <a:spcPct val="130000"/>
              </a:lnSpc>
            </a:pPr>
            <a:r>
              <a:rPr lang="fr-FR" sz="1800" b="0" i="0" kern="1200" dirty="0">
                <a:solidFill>
                  <a:srgbClr val="5025AE"/>
                </a:solidFill>
                <a:effectLst/>
                <a:latin typeface="Arial" panose="020B0604020202020204" pitchFamily="34" charset="0"/>
                <a:ea typeface="+mn-ea"/>
                <a:cs typeface="Arial" panose="020B0604020202020204" pitchFamily="34" charset="0"/>
                <a:hlinkClick r:id="rId3">
                  <a:extLst>
                    <a:ext uri="{A12FA001-AC4F-418D-AE19-62706E023703}">
                      <ahyp:hlinkClr xmlns:ahyp="http://schemas.microsoft.com/office/drawing/2018/hyperlinkcolor" val="tx"/>
                    </a:ext>
                  </a:extLst>
                </a:hlinkClick>
              </a:rPr>
              <a:t>www.pour-les-personnes-agees.gouv.fr</a:t>
            </a:r>
            <a:r>
              <a:rPr lang="fr-FR" sz="1800" b="0" i="0" kern="1200" dirty="0">
                <a:solidFill>
                  <a:srgbClr val="5025AE"/>
                </a:solidFill>
                <a:effectLst/>
                <a:latin typeface="Arial" panose="020B0604020202020204" pitchFamily="34" charset="0"/>
                <a:ea typeface="+mn-ea"/>
                <a:cs typeface="Arial" panose="020B0604020202020204" pitchFamily="34" charset="0"/>
              </a:rPr>
              <a:t> </a:t>
            </a:r>
            <a:r>
              <a:rPr lang="fr-FR" sz="1800" b="0" i="0" kern="1200" dirty="0">
                <a:solidFill>
                  <a:srgbClr val="5025AE"/>
                </a:solidFill>
                <a:effectLst/>
                <a:latin typeface="Arial" panose="020B0604020202020204" pitchFamily="34" charset="0"/>
                <a:ea typeface="+mn-ea"/>
                <a:cs typeface="Arial" panose="020B0604020202020204" pitchFamily="34" charset="0"/>
                <a:hlinkClick r:id="rId4">
                  <a:extLst>
                    <a:ext uri="{A12FA001-AC4F-418D-AE19-62706E023703}">
                      <ahyp:hlinkClr xmlns:ahyp="http://schemas.microsoft.com/office/drawing/2018/hyperlinkcolor" val="tx"/>
                    </a:ext>
                  </a:extLst>
                </a:hlinkClick>
              </a:rPr>
              <a:t>www.monparcourshandicap.gouv.fr</a:t>
            </a:r>
            <a:endParaRPr lang="fr-FR" sz="1800" b="0" i="0" kern="1200" dirty="0">
              <a:solidFill>
                <a:srgbClr val="5025AE"/>
              </a:solidFill>
              <a:effectLst/>
              <a:latin typeface="Arial" panose="020B0604020202020204" pitchFamily="34" charset="0"/>
              <a:ea typeface="+mn-ea"/>
              <a:cs typeface="Arial" panose="020B0604020202020204" pitchFamily="34" charset="0"/>
            </a:endParaRPr>
          </a:p>
          <a:p>
            <a:pPr algn="l">
              <a:lnSpc>
                <a:spcPct val="130000"/>
              </a:lnSpc>
            </a:pPr>
            <a:endParaRPr lang="fr-FR" sz="1800" b="0" dirty="0">
              <a:latin typeface="Arial" panose="020B0604020202020204" pitchFamily="34" charset="0"/>
              <a:cs typeface="Arial" panose="020B0604020202020204" pitchFamily="34" charset="0"/>
            </a:endParaRPr>
          </a:p>
        </p:txBody>
      </p:sp>
      <p:pic>
        <p:nvPicPr>
          <p:cNvPr id="5" name="Image 4" descr="TWITTER.png">
            <a:hlinkClick r:id="rId5"/>
            <a:extLst>
              <a:ext uri="{FF2B5EF4-FFF2-40B4-BE49-F238E27FC236}">
                <a16:creationId xmlns:a16="http://schemas.microsoft.com/office/drawing/2014/main" id="{A56E55E8-1217-233F-6380-578300A5ABC8}"/>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950102" y="5355230"/>
            <a:ext cx="282738" cy="237002"/>
          </a:xfrm>
          <a:prstGeom prst="rect">
            <a:avLst/>
          </a:prstGeom>
        </p:spPr>
      </p:pic>
      <p:pic>
        <p:nvPicPr>
          <p:cNvPr id="10" name="Image 9">
            <a:hlinkClick r:id="rId7"/>
            <a:extLst>
              <a:ext uri="{FF2B5EF4-FFF2-40B4-BE49-F238E27FC236}">
                <a16:creationId xmlns:a16="http://schemas.microsoft.com/office/drawing/2014/main" id="{2D2F6A29-6196-2FE0-909A-2B66BF341D93}"/>
              </a:ext>
            </a:extLst>
          </p:cNvPr>
          <p:cNvPicPr>
            <a:picLocks noChangeAspect="1"/>
          </p:cNvPicPr>
          <p:nvPr userDrawn="1"/>
        </p:nvPicPr>
        <p:blipFill rotWithShape="1">
          <a:blip r:embed="rId8"/>
          <a:srcRect r="13369"/>
          <a:stretch/>
        </p:blipFill>
        <p:spPr>
          <a:xfrm>
            <a:off x="2372310" y="5312818"/>
            <a:ext cx="294640" cy="288643"/>
          </a:xfrm>
          <a:prstGeom prst="rect">
            <a:avLst/>
          </a:prstGeom>
        </p:spPr>
      </p:pic>
      <p:pic>
        <p:nvPicPr>
          <p:cNvPr id="7" name="Image 6">
            <a:hlinkClick r:id="rId9"/>
            <a:extLst>
              <a:ext uri="{FF2B5EF4-FFF2-40B4-BE49-F238E27FC236}">
                <a16:creationId xmlns:a16="http://schemas.microsoft.com/office/drawing/2014/main" id="{F2484637-1375-392C-957E-297DD60ED057}"/>
              </a:ext>
            </a:extLst>
          </p:cNvPr>
          <p:cNvPicPr>
            <a:picLocks noChangeAspect="1"/>
          </p:cNvPicPr>
          <p:nvPr userDrawn="1"/>
        </p:nvPicPr>
        <p:blipFill rotWithShape="1">
          <a:blip r:embed="rId10"/>
          <a:srcRect r="67116"/>
          <a:stretch/>
        </p:blipFill>
        <p:spPr>
          <a:xfrm>
            <a:off x="2803856" y="5331628"/>
            <a:ext cx="368989" cy="251555"/>
          </a:xfrm>
          <a:prstGeom prst="rect">
            <a:avLst/>
          </a:prstGeom>
        </p:spPr>
      </p:pic>
      <p:grpSp>
        <p:nvGrpSpPr>
          <p:cNvPr id="2" name="Groupe 1">
            <a:extLst>
              <a:ext uri="{FF2B5EF4-FFF2-40B4-BE49-F238E27FC236}">
                <a16:creationId xmlns:a16="http://schemas.microsoft.com/office/drawing/2014/main" id="{0B0B39B0-53B9-8B66-AE98-66B890DFCEF3}"/>
              </a:ext>
            </a:extLst>
          </p:cNvPr>
          <p:cNvGrpSpPr/>
          <p:nvPr userDrawn="1"/>
        </p:nvGrpSpPr>
        <p:grpSpPr>
          <a:xfrm>
            <a:off x="8563401" y="5400912"/>
            <a:ext cx="3334816" cy="920750"/>
            <a:chOff x="2468961" y="2385310"/>
            <a:chExt cx="7787012" cy="2150010"/>
          </a:xfrm>
        </p:grpSpPr>
        <p:pic>
          <p:nvPicPr>
            <p:cNvPr id="11" name="Image 10">
              <a:extLst>
                <a:ext uri="{FF2B5EF4-FFF2-40B4-BE49-F238E27FC236}">
                  <a16:creationId xmlns:a16="http://schemas.microsoft.com/office/drawing/2014/main" id="{193B88C8-1643-3289-F93B-57F9C606B150}"/>
                </a:ext>
              </a:extLst>
            </p:cNvPr>
            <p:cNvPicPr>
              <a:picLocks noChangeAspect="1"/>
            </p:cNvPicPr>
            <p:nvPr userDrawn="1"/>
          </p:nvPicPr>
          <p:blipFill rotWithShape="1">
            <a:blip r:embed="rId11"/>
            <a:srcRect l="1" r="54569"/>
            <a:stretch/>
          </p:blipFill>
          <p:spPr>
            <a:xfrm>
              <a:off x="2468961" y="2385310"/>
              <a:ext cx="3531006" cy="2087380"/>
            </a:xfrm>
            <a:prstGeom prst="rect">
              <a:avLst/>
            </a:prstGeom>
          </p:spPr>
        </p:pic>
        <p:pic>
          <p:nvPicPr>
            <p:cNvPr id="12" name="Image 11">
              <a:extLst>
                <a:ext uri="{FF2B5EF4-FFF2-40B4-BE49-F238E27FC236}">
                  <a16:creationId xmlns:a16="http://schemas.microsoft.com/office/drawing/2014/main" id="{FE175726-A568-4D40-8325-02E5F1945EB3}"/>
                </a:ext>
              </a:extLst>
            </p:cNvPr>
            <p:cNvPicPr>
              <a:picLocks noChangeAspect="1"/>
            </p:cNvPicPr>
            <p:nvPr userDrawn="1"/>
          </p:nvPicPr>
          <p:blipFill rotWithShape="1">
            <a:blip r:embed="rId11"/>
            <a:srcRect l="47659"/>
            <a:stretch/>
          </p:blipFill>
          <p:spPr>
            <a:xfrm>
              <a:off x="6187856" y="2447940"/>
              <a:ext cx="4068117" cy="2087380"/>
            </a:xfrm>
            <a:prstGeom prst="rect">
              <a:avLst/>
            </a:prstGeom>
          </p:spPr>
        </p:pic>
      </p:grpSp>
      <p:sp>
        <p:nvSpPr>
          <p:cNvPr id="13" name="Espace réservé du contenu 6">
            <a:extLst>
              <a:ext uri="{FF2B5EF4-FFF2-40B4-BE49-F238E27FC236}">
                <a16:creationId xmlns:a16="http://schemas.microsoft.com/office/drawing/2014/main" id="{0052DAEE-C4F8-DB01-623E-C96879F20CC0}"/>
              </a:ext>
            </a:extLst>
          </p:cNvPr>
          <p:cNvSpPr>
            <a:spLocks noGrp="1"/>
          </p:cNvSpPr>
          <p:nvPr>
            <p:ph sz="quarter" idx="10" hasCustomPrompt="1"/>
          </p:nvPr>
        </p:nvSpPr>
        <p:spPr>
          <a:xfrm>
            <a:off x="1837317" y="2819400"/>
            <a:ext cx="8529552" cy="609600"/>
          </a:xfrm>
          <a:prstGeom prst="rect">
            <a:avLst/>
          </a:prstGeom>
        </p:spPr>
        <p:txBody>
          <a:bodyPr/>
          <a:lstStyle>
            <a:lvl1pPr marL="0" indent="0" algn="ctr">
              <a:buNone/>
              <a:defRPr sz="3500" b="1">
                <a:latin typeface="Arial" panose="020B0604020202020204" pitchFamily="34" charset="0"/>
                <a:cs typeface="Arial" panose="020B0604020202020204" pitchFamily="34" charset="0"/>
              </a:defRPr>
            </a:lvl1pPr>
          </a:lstStyle>
          <a:p>
            <a:pPr lvl="0"/>
            <a:r>
              <a:rPr lang="fr-FR" dirty="0"/>
              <a:t>Merci de votre attention.</a:t>
            </a:r>
          </a:p>
        </p:txBody>
      </p:sp>
    </p:spTree>
    <p:extLst>
      <p:ext uri="{BB962C8B-B14F-4D97-AF65-F5344CB8AC3E}">
        <p14:creationId xmlns:p14="http://schemas.microsoft.com/office/powerpoint/2010/main" val="196827381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Diapositive de titre">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DBF78F3D-4DF1-5B41-853A-DADB0A028BC2}"/>
              </a:ext>
            </a:extLst>
          </p:cNvPr>
          <p:cNvSpPr/>
          <p:nvPr userDrawn="1"/>
        </p:nvSpPr>
        <p:spPr>
          <a:xfrm>
            <a:off x="0" y="0"/>
            <a:ext cx="12192000" cy="6858000"/>
          </a:xfrm>
          <a:prstGeom prst="rect">
            <a:avLst/>
          </a:prstGeom>
          <a:solidFill>
            <a:srgbClr val="D3D8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4" name="Espace réservé du texte 33">
            <a:extLst>
              <a:ext uri="{FF2B5EF4-FFF2-40B4-BE49-F238E27FC236}">
                <a16:creationId xmlns:a16="http://schemas.microsoft.com/office/drawing/2014/main" id="{59DF2E92-A43F-5541-BF3A-0EB97BB5B9A0}"/>
              </a:ext>
            </a:extLst>
          </p:cNvPr>
          <p:cNvSpPr>
            <a:spLocks noGrp="1"/>
          </p:cNvSpPr>
          <p:nvPr>
            <p:ph type="body" sz="quarter" idx="11" hasCustomPrompt="1"/>
          </p:nvPr>
        </p:nvSpPr>
        <p:spPr>
          <a:xfrm>
            <a:off x="3181378" y="2387061"/>
            <a:ext cx="7523198" cy="1244600"/>
          </a:xfrm>
          <a:prstGeom prst="rect">
            <a:avLst/>
          </a:prstGeom>
        </p:spPr>
        <p:txBody>
          <a:bodyPr/>
          <a:lstStyle>
            <a:lvl1pPr marL="0" indent="0">
              <a:buNone/>
              <a:defRPr sz="6600">
                <a:latin typeface="Arial" panose="020B0604020202020204" pitchFamily="34" charset="0"/>
                <a:cs typeface="Arial" panose="020B0604020202020204" pitchFamily="34" charset="0"/>
              </a:defRPr>
            </a:lvl1pPr>
          </a:lstStyle>
          <a:p>
            <a:pPr lvl="0"/>
            <a:r>
              <a:rPr lang="fr-FR" dirty="0"/>
              <a:t>Titre de la partie </a:t>
            </a:r>
          </a:p>
        </p:txBody>
      </p:sp>
      <p:sp>
        <p:nvSpPr>
          <p:cNvPr id="7" name="Espace réservé du contenu 6">
            <a:extLst>
              <a:ext uri="{FF2B5EF4-FFF2-40B4-BE49-F238E27FC236}">
                <a16:creationId xmlns:a16="http://schemas.microsoft.com/office/drawing/2014/main" id="{06E9FD0A-F490-6643-AD0E-BE2476E8FCC0}"/>
              </a:ext>
            </a:extLst>
          </p:cNvPr>
          <p:cNvSpPr>
            <a:spLocks noGrp="1"/>
          </p:cNvSpPr>
          <p:nvPr>
            <p:ph sz="quarter" idx="10" hasCustomPrompt="1"/>
          </p:nvPr>
        </p:nvSpPr>
        <p:spPr>
          <a:xfrm>
            <a:off x="3181378" y="3650885"/>
            <a:ext cx="2281604" cy="609600"/>
          </a:xfrm>
          <a:prstGeom prst="rect">
            <a:avLst/>
          </a:prstGeom>
        </p:spPr>
        <p:txBody>
          <a:bodyPr/>
          <a:lstStyle>
            <a:lvl1pPr marL="0" indent="0">
              <a:buNone/>
              <a:defRPr sz="3200" b="1">
                <a:latin typeface="Arial" panose="020B0604020202020204" pitchFamily="34" charset="0"/>
                <a:cs typeface="Arial" panose="020B0604020202020204" pitchFamily="34" charset="0"/>
              </a:defRPr>
            </a:lvl1pPr>
          </a:lstStyle>
          <a:p>
            <a:pPr lvl="0"/>
            <a:r>
              <a:rPr lang="fr-FR" dirty="0"/>
              <a:t>Sous-titre</a:t>
            </a:r>
          </a:p>
        </p:txBody>
      </p:sp>
      <p:pic>
        <p:nvPicPr>
          <p:cNvPr id="2" name="Image 1">
            <a:extLst>
              <a:ext uri="{FF2B5EF4-FFF2-40B4-BE49-F238E27FC236}">
                <a16:creationId xmlns:a16="http://schemas.microsoft.com/office/drawing/2014/main" id="{AB86AF10-C47F-5055-7A0A-D6614436A57B}"/>
              </a:ext>
            </a:extLst>
          </p:cNvPr>
          <p:cNvPicPr>
            <a:picLocks noChangeAspect="1"/>
          </p:cNvPicPr>
          <p:nvPr userDrawn="1"/>
        </p:nvPicPr>
        <p:blipFill>
          <a:blip r:embed="rId2">
            <a:grayscl/>
          </a:blip>
          <a:stretch>
            <a:fillRect/>
          </a:stretch>
        </p:blipFill>
        <p:spPr>
          <a:xfrm rot="10800000">
            <a:off x="2159306" y="1501126"/>
            <a:ext cx="1188688" cy="1200008"/>
          </a:xfrm>
          <a:prstGeom prst="rect">
            <a:avLst/>
          </a:prstGeom>
        </p:spPr>
      </p:pic>
      <p:pic>
        <p:nvPicPr>
          <p:cNvPr id="8" name="Image 7">
            <a:extLst>
              <a:ext uri="{FF2B5EF4-FFF2-40B4-BE49-F238E27FC236}">
                <a16:creationId xmlns:a16="http://schemas.microsoft.com/office/drawing/2014/main" id="{70F232C4-3792-8EEB-3326-3A94C20F6035}"/>
              </a:ext>
            </a:extLst>
          </p:cNvPr>
          <p:cNvPicPr>
            <a:picLocks noChangeAspect="1"/>
          </p:cNvPicPr>
          <p:nvPr userDrawn="1"/>
        </p:nvPicPr>
        <p:blipFill>
          <a:blip r:embed="rId3"/>
          <a:stretch>
            <a:fillRect/>
          </a:stretch>
        </p:blipFill>
        <p:spPr>
          <a:xfrm>
            <a:off x="9603645" y="5593940"/>
            <a:ext cx="2250386" cy="604371"/>
          </a:xfrm>
          <a:prstGeom prst="rect">
            <a:avLst/>
          </a:prstGeom>
        </p:spPr>
      </p:pic>
      <p:sp>
        <p:nvSpPr>
          <p:cNvPr id="3" name="Espace réservé de la date 3">
            <a:extLst>
              <a:ext uri="{FF2B5EF4-FFF2-40B4-BE49-F238E27FC236}">
                <a16:creationId xmlns:a16="http://schemas.microsoft.com/office/drawing/2014/main" id="{9DC81A95-6A38-4BFF-661F-CB07D36C48DD}"/>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4A7FBACC-7DF8-4E50-B43C-727F2C1B3F3B}" type="datetime1">
              <a:rPr lang="fr-FR" smtClean="0"/>
              <a:t>30/10/2023</a:t>
            </a:fld>
            <a:endParaRPr lang="fr-FR" dirty="0"/>
          </a:p>
        </p:txBody>
      </p:sp>
      <p:sp>
        <p:nvSpPr>
          <p:cNvPr id="4" name="Espace réservé de la date 3">
            <a:extLst>
              <a:ext uri="{FF2B5EF4-FFF2-40B4-BE49-F238E27FC236}">
                <a16:creationId xmlns:a16="http://schemas.microsoft.com/office/drawing/2014/main" id="{F46A2F80-2EAA-4F1D-ECEA-A0A8AF9B0B9E}"/>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latin typeface="Arial" panose="020B0604020202020204" pitchFamily="34" charset="0"/>
                <a:cs typeface="Arial" panose="020B0604020202020204" pitchFamily="34" charset="0"/>
              </a:rPr>
              <a:pPr algn="r"/>
              <a:t>‹N°›</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0649182"/>
      </p:ext>
    </p:extLst>
  </p:cSld>
  <p:clrMapOvr>
    <a:masterClrMapping/>
  </p:clrMapOvr>
  <p:extLst>
    <p:ext uri="{DCECCB84-F9BA-43D5-87BE-67443E8EF086}">
      <p15:sldGuideLst xmlns:p15="http://schemas.microsoft.com/office/powerpoint/2012/main">
        <p15:guide id="1" orient="horz" pos="402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Diapositive de titre">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DBF78F3D-4DF1-5B41-853A-DADB0A028BC2}"/>
              </a:ext>
            </a:extLst>
          </p:cNvPr>
          <p:cNvSpPr/>
          <p:nvPr userDrawn="1"/>
        </p:nvSpPr>
        <p:spPr>
          <a:xfrm>
            <a:off x="0" y="-19667"/>
            <a:ext cx="12192000" cy="6858000"/>
          </a:xfrm>
          <a:prstGeom prst="rect">
            <a:avLst/>
          </a:prstGeom>
          <a:solidFill>
            <a:srgbClr val="502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bg1"/>
              </a:buClr>
              <a:buFont typeface="Arial" panose="020B0604020202020204" pitchFamily="34" charset="0"/>
              <a:buChar char="•"/>
            </a:pPr>
            <a:endParaRPr lang="fr-FR" dirty="0"/>
          </a:p>
        </p:txBody>
      </p:sp>
      <p:sp>
        <p:nvSpPr>
          <p:cNvPr id="34" name="Espace réservé du texte 33">
            <a:extLst>
              <a:ext uri="{FF2B5EF4-FFF2-40B4-BE49-F238E27FC236}">
                <a16:creationId xmlns:a16="http://schemas.microsoft.com/office/drawing/2014/main" id="{59DF2E92-A43F-5541-BF3A-0EB97BB5B9A0}"/>
              </a:ext>
            </a:extLst>
          </p:cNvPr>
          <p:cNvSpPr>
            <a:spLocks noGrp="1"/>
          </p:cNvSpPr>
          <p:nvPr>
            <p:ph type="body" sz="quarter" idx="11" hasCustomPrompt="1"/>
          </p:nvPr>
        </p:nvSpPr>
        <p:spPr>
          <a:xfrm>
            <a:off x="3181378" y="2387061"/>
            <a:ext cx="2719550" cy="1244600"/>
          </a:xfrm>
          <a:prstGeom prst="rect">
            <a:avLst/>
          </a:prstGeom>
        </p:spPr>
        <p:txBody>
          <a:bodyPr/>
          <a:lstStyle>
            <a:lvl1pPr marL="0" indent="0">
              <a:buNone/>
              <a:defRPr sz="6600">
                <a:solidFill>
                  <a:schemeClr val="bg1"/>
                </a:solidFill>
                <a:latin typeface="Arial" panose="020B0604020202020204" pitchFamily="34" charset="0"/>
                <a:cs typeface="Arial" panose="020B0604020202020204" pitchFamily="34" charset="0"/>
              </a:defRPr>
            </a:lvl1pPr>
          </a:lstStyle>
          <a:p>
            <a:pPr lvl="0"/>
            <a:r>
              <a:rPr lang="fr-FR" dirty="0"/>
              <a:t>Titre</a:t>
            </a:r>
          </a:p>
        </p:txBody>
      </p:sp>
      <p:sp>
        <p:nvSpPr>
          <p:cNvPr id="7" name="Espace réservé du contenu 6">
            <a:extLst>
              <a:ext uri="{FF2B5EF4-FFF2-40B4-BE49-F238E27FC236}">
                <a16:creationId xmlns:a16="http://schemas.microsoft.com/office/drawing/2014/main" id="{06E9FD0A-F490-6643-AD0E-BE2476E8FCC0}"/>
              </a:ext>
            </a:extLst>
          </p:cNvPr>
          <p:cNvSpPr>
            <a:spLocks noGrp="1"/>
          </p:cNvSpPr>
          <p:nvPr>
            <p:ph sz="quarter" idx="10" hasCustomPrompt="1"/>
          </p:nvPr>
        </p:nvSpPr>
        <p:spPr>
          <a:xfrm>
            <a:off x="3181378" y="3668133"/>
            <a:ext cx="2281604" cy="609600"/>
          </a:xfrm>
          <a:prstGeom prst="rect">
            <a:avLst/>
          </a:prstGeom>
        </p:spPr>
        <p:txBody>
          <a:bodyPr/>
          <a:lstStyle>
            <a:lvl1pPr marL="0" indent="0">
              <a:buNone/>
              <a:defRPr sz="2800" b="1">
                <a:solidFill>
                  <a:schemeClr val="bg1"/>
                </a:solidFill>
                <a:latin typeface="Arial" panose="020B0604020202020204" pitchFamily="34" charset="0"/>
                <a:cs typeface="Arial" panose="020B0604020202020204" pitchFamily="34" charset="0"/>
              </a:defRPr>
            </a:lvl1pPr>
          </a:lstStyle>
          <a:p>
            <a:pPr lvl="0"/>
            <a:r>
              <a:rPr lang="fr-FR" dirty="0"/>
              <a:t>Sous-titre</a:t>
            </a:r>
          </a:p>
        </p:txBody>
      </p:sp>
      <p:pic>
        <p:nvPicPr>
          <p:cNvPr id="2" name="Image 1">
            <a:extLst>
              <a:ext uri="{FF2B5EF4-FFF2-40B4-BE49-F238E27FC236}">
                <a16:creationId xmlns:a16="http://schemas.microsoft.com/office/drawing/2014/main" id="{A5696838-43EF-7DF9-72BE-B1BD098652D0}"/>
              </a:ext>
            </a:extLst>
          </p:cNvPr>
          <p:cNvPicPr>
            <a:picLocks noChangeAspect="1"/>
          </p:cNvPicPr>
          <p:nvPr userDrawn="1"/>
        </p:nvPicPr>
        <p:blipFill>
          <a:blip r:embed="rId2"/>
          <a:stretch>
            <a:fillRect/>
          </a:stretch>
        </p:blipFill>
        <p:spPr>
          <a:xfrm>
            <a:off x="2359985" y="1655670"/>
            <a:ext cx="1004862" cy="1004862"/>
          </a:xfrm>
          <a:prstGeom prst="rect">
            <a:avLst/>
          </a:prstGeom>
        </p:spPr>
      </p:pic>
      <p:pic>
        <p:nvPicPr>
          <p:cNvPr id="3" name="Image 2">
            <a:extLst>
              <a:ext uri="{FF2B5EF4-FFF2-40B4-BE49-F238E27FC236}">
                <a16:creationId xmlns:a16="http://schemas.microsoft.com/office/drawing/2014/main" id="{37944BE8-7067-C67A-1A14-5840D91F6C27}"/>
              </a:ext>
            </a:extLst>
          </p:cNvPr>
          <p:cNvPicPr>
            <a:picLocks noChangeAspect="1"/>
          </p:cNvPicPr>
          <p:nvPr userDrawn="1"/>
        </p:nvPicPr>
        <p:blipFill>
          <a:blip r:embed="rId3"/>
          <a:stretch>
            <a:fillRect/>
          </a:stretch>
        </p:blipFill>
        <p:spPr>
          <a:xfrm>
            <a:off x="9603645" y="5593940"/>
            <a:ext cx="2250387" cy="604371"/>
          </a:xfrm>
          <a:prstGeom prst="rect">
            <a:avLst/>
          </a:prstGeom>
        </p:spPr>
      </p:pic>
      <p:sp>
        <p:nvSpPr>
          <p:cNvPr id="4" name="Espace réservé de la date 3">
            <a:extLst>
              <a:ext uri="{FF2B5EF4-FFF2-40B4-BE49-F238E27FC236}">
                <a16:creationId xmlns:a16="http://schemas.microsoft.com/office/drawing/2014/main" id="{2C0E61A7-1BFC-EEBB-E8AB-0027DA6532AC}"/>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bg1"/>
                </a:solidFill>
                <a:latin typeface="Arial" panose="020B0604020202020204" pitchFamily="34" charset="0"/>
                <a:cs typeface="Arial" panose="020B0604020202020204" pitchFamily="34" charset="0"/>
              </a:defRPr>
            </a:lvl1pPr>
          </a:lstStyle>
          <a:p>
            <a:fld id="{B9B39E6C-731D-4FAA-82CD-66D8874C6EFC}" type="datetime1">
              <a:rPr lang="fr-FR" smtClean="0"/>
              <a:t>30/10/2023</a:t>
            </a:fld>
            <a:endParaRPr lang="fr-FR" dirty="0"/>
          </a:p>
        </p:txBody>
      </p:sp>
      <p:sp>
        <p:nvSpPr>
          <p:cNvPr id="5" name="Espace réservé de la date 3">
            <a:extLst>
              <a:ext uri="{FF2B5EF4-FFF2-40B4-BE49-F238E27FC236}">
                <a16:creationId xmlns:a16="http://schemas.microsoft.com/office/drawing/2014/main" id="{F41EF2E1-CDC0-AD9E-67A4-AC204ADB0769}"/>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solidFill>
                  <a:schemeClr val="bg1"/>
                </a:solidFill>
                <a:latin typeface="Arial" panose="020B0604020202020204" pitchFamily="34" charset="0"/>
                <a:cs typeface="Arial" panose="020B0604020202020204" pitchFamily="34" charset="0"/>
              </a:rPr>
              <a:pPr algn="r"/>
              <a:t>‹N°›</a:t>
            </a:fld>
            <a:endParaRPr lang="fr-FR"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707009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0_Diapositive de titre">
    <p:spTree>
      <p:nvGrpSpPr>
        <p:cNvPr id="1" name=""/>
        <p:cNvGrpSpPr/>
        <p:nvPr/>
      </p:nvGrpSpPr>
      <p:grpSpPr>
        <a:xfrm>
          <a:off x="0" y="0"/>
          <a:ext cx="0" cy="0"/>
          <a:chOff x="0" y="0"/>
          <a:chExt cx="0" cy="0"/>
        </a:xfrm>
      </p:grpSpPr>
      <p:sp>
        <p:nvSpPr>
          <p:cNvPr id="29" name="Espace réservé du texte 33">
            <a:extLst>
              <a:ext uri="{FF2B5EF4-FFF2-40B4-BE49-F238E27FC236}">
                <a16:creationId xmlns:a16="http://schemas.microsoft.com/office/drawing/2014/main" id="{2235F1C1-FE22-C34A-9F7E-98F21AB05364}"/>
              </a:ext>
            </a:extLst>
          </p:cNvPr>
          <p:cNvSpPr>
            <a:spLocks noGrp="1"/>
          </p:cNvSpPr>
          <p:nvPr>
            <p:ph type="body" sz="quarter" idx="11" hasCustomPrompt="1"/>
          </p:nvPr>
        </p:nvSpPr>
        <p:spPr>
          <a:xfrm>
            <a:off x="3081168" y="2382848"/>
            <a:ext cx="2295504" cy="1244600"/>
          </a:xfrm>
          <a:prstGeom prst="rect">
            <a:avLst/>
          </a:prstGeom>
        </p:spPr>
        <p:txBody>
          <a:bodyPr/>
          <a:lstStyle>
            <a:lvl1pPr marL="0" indent="0">
              <a:buNone/>
              <a:defRPr sz="6600">
                <a:solidFill>
                  <a:srgbClr val="447643"/>
                </a:solidFill>
                <a:latin typeface="Arial" panose="020B0604020202020204" pitchFamily="34" charset="0"/>
                <a:cs typeface="Arial" panose="020B0604020202020204" pitchFamily="34" charset="0"/>
              </a:defRPr>
            </a:lvl1pPr>
          </a:lstStyle>
          <a:p>
            <a:pPr lvl="0"/>
            <a:r>
              <a:rPr lang="fr-FR" dirty="0"/>
              <a:t>Titre</a:t>
            </a:r>
          </a:p>
        </p:txBody>
      </p:sp>
      <p:sp>
        <p:nvSpPr>
          <p:cNvPr id="30" name="Espace réservé du contenu 6">
            <a:extLst>
              <a:ext uri="{FF2B5EF4-FFF2-40B4-BE49-F238E27FC236}">
                <a16:creationId xmlns:a16="http://schemas.microsoft.com/office/drawing/2014/main" id="{39BF9449-A52D-034B-9321-A756062321DA}"/>
              </a:ext>
            </a:extLst>
          </p:cNvPr>
          <p:cNvSpPr>
            <a:spLocks noGrp="1"/>
          </p:cNvSpPr>
          <p:nvPr>
            <p:ph sz="quarter" idx="10" hasCustomPrompt="1"/>
          </p:nvPr>
        </p:nvSpPr>
        <p:spPr>
          <a:xfrm>
            <a:off x="3081169" y="3638042"/>
            <a:ext cx="2423176" cy="609600"/>
          </a:xfrm>
          <a:prstGeom prst="rect">
            <a:avLst/>
          </a:prstGeom>
        </p:spPr>
        <p:txBody>
          <a:bodyPr/>
          <a:lstStyle>
            <a:lvl1pPr marL="0" indent="0">
              <a:buNone/>
              <a:defRPr sz="2800" b="1">
                <a:solidFill>
                  <a:schemeClr val="tx1"/>
                </a:solidFill>
                <a:latin typeface="Arial" panose="020B0604020202020204" pitchFamily="34" charset="0"/>
                <a:cs typeface="Arial" panose="020B0604020202020204" pitchFamily="34" charset="0"/>
              </a:defRPr>
            </a:lvl1pPr>
          </a:lstStyle>
          <a:p>
            <a:pPr lvl="0"/>
            <a:r>
              <a:rPr lang="fr-FR" dirty="0"/>
              <a:t>Sous-titre</a:t>
            </a:r>
          </a:p>
        </p:txBody>
      </p:sp>
      <p:pic>
        <p:nvPicPr>
          <p:cNvPr id="2" name="Image 1">
            <a:extLst>
              <a:ext uri="{FF2B5EF4-FFF2-40B4-BE49-F238E27FC236}">
                <a16:creationId xmlns:a16="http://schemas.microsoft.com/office/drawing/2014/main" id="{5E93DE47-E7AE-89F6-88E4-00D273F19F16}"/>
              </a:ext>
            </a:extLst>
          </p:cNvPr>
          <p:cNvPicPr>
            <a:picLocks noChangeAspect="1"/>
          </p:cNvPicPr>
          <p:nvPr userDrawn="1"/>
        </p:nvPicPr>
        <p:blipFill>
          <a:blip r:embed="rId2"/>
          <a:stretch>
            <a:fillRect/>
          </a:stretch>
        </p:blipFill>
        <p:spPr>
          <a:xfrm>
            <a:off x="2359985" y="1655670"/>
            <a:ext cx="1004862" cy="1004862"/>
          </a:xfrm>
          <a:prstGeom prst="rect">
            <a:avLst/>
          </a:prstGeom>
        </p:spPr>
      </p:pic>
      <p:pic>
        <p:nvPicPr>
          <p:cNvPr id="10" name="Image 9">
            <a:extLst>
              <a:ext uri="{FF2B5EF4-FFF2-40B4-BE49-F238E27FC236}">
                <a16:creationId xmlns:a16="http://schemas.microsoft.com/office/drawing/2014/main" id="{4E318139-D5F2-314C-845D-B269B70E8E91}"/>
              </a:ext>
            </a:extLst>
          </p:cNvPr>
          <p:cNvPicPr>
            <a:picLocks noChangeAspect="1"/>
          </p:cNvPicPr>
          <p:nvPr userDrawn="1"/>
        </p:nvPicPr>
        <p:blipFill>
          <a:blip r:embed="rId3"/>
          <a:stretch>
            <a:fillRect/>
          </a:stretch>
        </p:blipFill>
        <p:spPr>
          <a:xfrm>
            <a:off x="9598755" y="5593492"/>
            <a:ext cx="2251172" cy="604582"/>
          </a:xfrm>
          <a:prstGeom prst="rect">
            <a:avLst/>
          </a:prstGeom>
        </p:spPr>
      </p:pic>
      <p:sp>
        <p:nvSpPr>
          <p:cNvPr id="3" name="Espace réservé de la date 3">
            <a:extLst>
              <a:ext uri="{FF2B5EF4-FFF2-40B4-BE49-F238E27FC236}">
                <a16:creationId xmlns:a16="http://schemas.microsoft.com/office/drawing/2014/main" id="{EADAC2AF-BEE5-0EE1-E30A-997843054A47}"/>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E7C1008E-2C8E-4BA0-8643-2AD513449312}" type="datetime1">
              <a:rPr lang="fr-FR" smtClean="0"/>
              <a:t>30/10/2023</a:t>
            </a:fld>
            <a:endParaRPr lang="fr-FR" dirty="0"/>
          </a:p>
        </p:txBody>
      </p:sp>
      <p:sp>
        <p:nvSpPr>
          <p:cNvPr id="4" name="Espace réservé de la date 3">
            <a:extLst>
              <a:ext uri="{FF2B5EF4-FFF2-40B4-BE49-F238E27FC236}">
                <a16:creationId xmlns:a16="http://schemas.microsoft.com/office/drawing/2014/main" id="{3E5EF5DA-116C-E02D-4DF7-1FA05E28CE18}"/>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latin typeface="Arial" panose="020B0604020202020204" pitchFamily="34" charset="0"/>
                <a:cs typeface="Arial" panose="020B0604020202020204" pitchFamily="34" charset="0"/>
              </a:rPr>
              <a:pPr algn="r"/>
              <a:t>‹N°›</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1910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0_Diapositive de titre">
    <p:bg>
      <p:bgPr>
        <a:solidFill>
          <a:srgbClr val="D3D80E"/>
        </a:solidFill>
        <a:effectLst/>
      </p:bgPr>
    </p:bg>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CA2BAEC5-D1F8-3990-EEAB-E024CBC7A3BC}"/>
              </a:ext>
            </a:extLst>
          </p:cNvPr>
          <p:cNvPicPr>
            <a:picLocks noChangeAspect="1"/>
          </p:cNvPicPr>
          <p:nvPr userDrawn="1"/>
        </p:nvPicPr>
        <p:blipFill>
          <a:blip r:embed="rId2"/>
          <a:stretch>
            <a:fillRect/>
          </a:stretch>
        </p:blipFill>
        <p:spPr>
          <a:xfrm>
            <a:off x="-3781411" y="1879515"/>
            <a:ext cx="6282956" cy="6332819"/>
          </a:xfrm>
          <a:prstGeom prst="rect">
            <a:avLst/>
          </a:prstGeom>
        </p:spPr>
      </p:pic>
      <p:sp>
        <p:nvSpPr>
          <p:cNvPr id="6" name="Espace réservé du texte 33">
            <a:extLst>
              <a:ext uri="{FF2B5EF4-FFF2-40B4-BE49-F238E27FC236}">
                <a16:creationId xmlns:a16="http://schemas.microsoft.com/office/drawing/2014/main" id="{B48AA64E-99AA-DF46-B888-462A818E57F2}"/>
              </a:ext>
            </a:extLst>
          </p:cNvPr>
          <p:cNvSpPr>
            <a:spLocks noGrp="1"/>
          </p:cNvSpPr>
          <p:nvPr>
            <p:ph type="body" sz="quarter" idx="11" hasCustomPrompt="1"/>
          </p:nvPr>
        </p:nvSpPr>
        <p:spPr>
          <a:xfrm>
            <a:off x="3081168" y="2483478"/>
            <a:ext cx="3087983" cy="857283"/>
          </a:xfrm>
          <a:prstGeom prst="rect">
            <a:avLst/>
          </a:prstGeom>
        </p:spPr>
        <p:txBody>
          <a:bodyPr/>
          <a:lstStyle>
            <a:lvl1pPr marL="0" indent="0">
              <a:buNone/>
              <a:defRPr sz="6000">
                <a:latin typeface="Arial" panose="020B0604020202020204" pitchFamily="34" charset="0"/>
                <a:cs typeface="Arial" panose="020B0604020202020204" pitchFamily="34" charset="0"/>
              </a:defRPr>
            </a:lvl1pPr>
          </a:lstStyle>
          <a:p>
            <a:pPr lvl="0"/>
            <a:r>
              <a:rPr lang="fr-FR" dirty="0"/>
              <a:t>Intertitre</a:t>
            </a:r>
          </a:p>
        </p:txBody>
      </p:sp>
      <p:sp>
        <p:nvSpPr>
          <p:cNvPr id="2" name="Espace réservé de la date 3">
            <a:extLst>
              <a:ext uri="{FF2B5EF4-FFF2-40B4-BE49-F238E27FC236}">
                <a16:creationId xmlns:a16="http://schemas.microsoft.com/office/drawing/2014/main" id="{4943355D-9E68-54BB-285D-7DB025A57FEB}"/>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D7DE800D-C996-47CF-AD34-D4FB84662AB1}" type="datetime1">
              <a:rPr lang="fr-FR" smtClean="0"/>
              <a:t>30/10/2023</a:t>
            </a:fld>
            <a:endParaRPr lang="fr-FR" dirty="0"/>
          </a:p>
        </p:txBody>
      </p:sp>
      <p:sp>
        <p:nvSpPr>
          <p:cNvPr id="4" name="Espace réservé de la date 3">
            <a:extLst>
              <a:ext uri="{FF2B5EF4-FFF2-40B4-BE49-F238E27FC236}">
                <a16:creationId xmlns:a16="http://schemas.microsoft.com/office/drawing/2014/main" id="{50B99EDE-95ED-DC6B-D707-358960600BA5}"/>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latin typeface="Arial" panose="020B0604020202020204" pitchFamily="34" charset="0"/>
                <a:cs typeface="Arial" panose="020B0604020202020204" pitchFamily="34" charset="0"/>
              </a:rPr>
              <a:pPr algn="r"/>
              <a:t>‹N°›</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0542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1_Diapositive de titre">
    <p:bg>
      <p:bgPr>
        <a:solidFill>
          <a:srgbClr val="5025AE"/>
        </a:solidFill>
        <a:effectLst/>
      </p:bgPr>
    </p:bg>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EA8231D5-68E7-D1BF-5252-7E9A5147BD37}"/>
              </a:ext>
            </a:extLst>
          </p:cNvPr>
          <p:cNvPicPr>
            <a:picLocks noChangeAspect="1"/>
          </p:cNvPicPr>
          <p:nvPr userDrawn="1"/>
        </p:nvPicPr>
        <p:blipFill>
          <a:blip r:embed="rId2"/>
          <a:stretch>
            <a:fillRect/>
          </a:stretch>
        </p:blipFill>
        <p:spPr>
          <a:xfrm>
            <a:off x="-3781411" y="1891707"/>
            <a:ext cx="6282956" cy="6332819"/>
          </a:xfrm>
          <a:prstGeom prst="rect">
            <a:avLst/>
          </a:prstGeom>
        </p:spPr>
      </p:pic>
      <p:sp>
        <p:nvSpPr>
          <p:cNvPr id="6" name="Espace réservé du texte 33">
            <a:extLst>
              <a:ext uri="{FF2B5EF4-FFF2-40B4-BE49-F238E27FC236}">
                <a16:creationId xmlns:a16="http://schemas.microsoft.com/office/drawing/2014/main" id="{B48AA64E-99AA-DF46-B888-462A818E57F2}"/>
              </a:ext>
            </a:extLst>
          </p:cNvPr>
          <p:cNvSpPr>
            <a:spLocks noGrp="1"/>
          </p:cNvSpPr>
          <p:nvPr>
            <p:ph type="body" sz="quarter" idx="11" hasCustomPrompt="1"/>
          </p:nvPr>
        </p:nvSpPr>
        <p:spPr>
          <a:xfrm>
            <a:off x="3081168" y="2483478"/>
            <a:ext cx="3075791" cy="857283"/>
          </a:xfrm>
          <a:prstGeom prst="rect">
            <a:avLst/>
          </a:prstGeom>
        </p:spPr>
        <p:txBody>
          <a:bodyPr/>
          <a:lstStyle>
            <a:lvl1pPr marL="0" indent="0">
              <a:buNone/>
              <a:defRPr sz="6000">
                <a:solidFill>
                  <a:schemeClr val="bg1"/>
                </a:solidFill>
                <a:latin typeface="Arial" panose="020B0604020202020204" pitchFamily="34" charset="0"/>
                <a:cs typeface="Arial" panose="020B0604020202020204" pitchFamily="34" charset="0"/>
              </a:defRPr>
            </a:lvl1pPr>
          </a:lstStyle>
          <a:p>
            <a:pPr lvl="0"/>
            <a:r>
              <a:rPr lang="fr-FR" dirty="0"/>
              <a:t>Intertitre</a:t>
            </a:r>
          </a:p>
        </p:txBody>
      </p:sp>
      <p:sp>
        <p:nvSpPr>
          <p:cNvPr id="3" name="Espace réservé de la date 3">
            <a:extLst>
              <a:ext uri="{FF2B5EF4-FFF2-40B4-BE49-F238E27FC236}">
                <a16:creationId xmlns:a16="http://schemas.microsoft.com/office/drawing/2014/main" id="{E658A44D-DF41-AF10-E49F-9023544C1606}"/>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bg1"/>
                </a:solidFill>
                <a:latin typeface="Arial" panose="020B0604020202020204" pitchFamily="34" charset="0"/>
                <a:cs typeface="Arial" panose="020B0604020202020204" pitchFamily="34" charset="0"/>
              </a:defRPr>
            </a:lvl1pPr>
          </a:lstStyle>
          <a:p>
            <a:fld id="{23C3824E-36C6-43BE-983B-178D7A5D26AB}" type="datetime1">
              <a:rPr lang="fr-FR" smtClean="0"/>
              <a:t>30/10/2023</a:t>
            </a:fld>
            <a:endParaRPr lang="fr-FR" dirty="0"/>
          </a:p>
        </p:txBody>
      </p:sp>
      <p:sp>
        <p:nvSpPr>
          <p:cNvPr id="4" name="Espace réservé de la date 3">
            <a:extLst>
              <a:ext uri="{FF2B5EF4-FFF2-40B4-BE49-F238E27FC236}">
                <a16:creationId xmlns:a16="http://schemas.microsoft.com/office/drawing/2014/main" id="{F1A98412-20F8-6164-9CA2-087B8978411A}"/>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solidFill>
                  <a:schemeClr val="bg1"/>
                </a:solidFill>
                <a:latin typeface="Arial" panose="020B0604020202020204" pitchFamily="34" charset="0"/>
                <a:cs typeface="Arial" panose="020B0604020202020204" pitchFamily="34" charset="0"/>
              </a:rPr>
              <a:pPr algn="r"/>
              <a:t>‹N°›</a:t>
            </a:fld>
            <a:endParaRPr lang="fr-FR"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85480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4_Diapositive de titre">
    <p:spTree>
      <p:nvGrpSpPr>
        <p:cNvPr id="1" name=""/>
        <p:cNvGrpSpPr/>
        <p:nvPr/>
      </p:nvGrpSpPr>
      <p:grpSpPr>
        <a:xfrm>
          <a:off x="0" y="0"/>
          <a:ext cx="0" cy="0"/>
          <a:chOff x="0" y="0"/>
          <a:chExt cx="0" cy="0"/>
        </a:xfrm>
      </p:grpSpPr>
      <p:sp>
        <p:nvSpPr>
          <p:cNvPr id="6" name="Espace réservé du texte 33">
            <a:extLst>
              <a:ext uri="{FF2B5EF4-FFF2-40B4-BE49-F238E27FC236}">
                <a16:creationId xmlns:a16="http://schemas.microsoft.com/office/drawing/2014/main" id="{B48AA64E-99AA-DF46-B888-462A818E57F2}"/>
              </a:ext>
            </a:extLst>
          </p:cNvPr>
          <p:cNvSpPr>
            <a:spLocks noGrp="1"/>
          </p:cNvSpPr>
          <p:nvPr>
            <p:ph type="body" sz="quarter" idx="11" hasCustomPrompt="1"/>
          </p:nvPr>
        </p:nvSpPr>
        <p:spPr>
          <a:xfrm>
            <a:off x="3081168" y="2483478"/>
            <a:ext cx="3740157" cy="857283"/>
          </a:xfrm>
          <a:prstGeom prst="rect">
            <a:avLst/>
          </a:prstGeom>
        </p:spPr>
        <p:txBody>
          <a:bodyPr/>
          <a:lstStyle>
            <a:lvl1pPr marL="0" indent="0">
              <a:buNone/>
              <a:defRPr sz="6000">
                <a:latin typeface="Arial" panose="020B0604020202020204" pitchFamily="34" charset="0"/>
                <a:cs typeface="Arial" panose="020B0604020202020204" pitchFamily="34" charset="0"/>
              </a:defRPr>
            </a:lvl1pPr>
          </a:lstStyle>
          <a:p>
            <a:pPr lvl="0"/>
            <a:r>
              <a:rPr lang="fr-FR" dirty="0"/>
              <a:t>Intertitre</a:t>
            </a:r>
          </a:p>
        </p:txBody>
      </p:sp>
      <p:pic>
        <p:nvPicPr>
          <p:cNvPr id="2" name="Image 1">
            <a:extLst>
              <a:ext uri="{FF2B5EF4-FFF2-40B4-BE49-F238E27FC236}">
                <a16:creationId xmlns:a16="http://schemas.microsoft.com/office/drawing/2014/main" id="{A4007C0F-BB0E-7824-287F-4225405A9B27}"/>
              </a:ext>
            </a:extLst>
          </p:cNvPr>
          <p:cNvPicPr>
            <a:picLocks noChangeAspect="1"/>
          </p:cNvPicPr>
          <p:nvPr userDrawn="1"/>
        </p:nvPicPr>
        <p:blipFill>
          <a:blip r:embed="rId2"/>
          <a:stretch>
            <a:fillRect/>
          </a:stretch>
        </p:blipFill>
        <p:spPr>
          <a:xfrm>
            <a:off x="5523267" y="3254460"/>
            <a:ext cx="1527595" cy="1542143"/>
          </a:xfrm>
          <a:prstGeom prst="rect">
            <a:avLst/>
          </a:prstGeom>
        </p:spPr>
      </p:pic>
      <p:sp>
        <p:nvSpPr>
          <p:cNvPr id="3" name="Espace réservé de la date 3">
            <a:extLst>
              <a:ext uri="{FF2B5EF4-FFF2-40B4-BE49-F238E27FC236}">
                <a16:creationId xmlns:a16="http://schemas.microsoft.com/office/drawing/2014/main" id="{2A223C6B-6E74-DF6E-49F9-FEDEB4CF5BD0}"/>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D48CAD0E-B1F5-4606-AA08-FBA3118D0688}" type="datetime1">
              <a:rPr lang="fr-FR" smtClean="0"/>
              <a:t>30/10/2023</a:t>
            </a:fld>
            <a:endParaRPr lang="fr-FR" dirty="0"/>
          </a:p>
        </p:txBody>
      </p:sp>
      <p:sp>
        <p:nvSpPr>
          <p:cNvPr id="4" name="Espace réservé de la date 3">
            <a:extLst>
              <a:ext uri="{FF2B5EF4-FFF2-40B4-BE49-F238E27FC236}">
                <a16:creationId xmlns:a16="http://schemas.microsoft.com/office/drawing/2014/main" id="{46156EFC-5924-7484-9F8B-848E3BC216C9}"/>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latin typeface="Arial" panose="020B0604020202020204" pitchFamily="34" charset="0"/>
                <a:cs typeface="Arial" panose="020B0604020202020204" pitchFamily="34" charset="0"/>
              </a:rPr>
              <a:pPr algn="r"/>
              <a:t>‹N°›</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2380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7AB979E8-C49E-5049-AF0D-15FC08BDB822}"/>
              </a:ext>
            </a:extLst>
          </p:cNvPr>
          <p:cNvSpPr>
            <a:spLocks noGrp="1"/>
          </p:cNvSpPr>
          <p:nvPr>
            <p:ph type="title" hasCustomPrompt="1"/>
          </p:nvPr>
        </p:nvSpPr>
        <p:spPr>
          <a:xfrm>
            <a:off x="437367" y="331432"/>
            <a:ext cx="10515600" cy="1325563"/>
          </a:xfrm>
          <a:prstGeom prst="rect">
            <a:avLst/>
          </a:prstGeom>
        </p:spPr>
        <p:txBody>
          <a:bodyPr/>
          <a:lstStyle>
            <a:lvl1pPr>
              <a:defRPr b="1">
                <a:latin typeface="Arial" panose="020B0604020202020204" pitchFamily="34" charset="0"/>
                <a:cs typeface="Arial" panose="020B0604020202020204" pitchFamily="34" charset="0"/>
              </a:defRPr>
            </a:lvl1pPr>
          </a:lstStyle>
          <a:p>
            <a:r>
              <a:rPr lang="fr-FR" dirty="0"/>
              <a:t>Titre </a:t>
            </a:r>
          </a:p>
        </p:txBody>
      </p:sp>
      <p:sp>
        <p:nvSpPr>
          <p:cNvPr id="10" name="Espace réservé du texte 3">
            <a:extLst>
              <a:ext uri="{FF2B5EF4-FFF2-40B4-BE49-F238E27FC236}">
                <a16:creationId xmlns:a16="http://schemas.microsoft.com/office/drawing/2014/main" id="{F2826D8D-E2F8-4048-AEA1-6D7F80C8FA59}"/>
              </a:ext>
            </a:extLst>
          </p:cNvPr>
          <p:cNvSpPr>
            <a:spLocks noGrp="1"/>
          </p:cNvSpPr>
          <p:nvPr>
            <p:ph type="body" sz="quarter" idx="11"/>
          </p:nvPr>
        </p:nvSpPr>
        <p:spPr>
          <a:xfrm>
            <a:off x="438150" y="1754188"/>
            <a:ext cx="10515600" cy="4344987"/>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pic>
        <p:nvPicPr>
          <p:cNvPr id="4" name="Image 3">
            <a:extLst>
              <a:ext uri="{FF2B5EF4-FFF2-40B4-BE49-F238E27FC236}">
                <a16:creationId xmlns:a16="http://schemas.microsoft.com/office/drawing/2014/main" id="{A7B394DD-B12A-6FB0-F407-B89DFFACCC29}"/>
              </a:ext>
            </a:extLst>
          </p:cNvPr>
          <p:cNvPicPr>
            <a:picLocks noChangeAspect="1"/>
          </p:cNvPicPr>
          <p:nvPr userDrawn="1"/>
        </p:nvPicPr>
        <p:blipFill>
          <a:blip r:embed="rId2"/>
          <a:stretch>
            <a:fillRect/>
          </a:stretch>
        </p:blipFill>
        <p:spPr>
          <a:xfrm>
            <a:off x="60960" y="48768"/>
            <a:ext cx="670560" cy="670560"/>
          </a:xfrm>
          <a:prstGeom prst="rect">
            <a:avLst/>
          </a:prstGeom>
        </p:spPr>
      </p:pic>
      <p:sp>
        <p:nvSpPr>
          <p:cNvPr id="5" name="Espace réservé de la date 3">
            <a:extLst>
              <a:ext uri="{FF2B5EF4-FFF2-40B4-BE49-F238E27FC236}">
                <a16:creationId xmlns:a16="http://schemas.microsoft.com/office/drawing/2014/main" id="{587756B1-4B8A-B0EB-5910-BF3A2108DAA5}"/>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7F4FA32F-7434-417B-B956-1584B9F3E03E}" type="datetime1">
              <a:rPr lang="fr-FR" smtClean="0"/>
              <a:t>30/10/2023</a:t>
            </a:fld>
            <a:endParaRPr lang="fr-FR" dirty="0"/>
          </a:p>
        </p:txBody>
      </p:sp>
      <p:sp>
        <p:nvSpPr>
          <p:cNvPr id="6" name="Espace réservé de la date 3">
            <a:extLst>
              <a:ext uri="{FF2B5EF4-FFF2-40B4-BE49-F238E27FC236}">
                <a16:creationId xmlns:a16="http://schemas.microsoft.com/office/drawing/2014/main" id="{4C11D7C3-18A0-90E0-9344-681524125AE7}"/>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latin typeface="Arial" panose="020B0604020202020204" pitchFamily="34" charset="0"/>
                <a:cs typeface="Arial" panose="020B0604020202020204" pitchFamily="34" charset="0"/>
              </a:rPr>
              <a:pPr algn="r"/>
              <a:t>‹N°›</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231740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re et contenu">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5F2ED355-C1ED-8542-A082-43A9BC8B6C6A}"/>
              </a:ext>
            </a:extLst>
          </p:cNvPr>
          <p:cNvSpPr>
            <a:spLocks noGrp="1"/>
          </p:cNvSpPr>
          <p:nvPr>
            <p:ph type="body" sz="quarter" idx="11"/>
          </p:nvPr>
        </p:nvSpPr>
        <p:spPr>
          <a:xfrm>
            <a:off x="438150" y="1754188"/>
            <a:ext cx="10515600" cy="4344987"/>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pic>
        <p:nvPicPr>
          <p:cNvPr id="5" name="Image 4">
            <a:extLst>
              <a:ext uri="{FF2B5EF4-FFF2-40B4-BE49-F238E27FC236}">
                <a16:creationId xmlns:a16="http://schemas.microsoft.com/office/drawing/2014/main" id="{2AFD651D-86E7-0184-D4BD-A043CD305138}"/>
              </a:ext>
            </a:extLst>
          </p:cNvPr>
          <p:cNvPicPr>
            <a:picLocks noChangeAspect="1"/>
          </p:cNvPicPr>
          <p:nvPr userDrawn="1"/>
        </p:nvPicPr>
        <p:blipFill>
          <a:blip r:embed="rId2"/>
          <a:stretch>
            <a:fillRect/>
          </a:stretch>
        </p:blipFill>
        <p:spPr>
          <a:xfrm>
            <a:off x="60960" y="48768"/>
            <a:ext cx="670560" cy="670560"/>
          </a:xfrm>
          <a:prstGeom prst="rect">
            <a:avLst/>
          </a:prstGeom>
        </p:spPr>
      </p:pic>
      <p:sp>
        <p:nvSpPr>
          <p:cNvPr id="2" name="Titre 1">
            <a:extLst>
              <a:ext uri="{FF2B5EF4-FFF2-40B4-BE49-F238E27FC236}">
                <a16:creationId xmlns:a16="http://schemas.microsoft.com/office/drawing/2014/main" id="{3BE0E170-18C6-FD47-A7D6-862B22758516}"/>
              </a:ext>
            </a:extLst>
          </p:cNvPr>
          <p:cNvSpPr>
            <a:spLocks noGrp="1"/>
          </p:cNvSpPr>
          <p:nvPr>
            <p:ph type="title" hasCustomPrompt="1"/>
          </p:nvPr>
        </p:nvSpPr>
        <p:spPr>
          <a:xfrm>
            <a:off x="437367" y="331432"/>
            <a:ext cx="10515600" cy="1325563"/>
          </a:xfrm>
          <a:prstGeom prst="rect">
            <a:avLst/>
          </a:prstGeom>
        </p:spPr>
        <p:txBody>
          <a:bodyPr/>
          <a:lstStyle>
            <a:lvl1pPr>
              <a:defRPr b="1">
                <a:latin typeface="Arial" panose="020B0604020202020204" pitchFamily="34" charset="0"/>
                <a:cs typeface="Arial" panose="020B0604020202020204" pitchFamily="34" charset="0"/>
              </a:defRPr>
            </a:lvl1pPr>
          </a:lstStyle>
          <a:p>
            <a:r>
              <a:rPr lang="fr-FR" dirty="0"/>
              <a:t>Titre </a:t>
            </a:r>
          </a:p>
        </p:txBody>
      </p:sp>
      <p:pic>
        <p:nvPicPr>
          <p:cNvPr id="6" name="Image 5">
            <a:extLst>
              <a:ext uri="{FF2B5EF4-FFF2-40B4-BE49-F238E27FC236}">
                <a16:creationId xmlns:a16="http://schemas.microsoft.com/office/drawing/2014/main" id="{CC535B56-F690-731C-6F9F-7DD1DABA6428}"/>
              </a:ext>
            </a:extLst>
          </p:cNvPr>
          <p:cNvPicPr>
            <a:picLocks noChangeAspect="1"/>
          </p:cNvPicPr>
          <p:nvPr userDrawn="1"/>
        </p:nvPicPr>
        <p:blipFill>
          <a:blip r:embed="rId3"/>
          <a:stretch>
            <a:fillRect/>
          </a:stretch>
        </p:blipFill>
        <p:spPr>
          <a:xfrm rot="2747858">
            <a:off x="10929661" y="4491166"/>
            <a:ext cx="3004931" cy="3033549"/>
          </a:xfrm>
          <a:prstGeom prst="rect">
            <a:avLst/>
          </a:prstGeom>
        </p:spPr>
      </p:pic>
      <p:sp>
        <p:nvSpPr>
          <p:cNvPr id="7" name="Espace réservé de la date 3">
            <a:extLst>
              <a:ext uri="{FF2B5EF4-FFF2-40B4-BE49-F238E27FC236}">
                <a16:creationId xmlns:a16="http://schemas.microsoft.com/office/drawing/2014/main" id="{0945067D-5A3B-CDA3-B140-B3344527425E}"/>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6FEC0244-F55C-48D9-86D5-558B29C65101}" type="datetime1">
              <a:rPr lang="fr-FR" smtClean="0"/>
              <a:t>30/10/2023</a:t>
            </a:fld>
            <a:endParaRPr lang="fr-FR" dirty="0"/>
          </a:p>
        </p:txBody>
      </p:sp>
      <p:sp>
        <p:nvSpPr>
          <p:cNvPr id="8" name="Espace réservé de la date 3">
            <a:extLst>
              <a:ext uri="{FF2B5EF4-FFF2-40B4-BE49-F238E27FC236}">
                <a16:creationId xmlns:a16="http://schemas.microsoft.com/office/drawing/2014/main" id="{5F4B20FF-B2DD-F8C9-A3A8-F5F27138FD7B}"/>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solidFill>
                  <a:schemeClr val="bg1"/>
                </a:solidFill>
                <a:latin typeface="Arial" panose="020B0604020202020204" pitchFamily="34" charset="0"/>
                <a:cs typeface="Arial" panose="020B0604020202020204" pitchFamily="34" charset="0"/>
              </a:rPr>
              <a:pPr algn="r"/>
              <a:t>‹N°›</a:t>
            </a:fld>
            <a:endParaRPr lang="fr-FR"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852075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7490710"/>
      </p:ext>
    </p:extLst>
  </p:cSld>
  <p:clrMap bg1="lt1" tx1="dk1" bg2="lt2" tx2="dk2" accent1="accent1" accent2="accent2" accent3="accent3" accent4="accent4" accent5="accent5" accent6="accent6" hlink="hlink" folHlink="folHlink"/>
  <p:sldLayoutIdLst>
    <p:sldLayoutId id="2147483649" r:id="rId1"/>
    <p:sldLayoutId id="2147483665" r:id="rId2"/>
    <p:sldLayoutId id="2147483683" r:id="rId3"/>
    <p:sldLayoutId id="2147483676" r:id="rId4"/>
    <p:sldLayoutId id="2147483687" r:id="rId5"/>
    <p:sldLayoutId id="2147483688" r:id="rId6"/>
    <p:sldLayoutId id="2147483680" r:id="rId7"/>
    <p:sldLayoutId id="2147483650" r:id="rId8"/>
    <p:sldLayoutId id="2147483663" r:id="rId9"/>
    <p:sldLayoutId id="2147483670" r:id="rId10"/>
    <p:sldLayoutId id="2147483662" r:id="rId11"/>
    <p:sldLayoutId id="2147483652" r:id="rId12"/>
    <p:sldLayoutId id="2147483690" r:id="rId13"/>
    <p:sldLayoutId id="2147483691" r:id="rId14"/>
    <p:sldLayoutId id="2147483689"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8.xml"/><Relationship Id="rId5" Type="http://schemas.openxmlformats.org/officeDocument/2006/relationships/image" Target="../media/image14.jpeg"/><Relationship Id="rId4" Type="http://schemas.openxmlformats.org/officeDocument/2006/relationships/image" Target="../media/image13.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slide" Target="slide3.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slide" Target="slide3.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slide" Target="slide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8" Type="http://schemas.openxmlformats.org/officeDocument/2006/relationships/slide" Target="slide36.xml"/><Relationship Id="rId3" Type="http://schemas.openxmlformats.org/officeDocument/2006/relationships/slide" Target="slide7.xml"/><Relationship Id="rId7" Type="http://schemas.openxmlformats.org/officeDocument/2006/relationships/slide" Target="slide33.xml"/><Relationship Id="rId2" Type="http://schemas.openxmlformats.org/officeDocument/2006/relationships/slide" Target="slide4.xml"/><Relationship Id="rId1" Type="http://schemas.openxmlformats.org/officeDocument/2006/relationships/slideLayout" Target="../slideLayouts/slideLayout9.xml"/><Relationship Id="rId6" Type="http://schemas.openxmlformats.org/officeDocument/2006/relationships/slide" Target="slide31.xml"/><Relationship Id="rId5" Type="http://schemas.openxmlformats.org/officeDocument/2006/relationships/slide" Target="slide29.xml"/><Relationship Id="rId10" Type="http://schemas.openxmlformats.org/officeDocument/2006/relationships/slide" Target="slide48.xml"/><Relationship Id="rId4" Type="http://schemas.openxmlformats.org/officeDocument/2006/relationships/slide" Target="slide21.xml"/><Relationship Id="rId9" Type="http://schemas.openxmlformats.org/officeDocument/2006/relationships/slide" Target="slide41.xml"/></Relationships>
</file>

<file path=ppt/slides/_rels/slide3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slide" Target="slide3.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slide" Target="slide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hyperlink" Target="https://transfert.atih.sante.fr/" TargetMode="Externa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slide" Target="slide3.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slide" Target="slide3.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slide" Target="slide3.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2" Type="http://schemas.openxmlformats.org/officeDocument/2006/relationships/hyperlink" Target="https://portail.cnsa.fr/login?relaystate=https:%2F%2Fportail.cnsa.fr%2F&amp;idsuivi=Id-2a30d664963ea667f432cd67" TargetMode="External"/><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8.xml.rels><?xml version="1.0" encoding="UTF-8" standalone="yes"?>
<Relationships xmlns="http://schemas.openxmlformats.org/package/2006/relationships"><Relationship Id="rId3" Type="http://schemas.openxmlformats.org/officeDocument/2006/relationships/hyperlink" Target="https://solidarites.gouv.fr/sites/solidarite/files/2022-09/pdf-reformes-des-services-a-domicile-et-plfss-2022.pdf" TargetMode="External"/><Relationship Id="rId2" Type="http://schemas.openxmlformats.org/officeDocument/2006/relationships/hyperlink" Target="https://www.cnsa.fr/grands-chantiers/reforme-du-financement-des-ssiad-et-des-spasad" TargetMode="External"/><Relationship Id="rId1" Type="http://schemas.openxmlformats.org/officeDocument/2006/relationships/slideLayout" Target="../slideLayouts/slideLayout8.xml"/><Relationship Id="rId4" Type="http://schemas.openxmlformats.org/officeDocument/2006/relationships/hyperlink" Target="https://solidarites.gouv.fr/sites/solidarite/files/2023-08/La%20r%C3%A9forme%20de%20la%20tarification%20des%20soins%20infirmiers%20%C3%A0%20domicile%20-%20Aout%202023.pdf"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www.legifrance.gouv.fr/jorf/id/JORFTEXT000047506468" TargetMode="External"/><Relationship Id="rId2" Type="http://schemas.openxmlformats.org/officeDocument/2006/relationships/hyperlink" Target="https://www.legifrance.gouv.fr/jorf/id/JORFTEXT000045964320" TargetMode="External"/><Relationship Id="rId1" Type="http://schemas.openxmlformats.org/officeDocument/2006/relationships/slideLayout" Target="../slideLayouts/slideLayout8.xml"/><Relationship Id="rId4" Type="http://schemas.openxmlformats.org/officeDocument/2006/relationships/hyperlink" Target="https://www.legifrance.gouv.fr/jorf/id/JORFTEXT000047507159"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3" Type="http://schemas.openxmlformats.org/officeDocument/2006/relationships/hyperlink" Target="https://www.legifrance.gouv.fr/jorf/id/JORFTEXT000047507159" TargetMode="External"/><Relationship Id="rId2" Type="http://schemas.openxmlformats.org/officeDocument/2006/relationships/hyperlink" Target="https://www.legifrance.gouv.fr/download/pdf?id=9Cfi0Jw6gopFJCTbTn5eByJ8wJorJFT_MbK-JkEwE60=" TargetMode="External"/><Relationship Id="rId1" Type="http://schemas.openxmlformats.org/officeDocument/2006/relationships/slideLayout" Target="../slideLayouts/slideLayout8.xml"/><Relationship Id="rId4" Type="http://schemas.openxmlformats.org/officeDocument/2006/relationships/hyperlink" Target="https://www.legifrance.gouv.fr/jorf/id/JORFTEXT000047507181" TargetMode="External"/></Relationships>
</file>

<file path=ppt/slides/_rels/slide51.xml.rels><?xml version="1.0" encoding="UTF-8" standalone="yes"?>
<Relationships xmlns="http://schemas.openxmlformats.org/package/2006/relationships"><Relationship Id="rId2" Type="http://schemas.openxmlformats.org/officeDocument/2006/relationships/hyperlink" Target="https://www.legifrance.gouv.fr/jorf/id/JORFTEXT000048092156" TargetMode="Externa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slide" Target="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3A904B03-4B5A-4E06-9F30-3B778B7CDD48}"/>
              </a:ext>
            </a:extLst>
          </p:cNvPr>
          <p:cNvSpPr>
            <a:spLocks noGrp="1"/>
          </p:cNvSpPr>
          <p:nvPr>
            <p:ph type="body" sz="quarter" idx="12"/>
          </p:nvPr>
        </p:nvSpPr>
        <p:spPr/>
        <p:txBody>
          <a:bodyPr/>
          <a:lstStyle/>
          <a:p>
            <a:r>
              <a:rPr lang="fr-FR" sz="4000" dirty="0"/>
              <a:t>Réforme du financement des SSIAD et des SPASAD</a:t>
            </a:r>
          </a:p>
        </p:txBody>
      </p:sp>
      <p:sp>
        <p:nvSpPr>
          <p:cNvPr id="3" name="Espace réservé du contenu 2">
            <a:extLst>
              <a:ext uri="{FF2B5EF4-FFF2-40B4-BE49-F238E27FC236}">
                <a16:creationId xmlns:a16="http://schemas.microsoft.com/office/drawing/2014/main" id="{6DA859C5-C05C-410B-98E3-8CD85F5761C6}"/>
              </a:ext>
            </a:extLst>
          </p:cNvPr>
          <p:cNvSpPr>
            <a:spLocks noGrp="1"/>
          </p:cNvSpPr>
          <p:nvPr>
            <p:ph sz="quarter" idx="10"/>
          </p:nvPr>
        </p:nvSpPr>
        <p:spPr>
          <a:xfrm>
            <a:off x="1077156" y="4448202"/>
            <a:ext cx="4236966" cy="609600"/>
          </a:xfrm>
        </p:spPr>
        <p:txBody>
          <a:bodyPr/>
          <a:lstStyle/>
          <a:p>
            <a:r>
              <a:rPr lang="fr-FR" sz="2400" dirty="0"/>
              <a:t>Webinaires - Octobre 2023</a:t>
            </a:r>
          </a:p>
          <a:p>
            <a:endParaRPr lang="fr-FR" sz="2400" dirty="0"/>
          </a:p>
        </p:txBody>
      </p:sp>
    </p:spTree>
    <p:extLst>
      <p:ext uri="{BB962C8B-B14F-4D97-AF65-F5344CB8AC3E}">
        <p14:creationId xmlns:p14="http://schemas.microsoft.com/office/powerpoint/2010/main" val="564348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131052" cy="1325563"/>
          </a:xfrm>
        </p:spPr>
        <p:txBody>
          <a:bodyPr/>
          <a:lstStyle/>
          <a:p>
            <a:r>
              <a:rPr lang="fr-FR" sz="4000" dirty="0"/>
              <a:t>2. Nouveau modèle de financement (3/13) </a:t>
            </a:r>
            <a:br>
              <a:rPr lang="fr-FR" sz="4000" dirty="0"/>
            </a:br>
            <a:r>
              <a:rPr lang="fr-FR" sz="4000" dirty="0"/>
              <a:t>Focus sur la composante « intervention »</a:t>
            </a:r>
          </a:p>
        </p:txBody>
      </p:sp>
      <p:sp>
        <p:nvSpPr>
          <p:cNvPr id="8" name="ZoneTexte 7">
            <a:extLst>
              <a:ext uri="{FF2B5EF4-FFF2-40B4-BE49-F238E27FC236}">
                <a16:creationId xmlns:a16="http://schemas.microsoft.com/office/drawing/2014/main" id="{3ACCDE4C-80FE-4C60-93B8-4D359E14FCEF}"/>
              </a:ext>
            </a:extLst>
          </p:cNvPr>
          <p:cNvSpPr txBox="1"/>
          <p:nvPr/>
        </p:nvSpPr>
        <p:spPr>
          <a:xfrm>
            <a:off x="5603846" y="1911552"/>
            <a:ext cx="6065239" cy="4370427"/>
          </a:xfrm>
          <a:prstGeom prst="rect">
            <a:avLst/>
          </a:prstGeom>
          <a:noFill/>
        </p:spPr>
        <p:txBody>
          <a:bodyPr wrap="square" rtlCol="0">
            <a:spAutoFit/>
          </a:bodyPr>
          <a:lstStyle/>
          <a:p>
            <a:pPr marL="285750" indent="-285750">
              <a:buFont typeface="Arial" panose="020B0604020202020204" pitchFamily="34" charset="0"/>
              <a:buChar char="•"/>
            </a:pPr>
            <a:r>
              <a:rPr lang="fr-FR" sz="2000" dirty="0">
                <a:latin typeface="Arial" panose="020B0604020202020204" pitchFamily="34" charset="0"/>
                <a:cs typeface="Arial" panose="020B0604020202020204" pitchFamily="34" charset="0"/>
              </a:rPr>
              <a:t>Correspond aux </a:t>
            </a:r>
            <a:r>
              <a:rPr lang="fr-FR" sz="2000" b="1" dirty="0">
                <a:latin typeface="Arial" panose="020B0604020202020204" pitchFamily="34" charset="0"/>
                <a:cs typeface="Arial" panose="020B0604020202020204" pitchFamily="34" charset="0"/>
              </a:rPr>
              <a:t>rémunérations des intervenants salariés ou libéraux pour l’accompagnement des usagers</a:t>
            </a:r>
          </a:p>
          <a:p>
            <a:pPr marL="285750" indent="-285750">
              <a:buFont typeface="Arial" panose="020B0604020202020204" pitchFamily="34" charset="0"/>
              <a:buChar char="•"/>
            </a:pPr>
            <a:r>
              <a:rPr lang="fr-FR" sz="2000" dirty="0">
                <a:latin typeface="Arial" panose="020B0604020202020204" pitchFamily="34" charset="0"/>
                <a:cs typeface="Arial" panose="020B0604020202020204" pitchFamily="34" charset="0"/>
              </a:rPr>
              <a:t>Repose sur :</a:t>
            </a:r>
          </a:p>
          <a:p>
            <a:r>
              <a:rPr lang="fr-FR" sz="2000" dirty="0">
                <a:latin typeface="Arial" panose="020B0604020202020204" pitchFamily="34" charset="0"/>
                <a:cs typeface="Arial" panose="020B0604020202020204" pitchFamily="34" charset="0"/>
              </a:rPr>
              <a:t>	</a:t>
            </a:r>
            <a:r>
              <a:rPr lang="fr-FR" sz="2000" b="1" dirty="0">
                <a:latin typeface="Arial" panose="020B0604020202020204" pitchFamily="34" charset="0"/>
                <a:cs typeface="Arial" panose="020B0604020202020204" pitchFamily="34" charset="0"/>
              </a:rPr>
              <a:t>-</a:t>
            </a:r>
            <a:r>
              <a:rPr lang="fr-FR" sz="2000" dirty="0">
                <a:latin typeface="Arial" panose="020B0604020202020204" pitchFamily="34" charset="0"/>
                <a:cs typeface="Arial" panose="020B0604020202020204" pitchFamily="34" charset="0"/>
              </a:rPr>
              <a:t> les </a:t>
            </a:r>
            <a:r>
              <a:rPr lang="fr-FR" sz="2000" b="1" dirty="0">
                <a:latin typeface="Arial" panose="020B0604020202020204" pitchFamily="34" charset="0"/>
                <a:cs typeface="Arial" panose="020B0604020202020204" pitchFamily="34" charset="0"/>
              </a:rPr>
              <a:t>caractéristiques des usagers </a:t>
            </a:r>
            <a:r>
              <a:rPr lang="fr-FR" sz="2000" dirty="0">
                <a:latin typeface="Arial" panose="020B0604020202020204" pitchFamily="34" charset="0"/>
                <a:cs typeface="Arial" panose="020B0604020202020204" pitchFamily="34" charset="0"/>
              </a:rPr>
              <a:t>et</a:t>
            </a:r>
            <a:r>
              <a:rPr lang="fr-FR" sz="2000" b="1" dirty="0">
                <a:latin typeface="Arial" panose="020B0604020202020204" pitchFamily="34" charset="0"/>
                <a:cs typeface="Arial" panose="020B0604020202020204" pitchFamily="34" charset="0"/>
              </a:rPr>
              <a:t> des 	interventions</a:t>
            </a:r>
            <a:br>
              <a:rPr lang="fr-FR" sz="2000" b="1" dirty="0">
                <a:latin typeface="Arial" panose="020B0604020202020204" pitchFamily="34" charset="0"/>
                <a:cs typeface="Arial" panose="020B0604020202020204" pitchFamily="34" charset="0"/>
              </a:rPr>
            </a:br>
            <a:br>
              <a:rPr lang="fr-FR" sz="2000" b="1" dirty="0">
                <a:latin typeface="Arial" panose="020B0604020202020204" pitchFamily="34" charset="0"/>
                <a:cs typeface="Arial" panose="020B0604020202020204" pitchFamily="34" charset="0"/>
              </a:rPr>
            </a:br>
            <a:br>
              <a:rPr lang="fr-FR" sz="2000" b="1" dirty="0">
                <a:latin typeface="Arial" panose="020B0604020202020204" pitchFamily="34" charset="0"/>
                <a:cs typeface="Arial" panose="020B0604020202020204" pitchFamily="34" charset="0"/>
              </a:rPr>
            </a:br>
            <a:br>
              <a:rPr lang="fr-FR" sz="2000" b="1" dirty="0">
                <a:latin typeface="Arial" panose="020B0604020202020204" pitchFamily="34" charset="0"/>
                <a:cs typeface="Arial" panose="020B0604020202020204" pitchFamily="34" charset="0"/>
              </a:rPr>
            </a:br>
            <a:br>
              <a:rPr lang="fr-FR" sz="2000" b="1" dirty="0">
                <a:latin typeface="Arial" panose="020B0604020202020204" pitchFamily="34" charset="0"/>
                <a:cs typeface="Arial" panose="020B0604020202020204" pitchFamily="34" charset="0"/>
              </a:rPr>
            </a:br>
            <a:r>
              <a:rPr lang="fr-FR" sz="2000" dirty="0">
                <a:latin typeface="Arial" panose="020B0604020202020204" pitchFamily="34" charset="0"/>
                <a:cs typeface="Arial" panose="020B0604020202020204" pitchFamily="34" charset="0"/>
              </a:rPr>
              <a:t>	</a:t>
            </a:r>
          </a:p>
          <a:p>
            <a:endParaRPr lang="fr-FR" sz="2000" b="1" dirty="0">
              <a:latin typeface="Arial" panose="020B0604020202020204" pitchFamily="34" charset="0"/>
              <a:cs typeface="Arial" panose="020B0604020202020204" pitchFamily="34" charset="0"/>
            </a:endParaRPr>
          </a:p>
          <a:p>
            <a:r>
              <a:rPr lang="fr-FR" sz="2000" b="1" dirty="0">
                <a:latin typeface="Arial" panose="020B0604020202020204" pitchFamily="34" charset="0"/>
                <a:cs typeface="Arial" panose="020B0604020202020204" pitchFamily="34" charset="0"/>
              </a:rPr>
              <a:t>	- </a:t>
            </a:r>
            <a:r>
              <a:rPr lang="fr-FR" sz="2000" dirty="0">
                <a:latin typeface="Arial" panose="020B0604020202020204" pitchFamily="34" charset="0"/>
                <a:cs typeface="Arial" panose="020B0604020202020204" pitchFamily="34" charset="0"/>
              </a:rPr>
              <a:t>le </a:t>
            </a:r>
            <a:r>
              <a:rPr lang="fr-FR" sz="2000" b="1" dirty="0">
                <a:latin typeface="Arial" panose="020B0604020202020204" pitchFamily="34" charset="0"/>
                <a:cs typeface="Arial" panose="020B0604020202020204" pitchFamily="34" charset="0"/>
              </a:rPr>
              <a:t>nombre de « semaines-usagers »</a:t>
            </a:r>
          </a:p>
          <a:p>
            <a:pPr marL="285750" indent="-285750">
              <a:buFont typeface="Arial" panose="020B0604020202020204" pitchFamily="34" charset="0"/>
              <a:buChar char="•"/>
            </a:pPr>
            <a:endParaRPr lang="fr-FR" dirty="0">
              <a:latin typeface="Arial" panose="020B0604020202020204" pitchFamily="34" charset="0"/>
              <a:cs typeface="Arial" panose="020B0604020202020204" pitchFamily="34" charset="0"/>
            </a:endParaRPr>
          </a:p>
        </p:txBody>
      </p:sp>
      <p:sp>
        <p:nvSpPr>
          <p:cNvPr id="19" name="Rectangle à coins arrondis 9">
            <a:extLst>
              <a:ext uri="{FF2B5EF4-FFF2-40B4-BE49-F238E27FC236}">
                <a16:creationId xmlns:a16="http://schemas.microsoft.com/office/drawing/2014/main" id="{01D14893-2B39-4CAC-8DF4-AE9BC781783F}"/>
              </a:ext>
            </a:extLst>
          </p:cNvPr>
          <p:cNvSpPr/>
          <p:nvPr/>
        </p:nvSpPr>
        <p:spPr>
          <a:xfrm>
            <a:off x="1669844" y="1911552"/>
            <a:ext cx="2533039" cy="1851743"/>
          </a:xfrm>
          <a:prstGeom prst="roundRect">
            <a:avLst/>
          </a:prstGeom>
          <a:solidFill>
            <a:schemeClr val="bg2">
              <a:lumMod val="75000"/>
            </a:schemeClr>
          </a:solidFill>
          <a:ln w="25400" cap="flat" cmpd="sng" algn="ctr">
            <a:solidFill>
              <a:schemeClr val="tx1"/>
            </a:solidFill>
            <a:prstDash val="solid"/>
          </a:ln>
          <a:effectLst/>
        </p:spPr>
        <p:txBody>
          <a:bodyPr rtlCol="0" anchor="ctr"/>
          <a:lstStyle/>
          <a:p>
            <a:pPr algn="ctr" defTabSz="514337">
              <a:defRPr/>
            </a:pPr>
            <a:r>
              <a:rPr lang="fr-FR" sz="1400" b="1" kern="0" dirty="0">
                <a:solidFill>
                  <a:srgbClr val="4E455D"/>
                </a:solidFill>
                <a:latin typeface="Arial"/>
                <a:ea typeface="ＭＳ Ｐゴシック"/>
              </a:rPr>
              <a:t>Financement</a:t>
            </a:r>
            <a:br>
              <a:rPr lang="fr-FR" sz="1400" b="1" kern="0" dirty="0">
                <a:solidFill>
                  <a:srgbClr val="4E455D"/>
                </a:solidFill>
                <a:latin typeface="Arial"/>
                <a:ea typeface="ＭＳ Ｐゴシック"/>
              </a:rPr>
            </a:br>
            <a:endParaRPr lang="fr-FR" sz="1400" b="1" kern="0" dirty="0">
              <a:solidFill>
                <a:srgbClr val="4E455D"/>
              </a:solidFill>
              <a:latin typeface="Arial"/>
              <a:ea typeface="ＭＳ Ｐゴシック"/>
            </a:endParaRPr>
          </a:p>
          <a:p>
            <a:pPr algn="ctr" defTabSz="514337">
              <a:defRPr/>
            </a:pPr>
            <a:r>
              <a:rPr lang="fr-FR" sz="1400" b="1" kern="0" dirty="0">
                <a:solidFill>
                  <a:srgbClr val="4E455D"/>
                </a:solidFill>
                <a:latin typeface="Arial"/>
                <a:ea typeface="ＭＳ Ｐゴシック"/>
              </a:rPr>
              <a:t> Interventions au</a:t>
            </a:r>
          </a:p>
          <a:p>
            <a:pPr algn="ctr" defTabSz="514337">
              <a:defRPr/>
            </a:pPr>
            <a:r>
              <a:rPr lang="fr-FR" sz="1400" b="1" kern="0" dirty="0">
                <a:solidFill>
                  <a:srgbClr val="4E455D"/>
                </a:solidFill>
                <a:latin typeface="Arial"/>
                <a:ea typeface="ＭＳ Ｐゴシック"/>
              </a:rPr>
              <a:t>domicile</a:t>
            </a:r>
          </a:p>
        </p:txBody>
      </p:sp>
      <p:sp>
        <p:nvSpPr>
          <p:cNvPr id="20" name="Ellipse 19">
            <a:extLst>
              <a:ext uri="{FF2B5EF4-FFF2-40B4-BE49-F238E27FC236}">
                <a16:creationId xmlns:a16="http://schemas.microsoft.com/office/drawing/2014/main" id="{5FCACE2D-F806-4DBC-AFD7-DD7299C8DC53}"/>
              </a:ext>
            </a:extLst>
          </p:cNvPr>
          <p:cNvSpPr/>
          <p:nvPr/>
        </p:nvSpPr>
        <p:spPr>
          <a:xfrm>
            <a:off x="2054289" y="1656995"/>
            <a:ext cx="1825145" cy="557920"/>
          </a:xfrm>
          <a:prstGeom prst="ellipse">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1600" dirty="0">
                <a:solidFill>
                  <a:schemeClr val="accent1"/>
                </a:solidFill>
              </a:rPr>
              <a:t>Intervention</a:t>
            </a:r>
          </a:p>
        </p:txBody>
      </p:sp>
      <p:sp>
        <p:nvSpPr>
          <p:cNvPr id="22" name="Flèche : chevron 21">
            <a:extLst>
              <a:ext uri="{FF2B5EF4-FFF2-40B4-BE49-F238E27FC236}">
                <a16:creationId xmlns:a16="http://schemas.microsoft.com/office/drawing/2014/main" id="{41FA6414-2827-4E9A-B85E-E385CCBCCFDB}"/>
              </a:ext>
            </a:extLst>
          </p:cNvPr>
          <p:cNvSpPr/>
          <p:nvPr/>
        </p:nvSpPr>
        <p:spPr>
          <a:xfrm>
            <a:off x="4077050" y="2521865"/>
            <a:ext cx="1526796" cy="562063"/>
          </a:xfrm>
          <a:prstGeom prst="chevron">
            <a:avLst/>
          </a:prstGeom>
          <a:solidFill>
            <a:schemeClr val="bg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Rectangle : coins arrondis 12">
            <a:extLst>
              <a:ext uri="{FF2B5EF4-FFF2-40B4-BE49-F238E27FC236}">
                <a16:creationId xmlns:a16="http://schemas.microsoft.com/office/drawing/2014/main" id="{7A83BE9E-B2E5-467F-A013-D5FEFE88C8DF}"/>
              </a:ext>
            </a:extLst>
          </p:cNvPr>
          <p:cNvSpPr/>
          <p:nvPr/>
        </p:nvSpPr>
        <p:spPr>
          <a:xfrm>
            <a:off x="5686425" y="3933352"/>
            <a:ext cx="1762125" cy="74295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latin typeface="Arial" panose="020B0604020202020204" pitchFamily="34" charset="0"/>
                <a:cs typeface="Arial" panose="020B0604020202020204" pitchFamily="34" charset="0"/>
              </a:rPr>
              <a:t>Niveau de perte d’autonomie </a:t>
            </a:r>
          </a:p>
        </p:txBody>
      </p:sp>
      <p:sp>
        <p:nvSpPr>
          <p:cNvPr id="25" name="Rectangle : coins arrondis 24">
            <a:extLst>
              <a:ext uri="{FF2B5EF4-FFF2-40B4-BE49-F238E27FC236}">
                <a16:creationId xmlns:a16="http://schemas.microsoft.com/office/drawing/2014/main" id="{F48CB1F8-BE90-45B6-9A03-6385B3DD0DA0}"/>
              </a:ext>
            </a:extLst>
          </p:cNvPr>
          <p:cNvSpPr/>
          <p:nvPr/>
        </p:nvSpPr>
        <p:spPr>
          <a:xfrm>
            <a:off x="7886700" y="3933352"/>
            <a:ext cx="1762125" cy="74295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latin typeface="Arial" panose="020B0604020202020204" pitchFamily="34" charset="0"/>
                <a:cs typeface="Arial" panose="020B0604020202020204" pitchFamily="34" charset="0"/>
              </a:rPr>
              <a:t>Interventions le week-end</a:t>
            </a:r>
          </a:p>
        </p:txBody>
      </p:sp>
      <p:sp>
        <p:nvSpPr>
          <p:cNvPr id="26" name="Rectangle : coins arrondis 25">
            <a:extLst>
              <a:ext uri="{FF2B5EF4-FFF2-40B4-BE49-F238E27FC236}">
                <a16:creationId xmlns:a16="http://schemas.microsoft.com/office/drawing/2014/main" id="{D8B8555B-DEAC-4F76-AD4F-D3E7C3D901D7}"/>
              </a:ext>
            </a:extLst>
          </p:cNvPr>
          <p:cNvSpPr/>
          <p:nvPr/>
        </p:nvSpPr>
        <p:spPr>
          <a:xfrm>
            <a:off x="10086975" y="3933352"/>
            <a:ext cx="1762125" cy="74295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latin typeface="Arial" panose="020B0604020202020204" pitchFamily="34" charset="0"/>
                <a:cs typeface="Arial" panose="020B0604020202020204" pitchFamily="34" charset="0"/>
              </a:rPr>
              <a:t>Interventions d’un IDE</a:t>
            </a:r>
          </a:p>
        </p:txBody>
      </p:sp>
      <p:sp>
        <p:nvSpPr>
          <p:cNvPr id="28" name="Rectangle : coins arrondis 27">
            <a:extLst>
              <a:ext uri="{FF2B5EF4-FFF2-40B4-BE49-F238E27FC236}">
                <a16:creationId xmlns:a16="http://schemas.microsoft.com/office/drawing/2014/main" id="{72D72A16-1C5C-4A1C-A62A-9FC21DC90503}"/>
              </a:ext>
            </a:extLst>
          </p:cNvPr>
          <p:cNvSpPr/>
          <p:nvPr/>
        </p:nvSpPr>
        <p:spPr>
          <a:xfrm>
            <a:off x="6800850" y="4788983"/>
            <a:ext cx="1762125" cy="74295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latin typeface="Arial" panose="020B0604020202020204" pitchFamily="34" charset="0"/>
                <a:cs typeface="Arial" panose="020B0604020202020204" pitchFamily="34" charset="0"/>
              </a:rPr>
              <a:t>PECC</a:t>
            </a:r>
          </a:p>
        </p:txBody>
      </p:sp>
      <p:sp>
        <p:nvSpPr>
          <p:cNvPr id="29" name="Rectangle : coins arrondis 28">
            <a:extLst>
              <a:ext uri="{FF2B5EF4-FFF2-40B4-BE49-F238E27FC236}">
                <a16:creationId xmlns:a16="http://schemas.microsoft.com/office/drawing/2014/main" id="{BF807B28-F96C-47FA-8EFB-101FE7A69AE8}"/>
              </a:ext>
            </a:extLst>
          </p:cNvPr>
          <p:cNvSpPr/>
          <p:nvPr/>
        </p:nvSpPr>
        <p:spPr>
          <a:xfrm>
            <a:off x="9244492" y="4788983"/>
            <a:ext cx="1762125" cy="74295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latin typeface="Arial" panose="020B0604020202020204" pitchFamily="34" charset="0"/>
                <a:cs typeface="Arial" panose="020B0604020202020204" pitchFamily="34" charset="0"/>
              </a:rPr>
              <a:t>Intervention pour diabète </a:t>
            </a:r>
            <a:r>
              <a:rPr lang="fr-FR" sz="1400" b="1" dirty="0" err="1">
                <a:latin typeface="Arial" panose="020B0604020202020204" pitchFamily="34" charset="0"/>
                <a:cs typeface="Arial" panose="020B0604020202020204" pitchFamily="34" charset="0"/>
              </a:rPr>
              <a:t>insulinotraité</a:t>
            </a:r>
            <a:endParaRPr lang="fr-FR" sz="1400" b="1" dirty="0">
              <a:latin typeface="Arial" panose="020B0604020202020204" pitchFamily="34" charset="0"/>
              <a:cs typeface="Arial" panose="020B0604020202020204" pitchFamily="34" charset="0"/>
            </a:endParaRPr>
          </a:p>
        </p:txBody>
      </p:sp>
      <p:sp>
        <p:nvSpPr>
          <p:cNvPr id="14" name="ZoneTexte 13">
            <a:extLst>
              <a:ext uri="{FF2B5EF4-FFF2-40B4-BE49-F238E27FC236}">
                <a16:creationId xmlns:a16="http://schemas.microsoft.com/office/drawing/2014/main" id="{EFE31E37-B080-4999-BFB4-42B594EB44D7}"/>
              </a:ext>
            </a:extLst>
          </p:cNvPr>
          <p:cNvSpPr txBox="1"/>
          <p:nvPr/>
        </p:nvSpPr>
        <p:spPr>
          <a:xfrm>
            <a:off x="276224" y="6281979"/>
            <a:ext cx="3120801" cy="461665"/>
          </a:xfrm>
          <a:prstGeom prst="rect">
            <a:avLst/>
          </a:prstGeom>
          <a:noFill/>
        </p:spPr>
        <p:txBody>
          <a:bodyPr wrap="square" rtlCol="0">
            <a:spAutoFit/>
          </a:bodyPr>
          <a:lstStyle/>
          <a:p>
            <a:r>
              <a:rPr lang="fr-FR" sz="1200" i="1" dirty="0"/>
              <a:t>PECC : prise en charge conjointe par plusieurs intervenants (un IDE et/ou un aide-soignant) </a:t>
            </a:r>
          </a:p>
        </p:txBody>
      </p:sp>
    </p:spTree>
    <p:extLst>
      <p:ext uri="{BB962C8B-B14F-4D97-AF65-F5344CB8AC3E}">
        <p14:creationId xmlns:p14="http://schemas.microsoft.com/office/powerpoint/2010/main" val="2874779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131052" cy="1325563"/>
          </a:xfrm>
        </p:spPr>
        <p:txBody>
          <a:bodyPr/>
          <a:lstStyle/>
          <a:p>
            <a:r>
              <a:rPr lang="fr-FR" sz="4000" dirty="0"/>
              <a:t>2. Nouveau modèle de financement (4/13) </a:t>
            </a:r>
            <a:br>
              <a:rPr lang="fr-FR" sz="4000" dirty="0"/>
            </a:br>
            <a:r>
              <a:rPr lang="fr-FR" sz="4000" dirty="0"/>
              <a:t>Focus sur la composante « intervention »</a:t>
            </a:r>
          </a:p>
        </p:txBody>
      </p:sp>
      <p:sp>
        <p:nvSpPr>
          <p:cNvPr id="4" name="Rectangle : avec coins rognés en diagonale 3">
            <a:extLst>
              <a:ext uri="{FF2B5EF4-FFF2-40B4-BE49-F238E27FC236}">
                <a16:creationId xmlns:a16="http://schemas.microsoft.com/office/drawing/2014/main" id="{C294142D-0713-4833-9275-636D0A26F000}"/>
              </a:ext>
            </a:extLst>
          </p:cNvPr>
          <p:cNvSpPr/>
          <p:nvPr/>
        </p:nvSpPr>
        <p:spPr>
          <a:xfrm>
            <a:off x="1599417" y="1656994"/>
            <a:ext cx="1696234" cy="636943"/>
          </a:xfrm>
          <a:prstGeom prst="snip2Diag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GIR 5 et 6  </a:t>
            </a:r>
          </a:p>
        </p:txBody>
      </p:sp>
      <p:sp>
        <p:nvSpPr>
          <p:cNvPr id="10" name="Rectangle : avec coins rognés en diagonale 9">
            <a:extLst>
              <a:ext uri="{FF2B5EF4-FFF2-40B4-BE49-F238E27FC236}">
                <a16:creationId xmlns:a16="http://schemas.microsoft.com/office/drawing/2014/main" id="{2B2E4081-1DBF-41E7-BB65-8A878DA7A003}"/>
              </a:ext>
            </a:extLst>
          </p:cNvPr>
          <p:cNvSpPr/>
          <p:nvPr/>
        </p:nvSpPr>
        <p:spPr>
          <a:xfrm>
            <a:off x="4056866" y="1656995"/>
            <a:ext cx="3048783" cy="636942"/>
          </a:xfrm>
          <a:prstGeom prst="snip2Diag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GIR 3 et 4  </a:t>
            </a:r>
          </a:p>
        </p:txBody>
      </p:sp>
      <p:sp>
        <p:nvSpPr>
          <p:cNvPr id="11" name="Rectangle : avec coins rognés en diagonale 10">
            <a:extLst>
              <a:ext uri="{FF2B5EF4-FFF2-40B4-BE49-F238E27FC236}">
                <a16:creationId xmlns:a16="http://schemas.microsoft.com/office/drawing/2014/main" id="{A8D55376-5CBC-40BE-8BEB-57AD5F0C986C}"/>
              </a:ext>
            </a:extLst>
          </p:cNvPr>
          <p:cNvSpPr/>
          <p:nvPr/>
        </p:nvSpPr>
        <p:spPr>
          <a:xfrm>
            <a:off x="7866864" y="1664932"/>
            <a:ext cx="3048783" cy="636942"/>
          </a:xfrm>
          <a:prstGeom prst="snip2Diag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GIR 1 et 2  </a:t>
            </a:r>
          </a:p>
        </p:txBody>
      </p:sp>
      <p:sp>
        <p:nvSpPr>
          <p:cNvPr id="6" name="Flèche : bas 5">
            <a:extLst>
              <a:ext uri="{FF2B5EF4-FFF2-40B4-BE49-F238E27FC236}">
                <a16:creationId xmlns:a16="http://schemas.microsoft.com/office/drawing/2014/main" id="{C8BB8698-75B1-4DF6-832D-DDD18EE54585}"/>
              </a:ext>
            </a:extLst>
          </p:cNvPr>
          <p:cNvSpPr/>
          <p:nvPr/>
        </p:nvSpPr>
        <p:spPr>
          <a:xfrm>
            <a:off x="2257425" y="2352851"/>
            <a:ext cx="390525" cy="2592407"/>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 bas 13">
            <a:extLst>
              <a:ext uri="{FF2B5EF4-FFF2-40B4-BE49-F238E27FC236}">
                <a16:creationId xmlns:a16="http://schemas.microsoft.com/office/drawing/2014/main" id="{E9D168C6-F8BC-49B3-8BCB-BC96C1748F18}"/>
              </a:ext>
            </a:extLst>
          </p:cNvPr>
          <p:cNvSpPr/>
          <p:nvPr/>
        </p:nvSpPr>
        <p:spPr>
          <a:xfrm>
            <a:off x="4552950" y="2352852"/>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Flèche : bas 14">
            <a:extLst>
              <a:ext uri="{FF2B5EF4-FFF2-40B4-BE49-F238E27FC236}">
                <a16:creationId xmlns:a16="http://schemas.microsoft.com/office/drawing/2014/main" id="{8B6366ED-892E-41A0-A8D0-8879B3BA41F5}"/>
              </a:ext>
            </a:extLst>
          </p:cNvPr>
          <p:cNvSpPr/>
          <p:nvPr/>
        </p:nvSpPr>
        <p:spPr>
          <a:xfrm>
            <a:off x="6210300" y="2352852"/>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 coins arrondis 6">
            <a:extLst>
              <a:ext uri="{FF2B5EF4-FFF2-40B4-BE49-F238E27FC236}">
                <a16:creationId xmlns:a16="http://schemas.microsoft.com/office/drawing/2014/main" id="{5E141B6B-BE3F-4CA3-990E-42D68A4D5FCA}"/>
              </a:ext>
            </a:extLst>
          </p:cNvPr>
          <p:cNvSpPr/>
          <p:nvPr/>
        </p:nvSpPr>
        <p:spPr>
          <a:xfrm>
            <a:off x="4143374" y="2840392"/>
            <a:ext cx="1228725" cy="63694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2"/>
                </a:solidFill>
              </a:rPr>
              <a:t>Sans</a:t>
            </a:r>
            <a:r>
              <a:rPr lang="fr-FR" sz="1400" dirty="0">
                <a:solidFill>
                  <a:schemeClr val="tx2"/>
                </a:solidFill>
              </a:rPr>
              <a:t> prise en charge le </a:t>
            </a:r>
            <a:r>
              <a:rPr lang="fr-FR" sz="1400" b="1" dirty="0">
                <a:solidFill>
                  <a:schemeClr val="tx2"/>
                </a:solidFill>
              </a:rPr>
              <a:t>week-end</a:t>
            </a:r>
          </a:p>
        </p:txBody>
      </p:sp>
      <p:sp>
        <p:nvSpPr>
          <p:cNvPr id="17" name="Rectangle : coins arrondis 16">
            <a:extLst>
              <a:ext uri="{FF2B5EF4-FFF2-40B4-BE49-F238E27FC236}">
                <a16:creationId xmlns:a16="http://schemas.microsoft.com/office/drawing/2014/main" id="{5F052A07-233A-4FDD-81BC-3FDC7E218003}"/>
              </a:ext>
            </a:extLst>
          </p:cNvPr>
          <p:cNvSpPr/>
          <p:nvPr/>
        </p:nvSpPr>
        <p:spPr>
          <a:xfrm>
            <a:off x="5838824" y="2840392"/>
            <a:ext cx="1228725" cy="63694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2"/>
                </a:solidFill>
              </a:rPr>
              <a:t>Avec</a:t>
            </a:r>
            <a:r>
              <a:rPr lang="fr-FR" sz="1400" dirty="0">
                <a:solidFill>
                  <a:schemeClr val="tx2"/>
                </a:solidFill>
              </a:rPr>
              <a:t> prise en charge le </a:t>
            </a:r>
            <a:r>
              <a:rPr lang="fr-FR" sz="1400" b="1" dirty="0">
                <a:solidFill>
                  <a:schemeClr val="tx2"/>
                </a:solidFill>
              </a:rPr>
              <a:t>week-end</a:t>
            </a:r>
          </a:p>
        </p:txBody>
      </p:sp>
      <p:sp>
        <p:nvSpPr>
          <p:cNvPr id="20" name="Flèche : bas 19">
            <a:extLst>
              <a:ext uri="{FF2B5EF4-FFF2-40B4-BE49-F238E27FC236}">
                <a16:creationId xmlns:a16="http://schemas.microsoft.com/office/drawing/2014/main" id="{A32AE419-5C23-4EBC-89BC-7B525DF445F6}"/>
              </a:ext>
            </a:extLst>
          </p:cNvPr>
          <p:cNvSpPr/>
          <p:nvPr/>
        </p:nvSpPr>
        <p:spPr>
          <a:xfrm>
            <a:off x="4243386"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Flèche : bas 20">
            <a:extLst>
              <a:ext uri="{FF2B5EF4-FFF2-40B4-BE49-F238E27FC236}">
                <a16:creationId xmlns:a16="http://schemas.microsoft.com/office/drawing/2014/main" id="{C1E16D47-36B9-4135-9018-F975A4E9FF30}"/>
              </a:ext>
            </a:extLst>
          </p:cNvPr>
          <p:cNvSpPr/>
          <p:nvPr/>
        </p:nvSpPr>
        <p:spPr>
          <a:xfrm>
            <a:off x="4900611"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Flèche : bas 21">
            <a:extLst>
              <a:ext uri="{FF2B5EF4-FFF2-40B4-BE49-F238E27FC236}">
                <a16:creationId xmlns:a16="http://schemas.microsoft.com/office/drawing/2014/main" id="{2849197D-6C0C-41A1-8092-E525CF7728B5}"/>
              </a:ext>
            </a:extLst>
          </p:cNvPr>
          <p:cNvSpPr/>
          <p:nvPr/>
        </p:nvSpPr>
        <p:spPr>
          <a:xfrm>
            <a:off x="5943600"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Flèche : bas 22">
            <a:extLst>
              <a:ext uri="{FF2B5EF4-FFF2-40B4-BE49-F238E27FC236}">
                <a16:creationId xmlns:a16="http://schemas.microsoft.com/office/drawing/2014/main" id="{E9CFA23B-770E-44FB-ACA8-D50D846E13D1}"/>
              </a:ext>
            </a:extLst>
          </p:cNvPr>
          <p:cNvSpPr/>
          <p:nvPr/>
        </p:nvSpPr>
        <p:spPr>
          <a:xfrm>
            <a:off x="6600825"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Flèche : bas 23">
            <a:extLst>
              <a:ext uri="{FF2B5EF4-FFF2-40B4-BE49-F238E27FC236}">
                <a16:creationId xmlns:a16="http://schemas.microsoft.com/office/drawing/2014/main" id="{FBF1BBA6-111C-43E9-BB31-C69CC54FCA23}"/>
              </a:ext>
            </a:extLst>
          </p:cNvPr>
          <p:cNvSpPr/>
          <p:nvPr/>
        </p:nvSpPr>
        <p:spPr>
          <a:xfrm>
            <a:off x="4243385"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Flèche : bas 24">
            <a:extLst>
              <a:ext uri="{FF2B5EF4-FFF2-40B4-BE49-F238E27FC236}">
                <a16:creationId xmlns:a16="http://schemas.microsoft.com/office/drawing/2014/main" id="{CDE85A1F-A72B-4260-8573-558013D4C685}"/>
              </a:ext>
            </a:extLst>
          </p:cNvPr>
          <p:cNvSpPr/>
          <p:nvPr/>
        </p:nvSpPr>
        <p:spPr>
          <a:xfrm>
            <a:off x="4900610"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Rectangle : coins arrondis 27">
            <a:extLst>
              <a:ext uri="{FF2B5EF4-FFF2-40B4-BE49-F238E27FC236}">
                <a16:creationId xmlns:a16="http://schemas.microsoft.com/office/drawing/2014/main" id="{BD6E0DFF-8973-4ACB-8A88-BA96C2B62262}"/>
              </a:ext>
            </a:extLst>
          </p:cNvPr>
          <p:cNvSpPr/>
          <p:nvPr/>
        </p:nvSpPr>
        <p:spPr>
          <a:xfrm>
            <a:off x="4143175"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Sans IDE</a:t>
            </a:r>
          </a:p>
        </p:txBody>
      </p:sp>
      <p:sp>
        <p:nvSpPr>
          <p:cNvPr id="29" name="Rectangle : coins arrondis 28">
            <a:extLst>
              <a:ext uri="{FF2B5EF4-FFF2-40B4-BE49-F238E27FC236}">
                <a16:creationId xmlns:a16="http://schemas.microsoft.com/office/drawing/2014/main" id="{6B0BD6C7-C195-4377-A65E-8D38930A584C}"/>
              </a:ext>
            </a:extLst>
          </p:cNvPr>
          <p:cNvSpPr/>
          <p:nvPr/>
        </p:nvSpPr>
        <p:spPr>
          <a:xfrm>
            <a:off x="4800399"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Avec IDE</a:t>
            </a:r>
          </a:p>
        </p:txBody>
      </p:sp>
      <p:sp>
        <p:nvSpPr>
          <p:cNvPr id="30" name="Flèche : bas 29">
            <a:extLst>
              <a:ext uri="{FF2B5EF4-FFF2-40B4-BE49-F238E27FC236}">
                <a16:creationId xmlns:a16="http://schemas.microsoft.com/office/drawing/2014/main" id="{8B454F9C-EF54-439F-9C8D-185B2EE6B52C}"/>
              </a:ext>
            </a:extLst>
          </p:cNvPr>
          <p:cNvSpPr/>
          <p:nvPr/>
        </p:nvSpPr>
        <p:spPr>
          <a:xfrm>
            <a:off x="5957690"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Flèche : bas 30">
            <a:extLst>
              <a:ext uri="{FF2B5EF4-FFF2-40B4-BE49-F238E27FC236}">
                <a16:creationId xmlns:a16="http://schemas.microsoft.com/office/drawing/2014/main" id="{5D2CAC08-4086-4A95-9E91-40CE04D40EA4}"/>
              </a:ext>
            </a:extLst>
          </p:cNvPr>
          <p:cNvSpPr/>
          <p:nvPr/>
        </p:nvSpPr>
        <p:spPr>
          <a:xfrm>
            <a:off x="6614915"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Rectangle : coins arrondis 31">
            <a:extLst>
              <a:ext uri="{FF2B5EF4-FFF2-40B4-BE49-F238E27FC236}">
                <a16:creationId xmlns:a16="http://schemas.microsoft.com/office/drawing/2014/main" id="{2F01D859-4CA7-4C4A-81F6-36474E0B6DC8}"/>
              </a:ext>
            </a:extLst>
          </p:cNvPr>
          <p:cNvSpPr/>
          <p:nvPr/>
        </p:nvSpPr>
        <p:spPr>
          <a:xfrm>
            <a:off x="5857480"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Sans IDE</a:t>
            </a:r>
          </a:p>
        </p:txBody>
      </p:sp>
      <p:sp>
        <p:nvSpPr>
          <p:cNvPr id="33" name="Rectangle : coins arrondis 32">
            <a:extLst>
              <a:ext uri="{FF2B5EF4-FFF2-40B4-BE49-F238E27FC236}">
                <a16:creationId xmlns:a16="http://schemas.microsoft.com/office/drawing/2014/main" id="{8E9632CF-C767-44D0-92E9-659FC0BF1B01}"/>
              </a:ext>
            </a:extLst>
          </p:cNvPr>
          <p:cNvSpPr/>
          <p:nvPr/>
        </p:nvSpPr>
        <p:spPr>
          <a:xfrm>
            <a:off x="6514704"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Avec IDE</a:t>
            </a:r>
          </a:p>
        </p:txBody>
      </p:sp>
      <p:sp>
        <p:nvSpPr>
          <p:cNvPr id="12" name="Rectangle 11">
            <a:extLst>
              <a:ext uri="{FF2B5EF4-FFF2-40B4-BE49-F238E27FC236}">
                <a16:creationId xmlns:a16="http://schemas.microsoft.com/office/drawing/2014/main" id="{293B5EEF-4722-4EAB-92A2-522567CEB98B}"/>
              </a:ext>
            </a:extLst>
          </p:cNvPr>
          <p:cNvSpPr/>
          <p:nvPr/>
        </p:nvSpPr>
        <p:spPr>
          <a:xfrm>
            <a:off x="1276350" y="5023329"/>
            <a:ext cx="10144124" cy="744356"/>
          </a:xfrm>
          <a:prstGeom prst="rect">
            <a:avLst/>
          </a:prstGeom>
          <a:solidFill>
            <a:schemeClr val="bg2"/>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ectangle : avec coins rognés en diagonale 36">
            <a:extLst>
              <a:ext uri="{FF2B5EF4-FFF2-40B4-BE49-F238E27FC236}">
                <a16:creationId xmlns:a16="http://schemas.microsoft.com/office/drawing/2014/main" id="{EF897C2F-9889-4A9C-9BA7-92CF96E5F377}"/>
              </a:ext>
            </a:extLst>
          </p:cNvPr>
          <p:cNvSpPr/>
          <p:nvPr/>
        </p:nvSpPr>
        <p:spPr>
          <a:xfrm>
            <a:off x="104976" y="4758564"/>
            <a:ext cx="1696234" cy="1165986"/>
          </a:xfrm>
          <a:prstGeom prst="snip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2"/>
                </a:solidFill>
              </a:rPr>
              <a:t>9 forfaits intervention hebdomadaires </a:t>
            </a:r>
          </a:p>
        </p:txBody>
      </p:sp>
      <p:sp>
        <p:nvSpPr>
          <p:cNvPr id="38" name="Rectangle : coins arrondis 37">
            <a:extLst>
              <a:ext uri="{FF2B5EF4-FFF2-40B4-BE49-F238E27FC236}">
                <a16:creationId xmlns:a16="http://schemas.microsoft.com/office/drawing/2014/main" id="{3F8CECDE-305F-4313-A703-DB3863468389}"/>
              </a:ext>
            </a:extLst>
          </p:cNvPr>
          <p:cNvSpPr/>
          <p:nvPr/>
        </p:nvSpPr>
        <p:spPr>
          <a:xfrm>
            <a:off x="2154341" y="5161408"/>
            <a:ext cx="590945" cy="443262"/>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FI 1</a:t>
            </a:r>
          </a:p>
        </p:txBody>
      </p:sp>
      <p:sp>
        <p:nvSpPr>
          <p:cNvPr id="39" name="Rectangle : coins arrondis 38">
            <a:extLst>
              <a:ext uri="{FF2B5EF4-FFF2-40B4-BE49-F238E27FC236}">
                <a16:creationId xmlns:a16="http://schemas.microsoft.com/office/drawing/2014/main" id="{0BC91319-2D54-460B-B56F-4A73C9B782C7}"/>
              </a:ext>
            </a:extLst>
          </p:cNvPr>
          <p:cNvSpPr/>
          <p:nvPr/>
        </p:nvSpPr>
        <p:spPr>
          <a:xfrm>
            <a:off x="4143174" y="5161408"/>
            <a:ext cx="590945" cy="443262"/>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FI 2</a:t>
            </a:r>
          </a:p>
        </p:txBody>
      </p:sp>
      <p:sp>
        <p:nvSpPr>
          <p:cNvPr id="40" name="Flèche : bas 39">
            <a:extLst>
              <a:ext uri="{FF2B5EF4-FFF2-40B4-BE49-F238E27FC236}">
                <a16:creationId xmlns:a16="http://schemas.microsoft.com/office/drawing/2014/main" id="{9C1465CB-BB5D-440E-8C22-EA494E13652E}"/>
              </a:ext>
            </a:extLst>
          </p:cNvPr>
          <p:cNvSpPr/>
          <p:nvPr/>
        </p:nvSpPr>
        <p:spPr>
          <a:xfrm>
            <a:off x="8458200" y="2352852"/>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Flèche : bas 40">
            <a:extLst>
              <a:ext uri="{FF2B5EF4-FFF2-40B4-BE49-F238E27FC236}">
                <a16:creationId xmlns:a16="http://schemas.microsoft.com/office/drawing/2014/main" id="{3B89C5EE-4E41-4F92-926F-B138794DCFF1}"/>
              </a:ext>
            </a:extLst>
          </p:cNvPr>
          <p:cNvSpPr/>
          <p:nvPr/>
        </p:nvSpPr>
        <p:spPr>
          <a:xfrm>
            <a:off x="10115550" y="2352852"/>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Rectangle : coins arrondis 41">
            <a:extLst>
              <a:ext uri="{FF2B5EF4-FFF2-40B4-BE49-F238E27FC236}">
                <a16:creationId xmlns:a16="http://schemas.microsoft.com/office/drawing/2014/main" id="{A8C311FE-1256-4E9E-9854-10C53FCA422E}"/>
              </a:ext>
            </a:extLst>
          </p:cNvPr>
          <p:cNvSpPr/>
          <p:nvPr/>
        </p:nvSpPr>
        <p:spPr>
          <a:xfrm>
            <a:off x="8048624" y="2840392"/>
            <a:ext cx="1228725" cy="63694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2"/>
                </a:solidFill>
              </a:rPr>
              <a:t>Sans</a:t>
            </a:r>
            <a:r>
              <a:rPr lang="fr-FR" sz="1400" dirty="0">
                <a:solidFill>
                  <a:schemeClr val="tx2"/>
                </a:solidFill>
              </a:rPr>
              <a:t> prise en charge le </a:t>
            </a:r>
            <a:r>
              <a:rPr lang="fr-FR" sz="1400" b="1" dirty="0">
                <a:solidFill>
                  <a:schemeClr val="tx2"/>
                </a:solidFill>
              </a:rPr>
              <a:t>week-end</a:t>
            </a:r>
          </a:p>
        </p:txBody>
      </p:sp>
      <p:sp>
        <p:nvSpPr>
          <p:cNvPr id="43" name="Rectangle : coins arrondis 42">
            <a:extLst>
              <a:ext uri="{FF2B5EF4-FFF2-40B4-BE49-F238E27FC236}">
                <a16:creationId xmlns:a16="http://schemas.microsoft.com/office/drawing/2014/main" id="{7E0EDA02-F405-4857-B740-B749694097C3}"/>
              </a:ext>
            </a:extLst>
          </p:cNvPr>
          <p:cNvSpPr/>
          <p:nvPr/>
        </p:nvSpPr>
        <p:spPr>
          <a:xfrm>
            <a:off x="9744074" y="2840392"/>
            <a:ext cx="1228725" cy="63694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2"/>
                </a:solidFill>
              </a:rPr>
              <a:t>Avec</a:t>
            </a:r>
            <a:r>
              <a:rPr lang="fr-FR" sz="1400" dirty="0">
                <a:solidFill>
                  <a:schemeClr val="tx2"/>
                </a:solidFill>
              </a:rPr>
              <a:t> prise en charge le </a:t>
            </a:r>
            <a:r>
              <a:rPr lang="fr-FR" sz="1400" b="1" dirty="0">
                <a:solidFill>
                  <a:schemeClr val="tx2"/>
                </a:solidFill>
              </a:rPr>
              <a:t>week-end</a:t>
            </a:r>
          </a:p>
        </p:txBody>
      </p:sp>
      <p:sp>
        <p:nvSpPr>
          <p:cNvPr id="44" name="Flèche : bas 43">
            <a:extLst>
              <a:ext uri="{FF2B5EF4-FFF2-40B4-BE49-F238E27FC236}">
                <a16:creationId xmlns:a16="http://schemas.microsoft.com/office/drawing/2014/main" id="{FAEBE0F7-2FDA-4796-BBC9-4DD70633DC94}"/>
              </a:ext>
            </a:extLst>
          </p:cNvPr>
          <p:cNvSpPr/>
          <p:nvPr/>
        </p:nvSpPr>
        <p:spPr>
          <a:xfrm>
            <a:off x="8148636"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Flèche : bas 44">
            <a:extLst>
              <a:ext uri="{FF2B5EF4-FFF2-40B4-BE49-F238E27FC236}">
                <a16:creationId xmlns:a16="http://schemas.microsoft.com/office/drawing/2014/main" id="{3CCA08BC-8688-44B6-B8F5-5DD3A13525B5}"/>
              </a:ext>
            </a:extLst>
          </p:cNvPr>
          <p:cNvSpPr/>
          <p:nvPr/>
        </p:nvSpPr>
        <p:spPr>
          <a:xfrm>
            <a:off x="8805861"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Flèche : bas 45">
            <a:extLst>
              <a:ext uri="{FF2B5EF4-FFF2-40B4-BE49-F238E27FC236}">
                <a16:creationId xmlns:a16="http://schemas.microsoft.com/office/drawing/2014/main" id="{5D179F23-FCBD-448F-87AE-DADB28418112}"/>
              </a:ext>
            </a:extLst>
          </p:cNvPr>
          <p:cNvSpPr/>
          <p:nvPr/>
        </p:nvSpPr>
        <p:spPr>
          <a:xfrm>
            <a:off x="9848850"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Flèche : bas 46">
            <a:extLst>
              <a:ext uri="{FF2B5EF4-FFF2-40B4-BE49-F238E27FC236}">
                <a16:creationId xmlns:a16="http://schemas.microsoft.com/office/drawing/2014/main" id="{FA706A7F-4EE6-4301-87AA-672A7FB9C166}"/>
              </a:ext>
            </a:extLst>
          </p:cNvPr>
          <p:cNvSpPr/>
          <p:nvPr/>
        </p:nvSpPr>
        <p:spPr>
          <a:xfrm>
            <a:off x="10506075"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Flèche : bas 47">
            <a:extLst>
              <a:ext uri="{FF2B5EF4-FFF2-40B4-BE49-F238E27FC236}">
                <a16:creationId xmlns:a16="http://schemas.microsoft.com/office/drawing/2014/main" id="{91C81EFB-DDBD-4ABD-BD83-8EB18C3A7ED6}"/>
              </a:ext>
            </a:extLst>
          </p:cNvPr>
          <p:cNvSpPr/>
          <p:nvPr/>
        </p:nvSpPr>
        <p:spPr>
          <a:xfrm>
            <a:off x="8148635"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Flèche : bas 48">
            <a:extLst>
              <a:ext uri="{FF2B5EF4-FFF2-40B4-BE49-F238E27FC236}">
                <a16:creationId xmlns:a16="http://schemas.microsoft.com/office/drawing/2014/main" id="{4C5FA906-6980-465D-A594-27A076AA833C}"/>
              </a:ext>
            </a:extLst>
          </p:cNvPr>
          <p:cNvSpPr/>
          <p:nvPr/>
        </p:nvSpPr>
        <p:spPr>
          <a:xfrm>
            <a:off x="8805860"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Rectangle : coins arrondis 49">
            <a:extLst>
              <a:ext uri="{FF2B5EF4-FFF2-40B4-BE49-F238E27FC236}">
                <a16:creationId xmlns:a16="http://schemas.microsoft.com/office/drawing/2014/main" id="{1A567A00-C189-413E-B564-C6A8C68575D7}"/>
              </a:ext>
            </a:extLst>
          </p:cNvPr>
          <p:cNvSpPr/>
          <p:nvPr/>
        </p:nvSpPr>
        <p:spPr>
          <a:xfrm>
            <a:off x="8048425"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Sans IDE</a:t>
            </a:r>
          </a:p>
        </p:txBody>
      </p:sp>
      <p:sp>
        <p:nvSpPr>
          <p:cNvPr id="51" name="Rectangle : coins arrondis 50">
            <a:extLst>
              <a:ext uri="{FF2B5EF4-FFF2-40B4-BE49-F238E27FC236}">
                <a16:creationId xmlns:a16="http://schemas.microsoft.com/office/drawing/2014/main" id="{D5F9337E-C954-4197-9D09-C0AF2B9E8118}"/>
              </a:ext>
            </a:extLst>
          </p:cNvPr>
          <p:cNvSpPr/>
          <p:nvPr/>
        </p:nvSpPr>
        <p:spPr>
          <a:xfrm>
            <a:off x="8705649"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Avec IDE</a:t>
            </a:r>
          </a:p>
        </p:txBody>
      </p:sp>
      <p:sp>
        <p:nvSpPr>
          <p:cNvPr id="52" name="Flèche : bas 51">
            <a:extLst>
              <a:ext uri="{FF2B5EF4-FFF2-40B4-BE49-F238E27FC236}">
                <a16:creationId xmlns:a16="http://schemas.microsoft.com/office/drawing/2014/main" id="{DAFB704E-B39B-4E7B-9FB2-572E1414CBBB}"/>
              </a:ext>
            </a:extLst>
          </p:cNvPr>
          <p:cNvSpPr/>
          <p:nvPr/>
        </p:nvSpPr>
        <p:spPr>
          <a:xfrm>
            <a:off x="9862940"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Flèche : bas 52">
            <a:extLst>
              <a:ext uri="{FF2B5EF4-FFF2-40B4-BE49-F238E27FC236}">
                <a16:creationId xmlns:a16="http://schemas.microsoft.com/office/drawing/2014/main" id="{0B91299C-7BAA-40E9-9708-C0AB7F45A033}"/>
              </a:ext>
            </a:extLst>
          </p:cNvPr>
          <p:cNvSpPr/>
          <p:nvPr/>
        </p:nvSpPr>
        <p:spPr>
          <a:xfrm>
            <a:off x="10520165"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Rectangle : coins arrondis 53">
            <a:extLst>
              <a:ext uri="{FF2B5EF4-FFF2-40B4-BE49-F238E27FC236}">
                <a16:creationId xmlns:a16="http://schemas.microsoft.com/office/drawing/2014/main" id="{D73B651F-281E-49F4-AE81-497A0C759A2A}"/>
              </a:ext>
            </a:extLst>
          </p:cNvPr>
          <p:cNvSpPr/>
          <p:nvPr/>
        </p:nvSpPr>
        <p:spPr>
          <a:xfrm>
            <a:off x="9762730"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Sans IDE</a:t>
            </a:r>
          </a:p>
        </p:txBody>
      </p:sp>
      <p:sp>
        <p:nvSpPr>
          <p:cNvPr id="55" name="Rectangle : coins arrondis 54">
            <a:extLst>
              <a:ext uri="{FF2B5EF4-FFF2-40B4-BE49-F238E27FC236}">
                <a16:creationId xmlns:a16="http://schemas.microsoft.com/office/drawing/2014/main" id="{739F5621-69E7-490E-BE0F-0553D171814F}"/>
              </a:ext>
            </a:extLst>
          </p:cNvPr>
          <p:cNvSpPr/>
          <p:nvPr/>
        </p:nvSpPr>
        <p:spPr>
          <a:xfrm>
            <a:off x="10419954"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Avec IDE</a:t>
            </a:r>
          </a:p>
        </p:txBody>
      </p:sp>
      <p:sp>
        <p:nvSpPr>
          <p:cNvPr id="56" name="Rectangle : coins arrondis 55">
            <a:extLst>
              <a:ext uri="{FF2B5EF4-FFF2-40B4-BE49-F238E27FC236}">
                <a16:creationId xmlns:a16="http://schemas.microsoft.com/office/drawing/2014/main" id="{B31187DF-5D18-430A-B246-189F32FEEB91}"/>
              </a:ext>
            </a:extLst>
          </p:cNvPr>
          <p:cNvSpPr/>
          <p:nvPr/>
        </p:nvSpPr>
        <p:spPr>
          <a:xfrm>
            <a:off x="4848915" y="5161408"/>
            <a:ext cx="590945" cy="443262"/>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FI 3</a:t>
            </a:r>
          </a:p>
        </p:txBody>
      </p:sp>
      <p:sp>
        <p:nvSpPr>
          <p:cNvPr id="57" name="Rectangle : coins arrondis 56">
            <a:extLst>
              <a:ext uri="{FF2B5EF4-FFF2-40B4-BE49-F238E27FC236}">
                <a16:creationId xmlns:a16="http://schemas.microsoft.com/office/drawing/2014/main" id="{C5DCA51C-F6CE-4CF9-888C-32FBCEBC2829}"/>
              </a:ext>
            </a:extLst>
          </p:cNvPr>
          <p:cNvSpPr/>
          <p:nvPr/>
        </p:nvSpPr>
        <p:spPr>
          <a:xfrm>
            <a:off x="5838824" y="5161408"/>
            <a:ext cx="590945" cy="443262"/>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FI 4</a:t>
            </a:r>
          </a:p>
        </p:txBody>
      </p:sp>
      <p:sp>
        <p:nvSpPr>
          <p:cNvPr id="58" name="Rectangle : coins arrondis 57">
            <a:extLst>
              <a:ext uri="{FF2B5EF4-FFF2-40B4-BE49-F238E27FC236}">
                <a16:creationId xmlns:a16="http://schemas.microsoft.com/office/drawing/2014/main" id="{01751EA7-EA95-4192-9022-0D12588097A1}"/>
              </a:ext>
            </a:extLst>
          </p:cNvPr>
          <p:cNvSpPr/>
          <p:nvPr/>
        </p:nvSpPr>
        <p:spPr>
          <a:xfrm>
            <a:off x="6544565" y="5161408"/>
            <a:ext cx="590945" cy="443262"/>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FI 5</a:t>
            </a:r>
          </a:p>
        </p:txBody>
      </p:sp>
      <p:sp>
        <p:nvSpPr>
          <p:cNvPr id="61" name="Rectangle : coins arrondis 60">
            <a:extLst>
              <a:ext uri="{FF2B5EF4-FFF2-40B4-BE49-F238E27FC236}">
                <a16:creationId xmlns:a16="http://schemas.microsoft.com/office/drawing/2014/main" id="{9B060761-0945-4019-8108-44B81DAE156B}"/>
              </a:ext>
            </a:extLst>
          </p:cNvPr>
          <p:cNvSpPr/>
          <p:nvPr/>
        </p:nvSpPr>
        <p:spPr>
          <a:xfrm>
            <a:off x="8042573" y="5150366"/>
            <a:ext cx="590945" cy="443262"/>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FI 6</a:t>
            </a:r>
          </a:p>
        </p:txBody>
      </p:sp>
      <p:sp>
        <p:nvSpPr>
          <p:cNvPr id="63" name="Rectangle : coins arrondis 62">
            <a:extLst>
              <a:ext uri="{FF2B5EF4-FFF2-40B4-BE49-F238E27FC236}">
                <a16:creationId xmlns:a16="http://schemas.microsoft.com/office/drawing/2014/main" id="{98B61EA6-1452-4E3B-B890-A5F431F2D071}"/>
              </a:ext>
            </a:extLst>
          </p:cNvPr>
          <p:cNvSpPr/>
          <p:nvPr/>
        </p:nvSpPr>
        <p:spPr>
          <a:xfrm>
            <a:off x="8748314" y="5150366"/>
            <a:ext cx="590945" cy="443262"/>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FI 7</a:t>
            </a:r>
          </a:p>
        </p:txBody>
      </p:sp>
      <p:sp>
        <p:nvSpPr>
          <p:cNvPr id="66" name="Rectangle : coins arrondis 65">
            <a:extLst>
              <a:ext uri="{FF2B5EF4-FFF2-40B4-BE49-F238E27FC236}">
                <a16:creationId xmlns:a16="http://schemas.microsoft.com/office/drawing/2014/main" id="{9EF97275-A1F9-4F96-AF15-B60306A4632B}"/>
              </a:ext>
            </a:extLst>
          </p:cNvPr>
          <p:cNvSpPr/>
          <p:nvPr/>
        </p:nvSpPr>
        <p:spPr>
          <a:xfrm>
            <a:off x="9762924" y="5159516"/>
            <a:ext cx="590945" cy="443262"/>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FI 8</a:t>
            </a:r>
          </a:p>
        </p:txBody>
      </p:sp>
      <p:sp>
        <p:nvSpPr>
          <p:cNvPr id="69" name="Rectangle : coins arrondis 68">
            <a:extLst>
              <a:ext uri="{FF2B5EF4-FFF2-40B4-BE49-F238E27FC236}">
                <a16:creationId xmlns:a16="http://schemas.microsoft.com/office/drawing/2014/main" id="{AAFDD14C-41E1-40DD-AEE4-54EE5A17BBD6}"/>
              </a:ext>
            </a:extLst>
          </p:cNvPr>
          <p:cNvSpPr/>
          <p:nvPr/>
        </p:nvSpPr>
        <p:spPr>
          <a:xfrm>
            <a:off x="10468665" y="5159516"/>
            <a:ext cx="590945" cy="443262"/>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FI 9</a:t>
            </a:r>
          </a:p>
        </p:txBody>
      </p:sp>
      <p:cxnSp>
        <p:nvCxnSpPr>
          <p:cNvPr id="18" name="Connecteur droit avec flèche 17">
            <a:extLst>
              <a:ext uri="{FF2B5EF4-FFF2-40B4-BE49-F238E27FC236}">
                <a16:creationId xmlns:a16="http://schemas.microsoft.com/office/drawing/2014/main" id="{2E16B689-A3F9-4137-A7BE-10FA5DE738F6}"/>
              </a:ext>
            </a:extLst>
          </p:cNvPr>
          <p:cNvCxnSpPr>
            <a:cxnSpLocks/>
          </p:cNvCxnSpPr>
          <p:nvPr/>
        </p:nvCxnSpPr>
        <p:spPr>
          <a:xfrm>
            <a:off x="4132862" y="5857875"/>
            <a:ext cx="299233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0" name="Connecteur droit avec flèche 69">
            <a:extLst>
              <a:ext uri="{FF2B5EF4-FFF2-40B4-BE49-F238E27FC236}">
                <a16:creationId xmlns:a16="http://schemas.microsoft.com/office/drawing/2014/main" id="{78FD90D2-AA61-47D7-AF78-5231E6538AC8}"/>
              </a:ext>
            </a:extLst>
          </p:cNvPr>
          <p:cNvCxnSpPr>
            <a:cxnSpLocks/>
          </p:cNvCxnSpPr>
          <p:nvPr/>
        </p:nvCxnSpPr>
        <p:spPr>
          <a:xfrm>
            <a:off x="8042573" y="5848350"/>
            <a:ext cx="299233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 name="ZoneTexte 18">
            <a:extLst>
              <a:ext uri="{FF2B5EF4-FFF2-40B4-BE49-F238E27FC236}">
                <a16:creationId xmlns:a16="http://schemas.microsoft.com/office/drawing/2014/main" id="{7F4873D1-7ED1-43F8-95F7-AEFCF4CBAD08}"/>
              </a:ext>
            </a:extLst>
          </p:cNvPr>
          <p:cNvSpPr txBox="1"/>
          <p:nvPr/>
        </p:nvSpPr>
        <p:spPr>
          <a:xfrm>
            <a:off x="4046946" y="5798772"/>
            <a:ext cx="3353584" cy="246221"/>
          </a:xfrm>
          <a:prstGeom prst="rect">
            <a:avLst/>
          </a:prstGeom>
          <a:noFill/>
        </p:spPr>
        <p:txBody>
          <a:bodyPr wrap="square" rtlCol="0">
            <a:spAutoFit/>
          </a:bodyPr>
          <a:lstStyle/>
          <a:p>
            <a:r>
              <a:rPr lang="fr-FR" sz="1000" dirty="0"/>
              <a:t>Valeurs croissantes</a:t>
            </a:r>
          </a:p>
        </p:txBody>
      </p:sp>
      <p:sp>
        <p:nvSpPr>
          <p:cNvPr id="72" name="Flèche : bas 71">
            <a:extLst>
              <a:ext uri="{FF2B5EF4-FFF2-40B4-BE49-F238E27FC236}">
                <a16:creationId xmlns:a16="http://schemas.microsoft.com/office/drawing/2014/main" id="{DCDA0170-0AB0-4254-85B8-3E5B8597D695}"/>
              </a:ext>
            </a:extLst>
          </p:cNvPr>
          <p:cNvSpPr/>
          <p:nvPr/>
        </p:nvSpPr>
        <p:spPr>
          <a:xfrm>
            <a:off x="6040223" y="5635757"/>
            <a:ext cx="225458" cy="74435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73" name="Flèche : bas 72">
            <a:extLst>
              <a:ext uri="{FF2B5EF4-FFF2-40B4-BE49-F238E27FC236}">
                <a16:creationId xmlns:a16="http://schemas.microsoft.com/office/drawing/2014/main" id="{9604E0B2-7EB6-4082-84AD-2018107D1464}"/>
              </a:ext>
            </a:extLst>
          </p:cNvPr>
          <p:cNvSpPr/>
          <p:nvPr/>
        </p:nvSpPr>
        <p:spPr>
          <a:xfrm>
            <a:off x="6727308" y="5639388"/>
            <a:ext cx="225458" cy="74435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76" name="Flèche : bas 75">
            <a:extLst>
              <a:ext uri="{FF2B5EF4-FFF2-40B4-BE49-F238E27FC236}">
                <a16:creationId xmlns:a16="http://schemas.microsoft.com/office/drawing/2014/main" id="{F49708F2-5494-4671-8E0B-5091CB456932}"/>
              </a:ext>
            </a:extLst>
          </p:cNvPr>
          <p:cNvSpPr/>
          <p:nvPr/>
        </p:nvSpPr>
        <p:spPr>
          <a:xfrm>
            <a:off x="9964591" y="5645531"/>
            <a:ext cx="225458" cy="74435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77" name="Flèche : bas 76">
            <a:extLst>
              <a:ext uri="{FF2B5EF4-FFF2-40B4-BE49-F238E27FC236}">
                <a16:creationId xmlns:a16="http://schemas.microsoft.com/office/drawing/2014/main" id="{C6A83D96-D4AA-4CC4-B39A-2AF078887B8F}"/>
              </a:ext>
            </a:extLst>
          </p:cNvPr>
          <p:cNvSpPr/>
          <p:nvPr/>
        </p:nvSpPr>
        <p:spPr>
          <a:xfrm>
            <a:off x="10671142" y="5635757"/>
            <a:ext cx="225458" cy="74435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78" name="Rectangle : coins arrondis 77">
            <a:extLst>
              <a:ext uri="{FF2B5EF4-FFF2-40B4-BE49-F238E27FC236}">
                <a16:creationId xmlns:a16="http://schemas.microsoft.com/office/drawing/2014/main" id="{51B7D018-C297-4A3E-AC02-E7966C9FC1C9}"/>
              </a:ext>
            </a:extLst>
          </p:cNvPr>
          <p:cNvSpPr/>
          <p:nvPr/>
        </p:nvSpPr>
        <p:spPr>
          <a:xfrm>
            <a:off x="5838824" y="5913596"/>
            <a:ext cx="5277245" cy="229871"/>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fr-FR" sz="1400" dirty="0">
                <a:solidFill>
                  <a:schemeClr val="accent3"/>
                </a:solidFill>
              </a:rPr>
              <a:t>Majoration du FI en cas de :</a:t>
            </a:r>
          </a:p>
        </p:txBody>
      </p:sp>
      <p:sp>
        <p:nvSpPr>
          <p:cNvPr id="79" name="ZoneTexte 78">
            <a:extLst>
              <a:ext uri="{FF2B5EF4-FFF2-40B4-BE49-F238E27FC236}">
                <a16:creationId xmlns:a16="http://schemas.microsoft.com/office/drawing/2014/main" id="{882187AD-72B6-4C22-AAB4-8C967D03480A}"/>
              </a:ext>
            </a:extLst>
          </p:cNvPr>
          <p:cNvSpPr txBox="1"/>
          <p:nvPr/>
        </p:nvSpPr>
        <p:spPr>
          <a:xfrm>
            <a:off x="5662364" y="6369196"/>
            <a:ext cx="882202" cy="461665"/>
          </a:xfrm>
          <a:prstGeom prst="rect">
            <a:avLst/>
          </a:prstGeom>
          <a:noFill/>
        </p:spPr>
        <p:txBody>
          <a:bodyPr wrap="square" rtlCol="0">
            <a:spAutoFit/>
          </a:bodyPr>
          <a:lstStyle/>
          <a:p>
            <a:pPr algn="ctr"/>
            <a:r>
              <a:rPr lang="fr-FR" sz="1200" dirty="0">
                <a:solidFill>
                  <a:schemeClr val="accent3"/>
                </a:solidFill>
              </a:rPr>
              <a:t>GIR 3 et/ou PECC</a:t>
            </a:r>
          </a:p>
        </p:txBody>
      </p:sp>
      <p:sp>
        <p:nvSpPr>
          <p:cNvPr id="80" name="ZoneTexte 79">
            <a:extLst>
              <a:ext uri="{FF2B5EF4-FFF2-40B4-BE49-F238E27FC236}">
                <a16:creationId xmlns:a16="http://schemas.microsoft.com/office/drawing/2014/main" id="{C80B2999-AA92-4613-AAD9-5B6903CD4D2B}"/>
              </a:ext>
            </a:extLst>
          </p:cNvPr>
          <p:cNvSpPr txBox="1"/>
          <p:nvPr/>
        </p:nvSpPr>
        <p:spPr>
          <a:xfrm>
            <a:off x="6503091" y="6359924"/>
            <a:ext cx="882202" cy="461665"/>
          </a:xfrm>
          <a:prstGeom prst="rect">
            <a:avLst/>
          </a:prstGeom>
          <a:noFill/>
        </p:spPr>
        <p:txBody>
          <a:bodyPr wrap="square" rtlCol="0">
            <a:spAutoFit/>
          </a:bodyPr>
          <a:lstStyle/>
          <a:p>
            <a:pPr algn="ctr"/>
            <a:r>
              <a:rPr lang="fr-FR" sz="1200" dirty="0">
                <a:solidFill>
                  <a:schemeClr val="accent3"/>
                </a:solidFill>
              </a:rPr>
              <a:t>Diabète</a:t>
            </a:r>
            <a:br>
              <a:rPr lang="fr-FR" sz="1200" dirty="0">
                <a:solidFill>
                  <a:schemeClr val="accent3"/>
                </a:solidFill>
              </a:rPr>
            </a:br>
            <a:r>
              <a:rPr lang="fr-FR" sz="1200" dirty="0">
                <a:solidFill>
                  <a:schemeClr val="accent3"/>
                </a:solidFill>
              </a:rPr>
              <a:t>et/ou PECC</a:t>
            </a:r>
          </a:p>
        </p:txBody>
      </p:sp>
      <p:sp>
        <p:nvSpPr>
          <p:cNvPr id="81" name="ZoneTexte 80">
            <a:extLst>
              <a:ext uri="{FF2B5EF4-FFF2-40B4-BE49-F238E27FC236}">
                <a16:creationId xmlns:a16="http://schemas.microsoft.com/office/drawing/2014/main" id="{678CFD77-80C4-4CE0-AC41-43319CAB9813}"/>
              </a:ext>
            </a:extLst>
          </p:cNvPr>
          <p:cNvSpPr txBox="1"/>
          <p:nvPr/>
        </p:nvSpPr>
        <p:spPr>
          <a:xfrm>
            <a:off x="9650631" y="6369196"/>
            <a:ext cx="882202" cy="461665"/>
          </a:xfrm>
          <a:prstGeom prst="rect">
            <a:avLst/>
          </a:prstGeom>
          <a:noFill/>
        </p:spPr>
        <p:txBody>
          <a:bodyPr wrap="square" rtlCol="0">
            <a:spAutoFit/>
          </a:bodyPr>
          <a:lstStyle/>
          <a:p>
            <a:pPr algn="ctr"/>
            <a:r>
              <a:rPr lang="fr-FR" sz="1200" dirty="0">
                <a:solidFill>
                  <a:schemeClr val="accent3"/>
                </a:solidFill>
              </a:rPr>
              <a:t>GIR 1 et/ou PECC</a:t>
            </a:r>
          </a:p>
        </p:txBody>
      </p:sp>
      <p:sp>
        <p:nvSpPr>
          <p:cNvPr id="82" name="ZoneTexte 81">
            <a:extLst>
              <a:ext uri="{FF2B5EF4-FFF2-40B4-BE49-F238E27FC236}">
                <a16:creationId xmlns:a16="http://schemas.microsoft.com/office/drawing/2014/main" id="{D824D4A3-30BE-4C0C-996B-39989C48803D}"/>
              </a:ext>
            </a:extLst>
          </p:cNvPr>
          <p:cNvSpPr txBox="1"/>
          <p:nvPr/>
        </p:nvSpPr>
        <p:spPr>
          <a:xfrm>
            <a:off x="10455499" y="6369449"/>
            <a:ext cx="882202" cy="461665"/>
          </a:xfrm>
          <a:prstGeom prst="rect">
            <a:avLst/>
          </a:prstGeom>
          <a:noFill/>
        </p:spPr>
        <p:txBody>
          <a:bodyPr wrap="square" rtlCol="0">
            <a:spAutoFit/>
          </a:bodyPr>
          <a:lstStyle/>
          <a:p>
            <a:pPr algn="ctr"/>
            <a:r>
              <a:rPr lang="fr-FR" sz="1200" dirty="0">
                <a:solidFill>
                  <a:schemeClr val="accent3"/>
                </a:solidFill>
              </a:rPr>
              <a:t>Diabète</a:t>
            </a:r>
            <a:br>
              <a:rPr lang="fr-FR" sz="1200" dirty="0">
                <a:solidFill>
                  <a:schemeClr val="accent3"/>
                </a:solidFill>
              </a:rPr>
            </a:br>
            <a:r>
              <a:rPr lang="fr-FR" sz="1200" dirty="0">
                <a:solidFill>
                  <a:schemeClr val="accent3"/>
                </a:solidFill>
              </a:rPr>
              <a:t>et/ou PECC</a:t>
            </a:r>
          </a:p>
        </p:txBody>
      </p:sp>
      <p:sp>
        <p:nvSpPr>
          <p:cNvPr id="83" name="ZoneTexte 82">
            <a:extLst>
              <a:ext uri="{FF2B5EF4-FFF2-40B4-BE49-F238E27FC236}">
                <a16:creationId xmlns:a16="http://schemas.microsoft.com/office/drawing/2014/main" id="{AEF3F0A0-9DDA-4FA6-8447-338ABB75E4B8}"/>
              </a:ext>
            </a:extLst>
          </p:cNvPr>
          <p:cNvSpPr txBox="1"/>
          <p:nvPr/>
        </p:nvSpPr>
        <p:spPr>
          <a:xfrm>
            <a:off x="276224" y="6359924"/>
            <a:ext cx="3120801" cy="461665"/>
          </a:xfrm>
          <a:prstGeom prst="rect">
            <a:avLst/>
          </a:prstGeom>
          <a:noFill/>
        </p:spPr>
        <p:txBody>
          <a:bodyPr wrap="square" rtlCol="0">
            <a:spAutoFit/>
          </a:bodyPr>
          <a:lstStyle/>
          <a:p>
            <a:r>
              <a:rPr lang="fr-FR" sz="1200" i="1" dirty="0"/>
              <a:t>PECC : prise en charge conjointe par plusieurs intervenants (un IDE et/ou un aide-soignant) </a:t>
            </a:r>
          </a:p>
        </p:txBody>
      </p:sp>
    </p:spTree>
    <p:extLst>
      <p:ext uri="{BB962C8B-B14F-4D97-AF65-F5344CB8AC3E}">
        <p14:creationId xmlns:p14="http://schemas.microsoft.com/office/powerpoint/2010/main" val="2761585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369116" y="331432"/>
            <a:ext cx="11822884" cy="1325563"/>
          </a:xfrm>
        </p:spPr>
        <p:txBody>
          <a:bodyPr/>
          <a:lstStyle/>
          <a:p>
            <a:r>
              <a:rPr lang="fr-FR" sz="4000" dirty="0"/>
              <a:t>2. Modalités de calcul de la part « intervention » du FGS de l’année N (5/13) </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49" y="2009955"/>
            <a:ext cx="11449051" cy="4106173"/>
          </a:xfrm>
        </p:spPr>
        <p:txBody>
          <a:bodyPr tIns="0" bIns="108000"/>
          <a:lstStyle/>
          <a:p>
            <a:pPr marL="0" indent="0">
              <a:buNone/>
            </a:pPr>
            <a:r>
              <a:rPr lang="fr-FR" sz="2400" dirty="0"/>
              <a:t>Ainsi </a:t>
            </a:r>
            <a:r>
              <a:rPr lang="fr-FR" sz="2400" b="1" dirty="0"/>
              <a:t>pour chaque usager</a:t>
            </a:r>
            <a:r>
              <a:rPr lang="fr-FR" sz="2400" dirty="0"/>
              <a:t>, un </a:t>
            </a:r>
            <a:r>
              <a:rPr lang="fr-FR" sz="2400" b="1" dirty="0"/>
              <a:t>forfait usager </a:t>
            </a:r>
            <a:r>
              <a:rPr lang="fr-FR" sz="2400" dirty="0"/>
              <a:t>est calculé en multipliant : </a:t>
            </a:r>
          </a:p>
          <a:p>
            <a:r>
              <a:rPr lang="fr-FR" sz="2400" dirty="0"/>
              <a:t>un montant de financement hebdomadaire : le </a:t>
            </a:r>
            <a:r>
              <a:rPr lang="fr-FR" sz="2400" b="1" dirty="0"/>
              <a:t>forfait intervention </a:t>
            </a:r>
            <a:r>
              <a:rPr lang="fr-FR" sz="2400" dirty="0"/>
              <a:t>applicable à cette personne calculé en fonction de son niveau de perte d’autonomie, de la prise en charge le week-end et par une IDE. </a:t>
            </a:r>
          </a:p>
          <a:p>
            <a:r>
              <a:rPr lang="fr-FR" sz="2400" b="1" dirty="0"/>
              <a:t>par</a:t>
            </a:r>
            <a:r>
              <a:rPr lang="fr-FR" sz="2400" dirty="0"/>
              <a:t> le nombre de semaines effectives de prise en charge pendant la période de recueil des 	données : c’est </a:t>
            </a:r>
            <a:r>
              <a:rPr lang="fr-FR" sz="2400" b="1" dirty="0"/>
              <a:t>le nombre de « semaines – usagers » </a:t>
            </a:r>
            <a:r>
              <a:rPr lang="fr-FR" sz="2400" dirty="0"/>
              <a:t>durant la période de référence (entre le 1</a:t>
            </a:r>
            <a:r>
              <a:rPr lang="fr-FR" sz="2400" baseline="30000" dirty="0"/>
              <a:t>er</a:t>
            </a:r>
            <a:r>
              <a:rPr lang="fr-FR" sz="2400" dirty="0"/>
              <a:t> juin de l’année N-2 et le 31 mai de l’année N-1).</a:t>
            </a:r>
          </a:p>
          <a:p>
            <a:pPr marL="0" indent="0">
              <a:buNone/>
            </a:pPr>
            <a:endParaRPr lang="fr-FR" sz="2400" dirty="0"/>
          </a:p>
          <a:p>
            <a:endParaRPr lang="fr-FR" sz="2400" dirty="0"/>
          </a:p>
          <a:p>
            <a:pPr marL="0" indent="0">
              <a:buNone/>
            </a:pPr>
            <a:endParaRPr lang="fr-FR" sz="2400" dirty="0"/>
          </a:p>
          <a:p>
            <a:pPr marL="0" indent="0">
              <a:buNone/>
            </a:pPr>
            <a:r>
              <a:rPr lang="fr-FR" sz="2400" dirty="0"/>
              <a:t>La part « intervention » correspond à la somme des « forfaits usagers ».</a:t>
            </a:r>
          </a:p>
        </p:txBody>
      </p:sp>
      <p:sp>
        <p:nvSpPr>
          <p:cNvPr id="6" name="Rectangle : coins arrondis 5">
            <a:extLst>
              <a:ext uri="{FF2B5EF4-FFF2-40B4-BE49-F238E27FC236}">
                <a16:creationId xmlns:a16="http://schemas.microsoft.com/office/drawing/2014/main" id="{A9CC4748-15B8-4ACC-8778-B5413CE3A88D}"/>
              </a:ext>
            </a:extLst>
          </p:cNvPr>
          <p:cNvSpPr/>
          <p:nvPr/>
        </p:nvSpPr>
        <p:spPr>
          <a:xfrm>
            <a:off x="1622701" y="4750922"/>
            <a:ext cx="9079945" cy="1047296"/>
          </a:xfrm>
          <a:prstGeom prst="roundRect">
            <a:avLst/>
          </a:prstGeom>
          <a:solidFill>
            <a:schemeClr val="bg2"/>
          </a:solidFill>
          <a:ln>
            <a:solidFill>
              <a:schemeClr val="bg2"/>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200" b="1" kern="0" dirty="0">
                <a:solidFill>
                  <a:srgbClr val="4E455D"/>
                </a:solidFill>
                <a:latin typeface="Arial"/>
                <a:ea typeface="ＭＳ Ｐゴシック"/>
              </a:rPr>
              <a:t>Forfait usager =</a:t>
            </a:r>
            <a:br>
              <a:rPr lang="fr-FR" sz="2200" b="1" kern="0" dirty="0">
                <a:solidFill>
                  <a:srgbClr val="4E455D"/>
                </a:solidFill>
                <a:latin typeface="Arial"/>
                <a:ea typeface="ＭＳ Ｐゴシック"/>
              </a:rPr>
            </a:br>
            <a:r>
              <a:rPr lang="fr-FR" sz="2200" b="1" kern="0" dirty="0">
                <a:solidFill>
                  <a:srgbClr val="4E455D"/>
                </a:solidFill>
                <a:latin typeface="Arial"/>
                <a:ea typeface="ＭＳ Ｐゴシック"/>
              </a:rPr>
              <a:t>∑ Forfaits intervention X Nombre de semaines usagers</a:t>
            </a:r>
          </a:p>
        </p:txBody>
      </p:sp>
      <p:sp>
        <p:nvSpPr>
          <p:cNvPr id="5" name="Légende : flèche courbée 4">
            <a:extLst>
              <a:ext uri="{FF2B5EF4-FFF2-40B4-BE49-F238E27FC236}">
                <a16:creationId xmlns:a16="http://schemas.microsoft.com/office/drawing/2014/main" id="{86F27990-CE8E-453F-9A48-80E6BD744CF8}"/>
              </a:ext>
            </a:extLst>
          </p:cNvPr>
          <p:cNvSpPr/>
          <p:nvPr/>
        </p:nvSpPr>
        <p:spPr>
          <a:xfrm>
            <a:off x="10626218" y="4750922"/>
            <a:ext cx="1565782" cy="1047296"/>
          </a:xfrm>
          <a:prstGeom prst="borderCallout2">
            <a:avLst>
              <a:gd name="adj1" fmla="val 18750"/>
              <a:gd name="adj2" fmla="val -8333"/>
              <a:gd name="adj3" fmla="val 18750"/>
              <a:gd name="adj4" fmla="val -16667"/>
              <a:gd name="adj5" fmla="val 61457"/>
              <a:gd name="adj6" fmla="val -47565"/>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fr-FR" sz="1400" b="1" dirty="0">
                <a:solidFill>
                  <a:schemeClr val="accent3"/>
                </a:solidFill>
                <a:latin typeface="Arial" panose="020B0604020202020204" pitchFamily="34" charset="0"/>
                <a:cs typeface="Arial" panose="020B0604020202020204" pitchFamily="34" charset="0"/>
              </a:rPr>
              <a:t>Majoration de 20% de la valeur des forfaits pour les DOM</a:t>
            </a:r>
          </a:p>
        </p:txBody>
      </p:sp>
    </p:spTree>
    <p:extLst>
      <p:ext uri="{BB962C8B-B14F-4D97-AF65-F5344CB8AC3E}">
        <p14:creationId xmlns:p14="http://schemas.microsoft.com/office/powerpoint/2010/main" val="2387637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369116" y="331432"/>
            <a:ext cx="11822884" cy="1325563"/>
          </a:xfrm>
        </p:spPr>
        <p:txBody>
          <a:bodyPr/>
          <a:lstStyle/>
          <a:p>
            <a:r>
              <a:rPr lang="fr-FR" sz="4000" dirty="0"/>
              <a:t>2. Modalités de calcul de la part « intervention » du FGS de l’année N (6/13) </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49" y="2009955"/>
            <a:ext cx="11449051" cy="4106173"/>
          </a:xfrm>
        </p:spPr>
        <p:txBody>
          <a:bodyPr tIns="0" bIns="108000"/>
          <a:lstStyle/>
          <a:p>
            <a:pPr marL="0" indent="0">
              <a:buNone/>
            </a:pPr>
            <a:r>
              <a:rPr lang="fr-FR" sz="2200" b="1" dirty="0"/>
              <a:t>Exemple</a:t>
            </a:r>
            <a:r>
              <a:rPr lang="fr-FR" sz="2200" dirty="0"/>
              <a:t> : </a:t>
            </a:r>
          </a:p>
          <a:p>
            <a:pPr marL="0" indent="0">
              <a:buNone/>
            </a:pPr>
            <a:r>
              <a:rPr lang="fr-FR" sz="2200" dirty="0"/>
              <a:t>Nicole âgée de 88 ans est prise en charge depuis le 10 février N-2 par un SSIAD.</a:t>
            </a:r>
          </a:p>
          <a:p>
            <a:pPr marL="0" indent="0">
              <a:buNone/>
            </a:pPr>
            <a:r>
              <a:rPr lang="fr-FR" sz="2200" dirty="0"/>
              <a:t>Elle est classée en GIR 3.</a:t>
            </a:r>
          </a:p>
          <a:p>
            <a:pPr marL="0" indent="0">
              <a:buNone/>
            </a:pPr>
            <a:r>
              <a:rPr lang="fr-FR" sz="2200" dirty="0"/>
              <a:t>Pour la tarification en année N, la période de référence est du 1</a:t>
            </a:r>
            <a:r>
              <a:rPr lang="fr-FR" sz="2200" baseline="30000" dirty="0"/>
              <a:t>er</a:t>
            </a:r>
            <a:r>
              <a:rPr lang="fr-FR" sz="2200" dirty="0"/>
              <a:t> juin N-2 au 31 mai N-1. </a:t>
            </a:r>
          </a:p>
          <a:p>
            <a:pPr marL="0" indent="0">
              <a:buNone/>
            </a:pPr>
            <a:r>
              <a:rPr lang="fr-FR" sz="2200" dirty="0"/>
              <a:t>Sur cette période, Nicole a été </a:t>
            </a:r>
            <a:r>
              <a:rPr lang="fr-FR" sz="2200" b="1" dirty="0"/>
              <a:t>accompagnée 52 semaines</a:t>
            </a:r>
            <a:r>
              <a:rPr lang="fr-FR" sz="2200" dirty="0"/>
              <a:t> (</a:t>
            </a:r>
            <a:r>
              <a:rPr lang="fr-FR" sz="2200" b="1" dirty="0"/>
              <a:t>sans prise en charge le week-end, ni intervention IDE</a:t>
            </a:r>
            <a:r>
              <a:rPr lang="fr-FR" sz="2200" dirty="0"/>
              <a:t>). </a:t>
            </a:r>
          </a:p>
          <a:p>
            <a:pPr marL="0" indent="0">
              <a:buNone/>
            </a:pPr>
            <a:r>
              <a:rPr lang="fr-FR" sz="2200" dirty="0"/>
              <a:t>Le 11 janvier N-1, la situation de Nicole a évolué (au bout de 36 semaines). Le GIR a été réévalué. Nicole passe du GIR 3 au GIR 2.</a:t>
            </a:r>
          </a:p>
          <a:p>
            <a:pPr marL="0" indent="0">
              <a:buNone/>
            </a:pPr>
            <a:br>
              <a:rPr lang="fr-FR" sz="2200" dirty="0"/>
            </a:br>
            <a:endParaRPr lang="fr-FR" sz="2200" dirty="0"/>
          </a:p>
          <a:p>
            <a:endParaRPr lang="fr-FR" sz="2200" dirty="0"/>
          </a:p>
          <a:p>
            <a:pPr marL="0" indent="0">
              <a:buNone/>
            </a:pPr>
            <a:endParaRPr lang="fr-FR" sz="2200" dirty="0"/>
          </a:p>
          <a:p>
            <a:pPr marL="0" indent="0">
              <a:buNone/>
            </a:pPr>
            <a:endParaRPr lang="fr-FR" sz="2200" dirty="0"/>
          </a:p>
        </p:txBody>
      </p:sp>
      <p:sp>
        <p:nvSpPr>
          <p:cNvPr id="4" name="Rectangle : coins arrondis 3">
            <a:extLst>
              <a:ext uri="{FF2B5EF4-FFF2-40B4-BE49-F238E27FC236}">
                <a16:creationId xmlns:a16="http://schemas.microsoft.com/office/drawing/2014/main" id="{09961829-EEB3-4B3E-95C2-60FCF9F424F2}"/>
              </a:ext>
            </a:extLst>
          </p:cNvPr>
          <p:cNvSpPr/>
          <p:nvPr/>
        </p:nvSpPr>
        <p:spPr>
          <a:xfrm>
            <a:off x="486719" y="5173225"/>
            <a:ext cx="11111426" cy="1223048"/>
          </a:xfrm>
          <a:prstGeom prst="roundRect">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200" dirty="0">
                <a:solidFill>
                  <a:schemeClr val="tx1"/>
                </a:solidFill>
                <a:latin typeface="Arial" panose="020B0604020202020204" pitchFamily="34" charset="0"/>
                <a:cs typeface="Arial" panose="020B0604020202020204" pitchFamily="34" charset="0"/>
              </a:rPr>
              <a:t>Le forfait usager relatif à la prise en charge de Nicole</a:t>
            </a:r>
            <a:br>
              <a:rPr lang="fr-FR" sz="2200" dirty="0">
                <a:solidFill>
                  <a:schemeClr val="tx1"/>
                </a:solidFill>
                <a:latin typeface="Arial" panose="020B0604020202020204" pitchFamily="34" charset="0"/>
                <a:cs typeface="Arial" panose="020B0604020202020204" pitchFamily="34" charset="0"/>
              </a:rPr>
            </a:br>
            <a:r>
              <a:rPr lang="fr-FR" sz="2200" dirty="0">
                <a:solidFill>
                  <a:schemeClr val="tx1"/>
                </a:solidFill>
                <a:latin typeface="Arial" panose="020B0604020202020204" pitchFamily="34" charset="0"/>
                <a:cs typeface="Arial" panose="020B0604020202020204" pitchFamily="34" charset="0"/>
              </a:rPr>
              <a:t>=</a:t>
            </a:r>
            <a:br>
              <a:rPr lang="fr-FR" sz="2200" dirty="0">
                <a:solidFill>
                  <a:schemeClr val="tx1"/>
                </a:solidFill>
                <a:latin typeface="Arial" panose="020B0604020202020204" pitchFamily="34" charset="0"/>
                <a:cs typeface="Arial" panose="020B0604020202020204" pitchFamily="34" charset="0"/>
              </a:rPr>
            </a:br>
            <a:r>
              <a:rPr lang="fr-FR" sz="2200" b="1" kern="0" dirty="0">
                <a:solidFill>
                  <a:schemeClr val="tx1"/>
                </a:solidFill>
                <a:latin typeface="Arial"/>
                <a:ea typeface="ＭＳ Ｐゴシック"/>
              </a:rPr>
              <a:t> FI2 x 36 + FI6 x 16 </a:t>
            </a:r>
            <a:endParaRPr lang="fr-FR" sz="2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5738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AA0EA9-6206-4DD6-917C-7528F3B29950}"/>
              </a:ext>
            </a:extLst>
          </p:cNvPr>
          <p:cNvSpPr>
            <a:spLocks noGrp="1"/>
          </p:cNvSpPr>
          <p:nvPr>
            <p:ph type="title"/>
          </p:nvPr>
        </p:nvSpPr>
        <p:spPr>
          <a:xfrm>
            <a:off x="437367" y="331432"/>
            <a:ext cx="11172996" cy="1325563"/>
          </a:xfrm>
        </p:spPr>
        <p:txBody>
          <a:bodyPr/>
          <a:lstStyle/>
          <a:p>
            <a:r>
              <a:rPr lang="fr-FR" sz="4000" dirty="0"/>
              <a:t>2. Nouveau modèle de financement (7/13) </a:t>
            </a:r>
            <a:br>
              <a:rPr lang="fr-FR" sz="4000" dirty="0"/>
            </a:br>
            <a:r>
              <a:rPr lang="fr-FR" sz="4000" dirty="0"/>
              <a:t>Le cadre des calculs : données source</a:t>
            </a:r>
          </a:p>
        </p:txBody>
      </p:sp>
      <p:sp>
        <p:nvSpPr>
          <p:cNvPr id="27" name="Rectangle : coins arrondis 26">
            <a:extLst>
              <a:ext uri="{FF2B5EF4-FFF2-40B4-BE49-F238E27FC236}">
                <a16:creationId xmlns:a16="http://schemas.microsoft.com/office/drawing/2014/main" id="{5C3F5017-E9C3-48AD-9095-5573D726EFF7}"/>
              </a:ext>
            </a:extLst>
          </p:cNvPr>
          <p:cNvSpPr/>
          <p:nvPr/>
        </p:nvSpPr>
        <p:spPr bwMode="auto">
          <a:xfrm>
            <a:off x="1470988" y="2121937"/>
            <a:ext cx="4158462" cy="2124827"/>
          </a:xfrm>
          <a:prstGeom prst="roundRect">
            <a:avLst/>
          </a:prstGeom>
          <a:solidFill>
            <a:schemeClr val="bg2"/>
          </a:solidFill>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68580" tIns="34290" rIns="68580" bIns="34290" numCol="1" rtlCol="0" anchor="t" anchorCtr="0" compatLnSpc="1">
            <a:prstTxWarp prst="textNoShape">
              <a:avLst/>
            </a:prstTxWarp>
          </a:bodyPr>
          <a:lstStyle/>
          <a:p>
            <a:pPr algn="ctr" defTabSz="685783" eaLnBrk="0" fontAlgn="base" hangingPunct="0">
              <a:spcBef>
                <a:spcPct val="0"/>
              </a:spcBef>
              <a:spcAft>
                <a:spcPct val="0"/>
              </a:spcAft>
              <a:defRPr/>
            </a:pPr>
            <a:endParaRPr lang="fr-FR" sz="2100" baseline="-25000" dirty="0">
              <a:solidFill>
                <a:srgbClr val="4E455D"/>
              </a:solidFill>
              <a:latin typeface="Arial"/>
              <a:ea typeface="ＭＳ Ｐゴシック" charset="0"/>
            </a:endParaRPr>
          </a:p>
        </p:txBody>
      </p:sp>
      <p:sp>
        <p:nvSpPr>
          <p:cNvPr id="28" name="Rectangle : coins arrondis 27">
            <a:extLst>
              <a:ext uri="{FF2B5EF4-FFF2-40B4-BE49-F238E27FC236}">
                <a16:creationId xmlns:a16="http://schemas.microsoft.com/office/drawing/2014/main" id="{3E1A1185-94AC-4EEC-B7A3-F054BDF2AEC6}"/>
              </a:ext>
            </a:extLst>
          </p:cNvPr>
          <p:cNvSpPr/>
          <p:nvPr/>
        </p:nvSpPr>
        <p:spPr bwMode="auto">
          <a:xfrm>
            <a:off x="1633008" y="2464565"/>
            <a:ext cx="1399115" cy="1474236"/>
          </a:xfrm>
          <a:prstGeom prst="roundRect">
            <a:avLst/>
          </a:prstGeom>
          <a:solidFill>
            <a:schemeClr val="bg1"/>
          </a:solidFill>
          <a:ln w="57150" cap="flat" cmpd="sng" algn="ctr">
            <a:solidFill>
              <a:srgbClr val="00B0F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685783" eaLnBrk="0" fontAlgn="base" hangingPunct="0">
              <a:spcBef>
                <a:spcPct val="0"/>
              </a:spcBef>
              <a:spcAft>
                <a:spcPct val="0"/>
              </a:spcAft>
              <a:defRPr/>
            </a:pPr>
            <a:r>
              <a:rPr lang="fr-FR" sz="2400" b="1" baseline="-25000" dirty="0">
                <a:solidFill>
                  <a:srgbClr val="00B0F0"/>
                </a:solidFill>
                <a:latin typeface="Arial"/>
                <a:ea typeface="ＭＳ Ｐゴシック" charset="0"/>
              </a:rPr>
              <a:t>Dotations historiques  2022</a:t>
            </a:r>
          </a:p>
          <a:p>
            <a:pPr algn="ctr" defTabSz="685783" eaLnBrk="0" fontAlgn="base" hangingPunct="0">
              <a:spcBef>
                <a:spcPct val="0"/>
              </a:spcBef>
              <a:spcAft>
                <a:spcPct val="0"/>
              </a:spcAft>
              <a:defRPr/>
            </a:pPr>
            <a:r>
              <a:rPr lang="fr-FR" sz="2100" baseline="-25000" dirty="0">
                <a:solidFill>
                  <a:srgbClr val="4E455D"/>
                </a:solidFill>
                <a:latin typeface="Arial"/>
                <a:ea typeface="ＭＳ Ｐゴシック" charset="0"/>
              </a:rPr>
              <a:t>(base au 31/12/2022)</a:t>
            </a:r>
          </a:p>
        </p:txBody>
      </p:sp>
      <p:sp>
        <p:nvSpPr>
          <p:cNvPr id="31" name="Rectangle : coins arrondis 30">
            <a:extLst>
              <a:ext uri="{FF2B5EF4-FFF2-40B4-BE49-F238E27FC236}">
                <a16:creationId xmlns:a16="http://schemas.microsoft.com/office/drawing/2014/main" id="{C0E757D2-42C1-4BB8-B368-220D445CE4F3}"/>
              </a:ext>
            </a:extLst>
          </p:cNvPr>
          <p:cNvSpPr/>
          <p:nvPr/>
        </p:nvSpPr>
        <p:spPr bwMode="auto">
          <a:xfrm>
            <a:off x="3729080" y="2218189"/>
            <a:ext cx="1761704" cy="1922375"/>
          </a:xfrm>
          <a:prstGeom prst="round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685783" eaLnBrk="0" fontAlgn="base" hangingPunct="0">
              <a:spcBef>
                <a:spcPct val="0"/>
              </a:spcBef>
              <a:spcAft>
                <a:spcPct val="0"/>
              </a:spcAft>
              <a:defRPr/>
            </a:pPr>
            <a:r>
              <a:rPr lang="fr-FR" sz="2000" b="1" baseline="-25000" dirty="0">
                <a:solidFill>
                  <a:srgbClr val="4E455D"/>
                </a:solidFill>
                <a:latin typeface="Arial"/>
                <a:ea typeface="ＭＳ Ｐゴシック" charset="0"/>
              </a:rPr>
              <a:t>CNR, ESA, temps de coordination, temps de psy, places MND, IDE de nuit, Ségur lié aux financements complémentaires </a:t>
            </a:r>
            <a:br>
              <a:rPr lang="fr-FR" sz="2000" baseline="-25000" dirty="0">
                <a:solidFill>
                  <a:srgbClr val="4E455D"/>
                </a:solidFill>
                <a:latin typeface="Arial"/>
                <a:ea typeface="ＭＳ Ｐゴシック" charset="0"/>
              </a:rPr>
            </a:br>
            <a:r>
              <a:rPr lang="fr-FR" sz="2000" baseline="-25000" dirty="0">
                <a:solidFill>
                  <a:srgbClr val="4E455D"/>
                </a:solidFill>
                <a:latin typeface="Arial"/>
                <a:ea typeface="ＭＳ Ｐゴシック" charset="0"/>
              </a:rPr>
              <a:t>(au 31/12/2022)</a:t>
            </a:r>
          </a:p>
        </p:txBody>
      </p:sp>
      <p:sp>
        <p:nvSpPr>
          <p:cNvPr id="32" name="Plus 10">
            <a:extLst>
              <a:ext uri="{FF2B5EF4-FFF2-40B4-BE49-F238E27FC236}">
                <a16:creationId xmlns:a16="http://schemas.microsoft.com/office/drawing/2014/main" id="{4551BC83-93EB-4F1F-97F7-0C91A2EF1128}"/>
              </a:ext>
            </a:extLst>
          </p:cNvPr>
          <p:cNvSpPr/>
          <p:nvPr/>
        </p:nvSpPr>
        <p:spPr>
          <a:xfrm>
            <a:off x="6002092" y="2858387"/>
            <a:ext cx="648630" cy="641977"/>
          </a:xfrm>
          <a:prstGeom prst="mathPlus">
            <a:avLst/>
          </a:prstGeom>
          <a:solidFill>
            <a:schemeClr val="bg1">
              <a:lumMod val="50000"/>
            </a:schemeClr>
          </a:solidFill>
          <a:ln>
            <a:solidFill>
              <a:schemeClr val="bg1">
                <a:lumMod val="50000"/>
              </a:schemeClr>
            </a:solidFill>
          </a:ln>
        </p:spPr>
        <p:style>
          <a:lnRef idx="1">
            <a:schemeClr val="dk1"/>
          </a:lnRef>
          <a:fillRef idx="2">
            <a:schemeClr val="dk1"/>
          </a:fillRef>
          <a:effectRef idx="1">
            <a:schemeClr val="dk1"/>
          </a:effectRef>
          <a:fontRef idx="minor">
            <a:schemeClr val="dk1"/>
          </a:fontRef>
        </p:style>
        <p:txBody>
          <a:bodyPr rtlCol="0" anchor="ctr"/>
          <a:lstStyle/>
          <a:p>
            <a:pPr algn="ctr" defTabSz="514337">
              <a:defRPr/>
            </a:pPr>
            <a:endParaRPr lang="fr-FR" sz="1350" kern="0" dirty="0">
              <a:solidFill>
                <a:schemeClr val="bg1">
                  <a:lumMod val="65000"/>
                </a:schemeClr>
              </a:solidFill>
              <a:latin typeface="Arial"/>
              <a:ea typeface="ＭＳ Ｐゴシック"/>
            </a:endParaRPr>
          </a:p>
        </p:txBody>
      </p:sp>
      <p:sp>
        <p:nvSpPr>
          <p:cNvPr id="33" name="Rectangle : coins arrondis 32">
            <a:extLst>
              <a:ext uri="{FF2B5EF4-FFF2-40B4-BE49-F238E27FC236}">
                <a16:creationId xmlns:a16="http://schemas.microsoft.com/office/drawing/2014/main" id="{9C2D0A43-AD4A-4A46-9881-66FA11A8B414}"/>
              </a:ext>
            </a:extLst>
          </p:cNvPr>
          <p:cNvSpPr/>
          <p:nvPr/>
        </p:nvSpPr>
        <p:spPr bwMode="auto">
          <a:xfrm>
            <a:off x="7012910" y="2175909"/>
            <a:ext cx="1285749" cy="2051547"/>
          </a:xfrm>
          <a:prstGeom prst="roundRect">
            <a:avLst/>
          </a:prstGeom>
          <a:ln>
            <a:solidFill>
              <a:schemeClr val="accent6">
                <a:lumMod val="60000"/>
                <a:lumOff val="40000"/>
              </a:schemeClr>
            </a:solidFill>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68580" tIns="34290" rIns="68580" bIns="34290" numCol="1" rtlCol="0" anchor="t" anchorCtr="0" compatLnSpc="1">
            <a:prstTxWarp prst="textNoShape">
              <a:avLst/>
            </a:prstTxWarp>
          </a:bodyPr>
          <a:lstStyle/>
          <a:p>
            <a:pPr algn="ctr" defTabSz="685783" eaLnBrk="0" fontAlgn="base" hangingPunct="0">
              <a:spcBef>
                <a:spcPct val="0"/>
              </a:spcBef>
              <a:spcAft>
                <a:spcPct val="0"/>
              </a:spcAft>
              <a:defRPr/>
            </a:pPr>
            <a:r>
              <a:rPr lang="fr-FR" sz="2400" b="1" baseline="-25000" dirty="0">
                <a:solidFill>
                  <a:schemeClr val="bg1"/>
                </a:solidFill>
                <a:latin typeface="Arial"/>
                <a:ea typeface="ＭＳ Ｐゴシック" charset="0"/>
              </a:rPr>
              <a:t>Mesures nouvelles</a:t>
            </a:r>
          </a:p>
          <a:p>
            <a:pPr algn="ctr" defTabSz="685783" eaLnBrk="0" fontAlgn="base" hangingPunct="0">
              <a:spcBef>
                <a:spcPct val="0"/>
              </a:spcBef>
              <a:spcAft>
                <a:spcPct val="0"/>
              </a:spcAft>
              <a:defRPr/>
            </a:pPr>
            <a:r>
              <a:rPr lang="fr-FR" sz="2400" baseline="-25000" dirty="0">
                <a:solidFill>
                  <a:srgbClr val="4E455D"/>
                </a:solidFill>
                <a:latin typeface="Arial"/>
                <a:ea typeface="ＭＳ Ｐゴシック" charset="0"/>
              </a:rPr>
              <a:t>Quantum cible</a:t>
            </a:r>
          </a:p>
          <a:p>
            <a:pPr algn="ctr" defTabSz="685783" eaLnBrk="0" fontAlgn="base" hangingPunct="0">
              <a:spcBef>
                <a:spcPct val="0"/>
              </a:spcBef>
              <a:spcAft>
                <a:spcPct val="0"/>
              </a:spcAft>
              <a:defRPr/>
            </a:pPr>
            <a:r>
              <a:rPr lang="fr-FR" sz="2400" baseline="-25000" dirty="0">
                <a:solidFill>
                  <a:srgbClr val="4E455D"/>
                </a:solidFill>
                <a:latin typeface="Arial"/>
                <a:ea typeface="ＭＳ Ｐゴシック" charset="0"/>
              </a:rPr>
              <a:t>229M€ sur 5 ans</a:t>
            </a:r>
          </a:p>
        </p:txBody>
      </p:sp>
      <p:sp>
        <p:nvSpPr>
          <p:cNvPr id="34" name="Espace réservé du contenu 2">
            <a:extLst>
              <a:ext uri="{FF2B5EF4-FFF2-40B4-BE49-F238E27FC236}">
                <a16:creationId xmlns:a16="http://schemas.microsoft.com/office/drawing/2014/main" id="{43B854AA-F605-4EE3-9103-F62AEC16E2C3}"/>
              </a:ext>
            </a:extLst>
          </p:cNvPr>
          <p:cNvSpPr txBox="1">
            <a:spLocks/>
          </p:cNvSpPr>
          <p:nvPr/>
        </p:nvSpPr>
        <p:spPr bwMode="auto">
          <a:xfrm>
            <a:off x="1470988" y="4343016"/>
            <a:ext cx="4158462" cy="55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marL="447675" indent="-265113" algn="l" rtl="0" eaLnBrk="0" fontAlgn="base" hangingPunct="0">
              <a:spcBef>
                <a:spcPct val="20000"/>
              </a:spcBef>
              <a:spcAft>
                <a:spcPct val="0"/>
              </a:spcAft>
              <a:buBlip>
                <a:blip r:embed="rId3"/>
              </a:buBlip>
              <a:defRPr sz="2500">
                <a:solidFill>
                  <a:srgbClr val="4E455D"/>
                </a:solidFill>
                <a:latin typeface="+mn-lt"/>
                <a:ea typeface="+mn-ea"/>
                <a:cs typeface="ＭＳ Ｐゴシック" charset="0"/>
              </a:defRPr>
            </a:lvl1pPr>
            <a:lvl2pPr marL="762000" indent="-285750" algn="l" rtl="0" eaLnBrk="0" fontAlgn="base" hangingPunct="0">
              <a:spcBef>
                <a:spcPct val="20000"/>
              </a:spcBef>
              <a:spcAft>
                <a:spcPct val="0"/>
              </a:spcAft>
              <a:buSzPct val="110000"/>
              <a:buBlip>
                <a:blip r:embed="rId4"/>
              </a:buBlip>
              <a:defRPr sz="2200">
                <a:solidFill>
                  <a:srgbClr val="4E455D"/>
                </a:solidFill>
                <a:latin typeface="+mn-lt"/>
                <a:ea typeface="+mn-ea"/>
                <a:cs typeface="ＭＳ Ｐゴシック"/>
              </a:defRPr>
            </a:lvl2pPr>
            <a:lvl3pPr marL="1143000" indent="-190500" algn="l" rtl="0" eaLnBrk="0" fontAlgn="base" hangingPunct="0">
              <a:spcBef>
                <a:spcPct val="20000"/>
              </a:spcBef>
              <a:spcAft>
                <a:spcPct val="0"/>
              </a:spcAft>
              <a:buBlip>
                <a:blip r:embed="rId5"/>
              </a:buBlip>
              <a:defRPr>
                <a:solidFill>
                  <a:srgbClr val="4E455D"/>
                </a:solidFill>
                <a:latin typeface="+mn-lt"/>
                <a:ea typeface="+mn-ea"/>
                <a:cs typeface="ＭＳ Ｐゴシック"/>
              </a:defRPr>
            </a:lvl3pPr>
            <a:lvl4pPr marL="1619250" indent="-190500" algn="l" rtl="0" eaLnBrk="0" fontAlgn="base" hangingPunct="0">
              <a:spcBef>
                <a:spcPct val="20000"/>
              </a:spcBef>
              <a:spcAft>
                <a:spcPct val="0"/>
              </a:spcAft>
              <a:buBlip>
                <a:blip r:embed="rId3"/>
              </a:buBlip>
              <a:defRPr sz="1500">
                <a:solidFill>
                  <a:srgbClr val="4E455D"/>
                </a:solidFill>
                <a:latin typeface="+mn-lt"/>
                <a:ea typeface="+mn-ea"/>
                <a:cs typeface="ＭＳ Ｐゴシック"/>
              </a:defRPr>
            </a:lvl4pPr>
            <a:lvl5pPr marL="2000250" indent="-190500" algn="l" rtl="0" eaLnBrk="0" fontAlgn="base" hangingPunct="0">
              <a:spcBef>
                <a:spcPct val="20000"/>
              </a:spcBef>
              <a:spcAft>
                <a:spcPct val="0"/>
              </a:spcAft>
              <a:buBlip>
                <a:blip r:embed="rId4"/>
              </a:buBlip>
              <a:defRPr sz="1500">
                <a:solidFill>
                  <a:srgbClr val="4E455D"/>
                </a:solidFill>
                <a:latin typeface="+mn-lt"/>
                <a:ea typeface="+mn-ea"/>
                <a:cs typeface="ＭＳ Ｐゴシック"/>
              </a:defRPr>
            </a:lvl5pPr>
            <a:lvl6pPr marL="2457450" indent="-190500" algn="l" rtl="0" eaLnBrk="1" fontAlgn="base" hangingPunct="1">
              <a:spcBef>
                <a:spcPct val="20000"/>
              </a:spcBef>
              <a:spcAft>
                <a:spcPct val="0"/>
              </a:spcAft>
              <a:buBlip>
                <a:blip r:embed="rId4"/>
              </a:buBlip>
              <a:defRPr sz="1500">
                <a:solidFill>
                  <a:srgbClr val="4E455D"/>
                </a:solidFill>
                <a:latin typeface="+mn-lt"/>
                <a:ea typeface="+mn-ea"/>
              </a:defRPr>
            </a:lvl6pPr>
            <a:lvl7pPr marL="2914650" indent="-190500" algn="l" rtl="0" eaLnBrk="1" fontAlgn="base" hangingPunct="1">
              <a:spcBef>
                <a:spcPct val="20000"/>
              </a:spcBef>
              <a:spcAft>
                <a:spcPct val="0"/>
              </a:spcAft>
              <a:buBlip>
                <a:blip r:embed="rId4"/>
              </a:buBlip>
              <a:defRPr sz="1500">
                <a:solidFill>
                  <a:srgbClr val="4E455D"/>
                </a:solidFill>
                <a:latin typeface="+mn-lt"/>
                <a:ea typeface="+mn-ea"/>
              </a:defRPr>
            </a:lvl7pPr>
            <a:lvl8pPr marL="3371850" indent="-190500" algn="l" rtl="0" eaLnBrk="1" fontAlgn="base" hangingPunct="1">
              <a:spcBef>
                <a:spcPct val="20000"/>
              </a:spcBef>
              <a:spcAft>
                <a:spcPct val="0"/>
              </a:spcAft>
              <a:buBlip>
                <a:blip r:embed="rId4"/>
              </a:buBlip>
              <a:defRPr sz="1500">
                <a:solidFill>
                  <a:srgbClr val="4E455D"/>
                </a:solidFill>
                <a:latin typeface="+mn-lt"/>
                <a:ea typeface="+mn-ea"/>
              </a:defRPr>
            </a:lvl8pPr>
            <a:lvl9pPr marL="3829050" indent="-190500" algn="l" rtl="0" eaLnBrk="1" fontAlgn="base" hangingPunct="1">
              <a:spcBef>
                <a:spcPct val="20000"/>
              </a:spcBef>
              <a:spcAft>
                <a:spcPct val="0"/>
              </a:spcAft>
              <a:buBlip>
                <a:blip r:embed="rId4"/>
              </a:buBlip>
              <a:defRPr sz="1500">
                <a:solidFill>
                  <a:srgbClr val="4E455D"/>
                </a:solidFill>
                <a:latin typeface="+mn-lt"/>
                <a:ea typeface="+mn-ea"/>
              </a:defRPr>
            </a:lvl9pPr>
          </a:lstStyle>
          <a:p>
            <a:pPr marL="136919" indent="0" algn="ctr" defTabSz="685783">
              <a:buNone/>
              <a:defRPr/>
            </a:pPr>
            <a:r>
              <a:rPr lang="fr-FR" sz="1800" b="1" kern="0" dirty="0">
                <a:solidFill>
                  <a:schemeClr val="accent1"/>
                </a:solidFill>
                <a:latin typeface="Arial"/>
                <a:ea typeface="Calibri" panose="020F0502020204030204" pitchFamily="34" charset="0"/>
              </a:rPr>
              <a:t>Revalorisée du taux d’actualisation</a:t>
            </a:r>
          </a:p>
          <a:p>
            <a:pPr marL="136919" indent="0" algn="ctr" defTabSz="685783">
              <a:buNone/>
              <a:defRPr/>
            </a:pPr>
            <a:r>
              <a:rPr lang="fr-FR" sz="1800" b="1" kern="0" dirty="0">
                <a:solidFill>
                  <a:schemeClr val="accent1"/>
                </a:solidFill>
                <a:latin typeface="Arial"/>
                <a:ea typeface="Calibri" panose="020F0502020204030204" pitchFamily="34" charset="0"/>
              </a:rPr>
              <a:t>PA ou PH</a:t>
            </a:r>
          </a:p>
          <a:p>
            <a:pPr marL="0" indent="0" defTabSz="685783">
              <a:buNone/>
              <a:defRPr/>
            </a:pPr>
            <a:endParaRPr lang="fr-FR" sz="1200" b="1" kern="0" dirty="0">
              <a:solidFill>
                <a:srgbClr val="7030A0"/>
              </a:solidFill>
              <a:latin typeface="Calibri" panose="020F0502020204030204" pitchFamily="34" charset="0"/>
              <a:ea typeface="Calibri" panose="020F0502020204030204" pitchFamily="34" charset="0"/>
            </a:endParaRPr>
          </a:p>
        </p:txBody>
      </p:sp>
      <p:sp>
        <p:nvSpPr>
          <p:cNvPr id="35" name="Espace réservé du contenu 2">
            <a:extLst>
              <a:ext uri="{FF2B5EF4-FFF2-40B4-BE49-F238E27FC236}">
                <a16:creationId xmlns:a16="http://schemas.microsoft.com/office/drawing/2014/main" id="{04DD58AA-71AE-4CE5-90A5-D9B4843785D3}"/>
              </a:ext>
            </a:extLst>
          </p:cNvPr>
          <p:cNvSpPr txBox="1">
            <a:spLocks/>
          </p:cNvSpPr>
          <p:nvPr/>
        </p:nvSpPr>
        <p:spPr>
          <a:xfrm>
            <a:off x="3325782" y="5542816"/>
            <a:ext cx="4330003" cy="919833"/>
          </a:xfrm>
          <a:prstGeom prst="rect">
            <a:avLst/>
          </a:prstGeom>
        </p:spPr>
        <p:txBody>
          <a:bodyPr vert="horz" lIns="0" tIns="34290" rIns="0" bIns="34290" rtlCol="0">
            <a:normAutofit fontScale="92500" lnSpcReduction="20000"/>
          </a:bodyPr>
          <a:lstStyle>
            <a:lvl1pPr marL="285750" indent="-285750" algn="l" defTabSz="457200" rtl="0" eaLnBrk="1" latinLnBrk="0" hangingPunct="1">
              <a:spcBef>
                <a:spcPct val="20000"/>
              </a:spcBef>
              <a:buClr>
                <a:srgbClr val="6CB643"/>
              </a:buClr>
              <a:buFont typeface="Arial" charset="0"/>
              <a:buChar char="•"/>
              <a:defRPr sz="1400" kern="1200">
                <a:solidFill>
                  <a:schemeClr val="tx1"/>
                </a:solidFill>
                <a:latin typeface="Arial" charset="0"/>
                <a:ea typeface="Arial" charset="0"/>
                <a:cs typeface="Arial" charset="0"/>
              </a:defRPr>
            </a:lvl1pPr>
            <a:lvl2pPr marL="742950" indent="-285750" algn="l" defTabSz="457200" rtl="0" eaLnBrk="1" latinLnBrk="0" hangingPunct="1">
              <a:spcBef>
                <a:spcPct val="20000"/>
              </a:spcBef>
              <a:buClr>
                <a:srgbClr val="6CB643"/>
              </a:buClr>
              <a:buFont typeface=".AppleSystemUIFont" charset="0"/>
              <a:buChar char="–"/>
              <a:defRPr sz="1400" kern="1200">
                <a:solidFill>
                  <a:schemeClr val="tx1"/>
                </a:solidFill>
                <a:latin typeface="Arial" charset="0"/>
                <a:ea typeface="Arial" charset="0"/>
                <a:cs typeface="Arial" charset="0"/>
              </a:defRPr>
            </a:lvl2pPr>
            <a:lvl3pPr marL="1200150" indent="-285750" algn="l" defTabSz="457200" rtl="0" eaLnBrk="1" latinLnBrk="0" hangingPunct="1">
              <a:spcBef>
                <a:spcPct val="20000"/>
              </a:spcBef>
              <a:buClr>
                <a:srgbClr val="6CB643"/>
              </a:buClr>
              <a:buFont typeface="Courier New" charset="0"/>
              <a:buChar char="o"/>
              <a:defRPr sz="1400" kern="1200">
                <a:solidFill>
                  <a:schemeClr val="tx1"/>
                </a:solidFill>
                <a:latin typeface="Arial" charset="0"/>
                <a:ea typeface="Arial" charset="0"/>
                <a:cs typeface="Arial" charset="0"/>
              </a:defRPr>
            </a:lvl3pPr>
            <a:lvl4pPr marL="1600200" indent="-228600" algn="l" defTabSz="457200" rtl="0" eaLnBrk="1" latinLnBrk="0" hangingPunct="1">
              <a:spcBef>
                <a:spcPct val="20000"/>
              </a:spcBef>
              <a:buFont typeface="Arial"/>
              <a:buChar char="–"/>
              <a:defRPr sz="1600" kern="1200">
                <a:solidFill>
                  <a:schemeClr val="tx1"/>
                </a:solidFill>
                <a:latin typeface="Arial" charset="0"/>
                <a:ea typeface="Arial" charset="0"/>
                <a:cs typeface="Arial" charset="0"/>
              </a:defRPr>
            </a:lvl4pPr>
            <a:lvl5pPr marL="2057400" indent="-228600" algn="l" defTabSz="457200" rtl="0" eaLnBrk="1" latinLnBrk="0" hangingPunct="1">
              <a:spcBef>
                <a:spcPct val="20000"/>
              </a:spcBef>
              <a:buFont typeface="Arial"/>
              <a:buChar char="»"/>
              <a:defRPr sz="1600" kern="1200">
                <a:solidFill>
                  <a:schemeClr val="tx1"/>
                </a:solidFill>
                <a:latin typeface="Arial" charset="0"/>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136919" indent="0" algn="ctr">
              <a:buNone/>
            </a:pPr>
            <a:r>
              <a:rPr lang="fr-FR" sz="2400" b="1" dirty="0">
                <a:solidFill>
                  <a:srgbClr val="343D91"/>
                </a:solidFill>
                <a:ea typeface="Calibri" panose="020F0502020204030204" pitchFamily="34" charset="0"/>
              </a:rPr>
              <a:t>Enveloppe de financement ayant servi au calcul des </a:t>
            </a:r>
            <a:r>
              <a:rPr lang="fr-FR" sz="2400" b="1" dirty="0">
                <a:solidFill>
                  <a:srgbClr val="343D91"/>
                </a:solidFill>
              </a:rPr>
              <a:t>valeurs de </a:t>
            </a:r>
            <a:r>
              <a:rPr lang="fr-FR" sz="2400" b="1" dirty="0">
                <a:solidFill>
                  <a:srgbClr val="343D91"/>
                </a:solidFill>
                <a:ea typeface="Calibri" panose="020F0502020204030204" pitchFamily="34" charset="0"/>
              </a:rPr>
              <a:t>forfaits</a:t>
            </a:r>
            <a:r>
              <a:rPr lang="fr-FR" sz="2400" b="1" dirty="0">
                <a:solidFill>
                  <a:srgbClr val="EE7D00"/>
                </a:solidFill>
                <a:ea typeface="Calibri" panose="020F0502020204030204" pitchFamily="34" charset="0"/>
              </a:rPr>
              <a:t> </a:t>
            </a:r>
          </a:p>
        </p:txBody>
      </p:sp>
      <p:sp>
        <p:nvSpPr>
          <p:cNvPr id="37" name="Parenthèse fermante 36">
            <a:extLst>
              <a:ext uri="{FF2B5EF4-FFF2-40B4-BE49-F238E27FC236}">
                <a16:creationId xmlns:a16="http://schemas.microsoft.com/office/drawing/2014/main" id="{F5D61FB0-E104-437F-BC88-18DB2458037F}"/>
              </a:ext>
            </a:extLst>
          </p:cNvPr>
          <p:cNvSpPr/>
          <p:nvPr/>
        </p:nvSpPr>
        <p:spPr bwMode="auto">
          <a:xfrm rot="5400000">
            <a:off x="6250745" y="280840"/>
            <a:ext cx="324036" cy="9883553"/>
          </a:xfrm>
          <a:prstGeom prst="rightBracket">
            <a:avLst>
              <a:gd name="adj" fmla="val 64285"/>
            </a:avLst>
          </a:prstGeom>
          <a:noFill/>
          <a:ln w="76200" cap="flat" cmpd="sng" algn="ctr">
            <a:solidFill>
              <a:srgbClr val="343D9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783" eaLnBrk="0" fontAlgn="base" hangingPunct="0">
              <a:spcBef>
                <a:spcPct val="0"/>
              </a:spcBef>
              <a:spcAft>
                <a:spcPct val="0"/>
              </a:spcAft>
              <a:defRPr/>
            </a:pPr>
            <a:endParaRPr lang="fr-FR" baseline="-25000" dirty="0">
              <a:solidFill>
                <a:srgbClr val="4E455D"/>
              </a:solidFill>
              <a:latin typeface="Times" charset="0"/>
              <a:ea typeface="ＭＳ Ｐゴシック" charset="0"/>
            </a:endParaRPr>
          </a:p>
        </p:txBody>
      </p:sp>
      <p:sp>
        <p:nvSpPr>
          <p:cNvPr id="3" name="Rectangle 2">
            <a:extLst>
              <a:ext uri="{FF2B5EF4-FFF2-40B4-BE49-F238E27FC236}">
                <a16:creationId xmlns:a16="http://schemas.microsoft.com/office/drawing/2014/main" id="{0E5DDA18-037E-4EF8-AE8E-3B4412A5F8D7}"/>
              </a:ext>
            </a:extLst>
          </p:cNvPr>
          <p:cNvSpPr/>
          <p:nvPr/>
        </p:nvSpPr>
        <p:spPr>
          <a:xfrm>
            <a:off x="3160172" y="3075710"/>
            <a:ext cx="430241" cy="207329"/>
          </a:xfrm>
          <a:prstGeom prst="rect">
            <a:avLst/>
          </a:prstGeom>
          <a:solidFill>
            <a:schemeClr val="bg1">
              <a:lumMod val="50000"/>
            </a:schemeClr>
          </a:solidFill>
          <a:ln>
            <a:solidFill>
              <a:schemeClr val="bg1">
                <a:lumMod val="50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2" name="Plus 10">
            <a:extLst>
              <a:ext uri="{FF2B5EF4-FFF2-40B4-BE49-F238E27FC236}">
                <a16:creationId xmlns:a16="http://schemas.microsoft.com/office/drawing/2014/main" id="{930C0784-98D9-46AE-BD00-998ADA63B00B}"/>
              </a:ext>
            </a:extLst>
          </p:cNvPr>
          <p:cNvSpPr/>
          <p:nvPr/>
        </p:nvSpPr>
        <p:spPr>
          <a:xfrm>
            <a:off x="8660847" y="2858387"/>
            <a:ext cx="648630" cy="641977"/>
          </a:xfrm>
          <a:prstGeom prst="mathPlus">
            <a:avLst/>
          </a:prstGeom>
          <a:solidFill>
            <a:schemeClr val="bg1">
              <a:lumMod val="50000"/>
            </a:schemeClr>
          </a:solidFill>
          <a:ln>
            <a:solidFill>
              <a:schemeClr val="bg1">
                <a:lumMod val="50000"/>
              </a:schemeClr>
            </a:solidFill>
          </a:ln>
        </p:spPr>
        <p:style>
          <a:lnRef idx="1">
            <a:schemeClr val="dk1"/>
          </a:lnRef>
          <a:fillRef idx="2">
            <a:schemeClr val="dk1"/>
          </a:fillRef>
          <a:effectRef idx="1">
            <a:schemeClr val="dk1"/>
          </a:effectRef>
          <a:fontRef idx="minor">
            <a:schemeClr val="dk1"/>
          </a:fontRef>
        </p:style>
        <p:txBody>
          <a:bodyPr rtlCol="0" anchor="ctr"/>
          <a:lstStyle/>
          <a:p>
            <a:pPr algn="ctr" defTabSz="514337">
              <a:defRPr/>
            </a:pPr>
            <a:endParaRPr lang="fr-FR" sz="1350" kern="0" dirty="0">
              <a:solidFill>
                <a:schemeClr val="bg1">
                  <a:lumMod val="65000"/>
                </a:schemeClr>
              </a:solidFill>
              <a:latin typeface="Arial"/>
              <a:ea typeface="ＭＳ Ｐゴシック"/>
            </a:endParaRPr>
          </a:p>
        </p:txBody>
      </p:sp>
      <p:sp>
        <p:nvSpPr>
          <p:cNvPr id="13" name="Rectangle : coins arrondis 12">
            <a:extLst>
              <a:ext uri="{FF2B5EF4-FFF2-40B4-BE49-F238E27FC236}">
                <a16:creationId xmlns:a16="http://schemas.microsoft.com/office/drawing/2014/main" id="{F7B2AA24-1718-4F44-B2E3-5B4AC1F8DB17}"/>
              </a:ext>
            </a:extLst>
          </p:cNvPr>
          <p:cNvSpPr/>
          <p:nvPr/>
        </p:nvSpPr>
        <p:spPr bwMode="auto">
          <a:xfrm>
            <a:off x="9725178" y="2175909"/>
            <a:ext cx="1285749" cy="2051547"/>
          </a:xfrm>
          <a:prstGeom prst="round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68580" tIns="34290" rIns="68580" bIns="34290" numCol="1" rtlCol="0" anchor="t" anchorCtr="0" compatLnSpc="1">
            <a:prstTxWarp prst="textNoShape">
              <a:avLst/>
            </a:prstTxWarp>
          </a:bodyPr>
          <a:lstStyle/>
          <a:p>
            <a:pPr algn="ctr" defTabSz="685783" eaLnBrk="0" fontAlgn="base" hangingPunct="0">
              <a:spcBef>
                <a:spcPct val="0"/>
              </a:spcBef>
              <a:spcAft>
                <a:spcPct val="0"/>
              </a:spcAft>
              <a:defRPr/>
            </a:pPr>
            <a:r>
              <a:rPr lang="fr-FR" sz="2400" b="1" baseline="-25000" dirty="0">
                <a:solidFill>
                  <a:srgbClr val="4E455D"/>
                </a:solidFill>
                <a:latin typeface="Arial"/>
                <a:ea typeface="ＭＳ Ｐゴシック" charset="0"/>
              </a:rPr>
              <a:t>Le reliquat Ségur 2023 lié au périmètre du FGS</a:t>
            </a:r>
          </a:p>
        </p:txBody>
      </p:sp>
    </p:spTree>
    <p:extLst>
      <p:ext uri="{BB962C8B-B14F-4D97-AF65-F5344CB8AC3E}">
        <p14:creationId xmlns:p14="http://schemas.microsoft.com/office/powerpoint/2010/main" val="3564772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754634" cy="1325563"/>
          </a:xfrm>
        </p:spPr>
        <p:txBody>
          <a:bodyPr/>
          <a:lstStyle/>
          <a:p>
            <a:r>
              <a:rPr lang="fr-FR" sz="4000" dirty="0"/>
              <a:t>2. Nouveau modèle de financement (8/13) </a:t>
            </a:r>
            <a:br>
              <a:rPr lang="fr-FR" sz="4000" dirty="0"/>
            </a:br>
            <a:r>
              <a:rPr lang="fr-FR" sz="4000" dirty="0"/>
              <a:t>Le cadre des calculs : données source pour le calcul du FGS «projeté » 2027 en 2023</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7366" y="2139193"/>
            <a:ext cx="10886988" cy="4408517"/>
          </a:xfrm>
        </p:spPr>
        <p:txBody>
          <a:bodyPr tIns="0" bIns="108000"/>
          <a:lstStyle/>
          <a:p>
            <a:r>
              <a:rPr lang="fr-FR" sz="2400" b="1" dirty="0"/>
              <a:t>Hiérarchie des forfaits FI (Intervention au domicile) </a:t>
            </a:r>
            <a:r>
              <a:rPr lang="fr-FR" sz="2400" dirty="0"/>
              <a:t>: basée sur la hiérarchie des coûts observés dans l’enquête de coûts SSIAD 2018</a:t>
            </a:r>
            <a:br>
              <a:rPr lang="fr-FR" sz="2400" dirty="0"/>
            </a:br>
            <a:endParaRPr lang="fr-FR" sz="2400" dirty="0"/>
          </a:p>
          <a:p>
            <a:r>
              <a:rPr lang="fr-FR" sz="2400" b="1" dirty="0"/>
              <a:t>Structure d’activité issue des deux coupes du recueil 2022 </a:t>
            </a:r>
            <a:r>
              <a:rPr lang="fr-FR" sz="2400" dirty="0"/>
              <a:t>: il s’agit de la répartition pour chaque structure selon les 9 groupes de forfaits (FI1 à FI9)</a:t>
            </a:r>
            <a:br>
              <a:rPr lang="fr-FR" sz="2400" dirty="0"/>
            </a:br>
            <a:endParaRPr lang="fr-FR" sz="2400" dirty="0"/>
          </a:p>
          <a:p>
            <a:r>
              <a:rPr lang="fr-FR" sz="2400" b="1" dirty="0"/>
              <a:t>Année de l’activité retenue (le nombre annuel de semaines – usagers) </a:t>
            </a:r>
            <a:r>
              <a:rPr lang="fr-FR" sz="2400" dirty="0"/>
              <a:t>est celle où le taux d’activité était le plus important entre l’année 2019 et l’année glissante du 1</a:t>
            </a:r>
            <a:r>
              <a:rPr lang="fr-FR" sz="2400" baseline="30000" dirty="0"/>
              <a:t>er</a:t>
            </a:r>
            <a:r>
              <a:rPr lang="fr-FR" sz="2400" dirty="0"/>
              <a:t> juillet 2021 et le 30 juin 2022</a:t>
            </a:r>
            <a:br>
              <a:rPr lang="fr-FR" sz="2400" dirty="0"/>
            </a:br>
            <a:endParaRPr lang="fr-FR" sz="2400" dirty="0"/>
          </a:p>
          <a:p>
            <a:r>
              <a:rPr lang="fr-FR" sz="2400" b="1" dirty="0"/>
              <a:t>Nombre de places autorisées </a:t>
            </a:r>
            <a:r>
              <a:rPr lang="fr-FR" sz="2400" dirty="0"/>
              <a:t>: (au 31/12/2022 et hors places financées en financement complémentaire : type ESA, …)</a:t>
            </a:r>
          </a:p>
          <a:p>
            <a:pPr marL="0" indent="0">
              <a:buNone/>
            </a:pPr>
            <a:endParaRPr lang="fr-FR" sz="2000" b="1" dirty="0"/>
          </a:p>
          <a:p>
            <a:endParaRPr lang="fr-FR" sz="2000" b="1" dirty="0"/>
          </a:p>
          <a:p>
            <a:pPr marL="0" indent="0">
              <a:buNone/>
            </a:pPr>
            <a:endParaRPr lang="fr-FR" sz="2000" dirty="0"/>
          </a:p>
          <a:p>
            <a:pPr marL="0" indent="0">
              <a:buNone/>
            </a:pPr>
            <a:endParaRPr lang="fr-FR" sz="2000" dirty="0"/>
          </a:p>
          <a:p>
            <a:pPr marL="0" indent="0">
              <a:buNone/>
            </a:pPr>
            <a:endParaRPr lang="fr-FR" sz="2000" dirty="0"/>
          </a:p>
        </p:txBody>
      </p:sp>
    </p:spTree>
    <p:extLst>
      <p:ext uri="{BB962C8B-B14F-4D97-AF65-F5344CB8AC3E}">
        <p14:creationId xmlns:p14="http://schemas.microsoft.com/office/powerpoint/2010/main" val="1628903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754634" cy="1325563"/>
          </a:xfrm>
        </p:spPr>
        <p:txBody>
          <a:bodyPr/>
          <a:lstStyle/>
          <a:p>
            <a:r>
              <a:rPr lang="fr-FR" sz="4000" dirty="0"/>
              <a:t>2. Nouveau modèle de financement (9/13)</a:t>
            </a:r>
            <a:br>
              <a:rPr lang="fr-FR" sz="4000" dirty="0"/>
            </a:br>
            <a:r>
              <a:rPr lang="fr-FR" sz="4000" dirty="0"/>
              <a:t>Calcul du FGS « projeté » pour 2027</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50" y="1656995"/>
            <a:ext cx="10515600" cy="4344987"/>
          </a:xfrm>
        </p:spPr>
        <p:txBody>
          <a:bodyPr tIns="0" bIns="108000"/>
          <a:lstStyle/>
          <a:p>
            <a:pPr marL="0" indent="0">
              <a:buNone/>
            </a:pPr>
            <a:endParaRPr lang="fr-FR" sz="2400" b="1" dirty="0"/>
          </a:p>
          <a:p>
            <a:pPr marL="0" indent="0">
              <a:buNone/>
            </a:pPr>
            <a:r>
              <a:rPr lang="fr-FR" sz="2400" b="1" dirty="0"/>
              <a:t>Sur la base des valeurs des forfaits est calculé le FGS « projeté »</a:t>
            </a:r>
          </a:p>
          <a:p>
            <a:pPr marL="0" indent="0">
              <a:buNone/>
            </a:pPr>
            <a:endParaRPr lang="fr-FR" sz="2400" b="1" dirty="0"/>
          </a:p>
          <a:p>
            <a:pPr marL="0" indent="0">
              <a:buNone/>
            </a:pPr>
            <a:endParaRPr lang="fr-FR" sz="2400" b="1" dirty="0"/>
          </a:p>
          <a:p>
            <a:pPr marL="0" indent="0">
              <a:buNone/>
            </a:pPr>
            <a:endParaRPr lang="fr-FR" sz="2400" b="1" dirty="0"/>
          </a:p>
          <a:p>
            <a:pPr marL="0" indent="0">
              <a:buNone/>
            </a:pPr>
            <a:endParaRPr lang="fr-FR" sz="2400" b="1" dirty="0"/>
          </a:p>
          <a:p>
            <a:pPr marL="0" indent="0">
              <a:buNone/>
            </a:pPr>
            <a:endParaRPr lang="fr-FR" sz="2400" b="1" dirty="0"/>
          </a:p>
          <a:p>
            <a:pPr marL="0" indent="0">
              <a:buNone/>
            </a:pPr>
            <a:endParaRPr lang="fr-FR" sz="2400" b="1" dirty="0"/>
          </a:p>
          <a:p>
            <a:pPr marL="0" indent="0">
              <a:buNone/>
            </a:pPr>
            <a:r>
              <a:rPr lang="fr-FR" sz="2400" b="1" dirty="0"/>
              <a:t>Le FGS « projeté » sera actualisé tous les ans </a:t>
            </a:r>
            <a:r>
              <a:rPr lang="fr-FR" sz="2400" dirty="0"/>
              <a:t>sur la base du recueil annuel d’activité transmis par les services. </a:t>
            </a:r>
          </a:p>
          <a:p>
            <a:pPr marL="0" indent="0">
              <a:buNone/>
            </a:pPr>
            <a:endParaRPr lang="fr-FR" sz="2400" b="1" dirty="0"/>
          </a:p>
          <a:p>
            <a:pPr marL="0" indent="0">
              <a:buNone/>
            </a:pPr>
            <a:endParaRPr lang="fr-FR" sz="2400" dirty="0"/>
          </a:p>
        </p:txBody>
      </p:sp>
      <p:sp>
        <p:nvSpPr>
          <p:cNvPr id="4" name="Rectangle à coins arrondis 8">
            <a:extLst>
              <a:ext uri="{FF2B5EF4-FFF2-40B4-BE49-F238E27FC236}">
                <a16:creationId xmlns:a16="http://schemas.microsoft.com/office/drawing/2014/main" id="{42374927-2244-4FEA-B940-A16446A7341F}"/>
              </a:ext>
            </a:extLst>
          </p:cNvPr>
          <p:cNvSpPr/>
          <p:nvPr/>
        </p:nvSpPr>
        <p:spPr>
          <a:xfrm>
            <a:off x="5947327" y="3008073"/>
            <a:ext cx="1641792" cy="1624901"/>
          </a:xfrm>
          <a:prstGeom prst="roundRect">
            <a:avLst/>
          </a:prstGeom>
          <a:solidFill>
            <a:schemeClr val="accent5">
              <a:lumMod val="40000"/>
              <a:lumOff val="60000"/>
            </a:schemeClr>
          </a:solidFill>
          <a:ln w="25400" cap="flat" cmpd="sng" algn="ctr">
            <a:solidFill>
              <a:srgbClr val="000000"/>
            </a:solidFill>
            <a:prstDash val="solid"/>
          </a:ln>
          <a:effectLst/>
        </p:spPr>
        <p:txBody>
          <a:bodyPr rtlCol="0" anchor="ctr"/>
          <a:lstStyle/>
          <a:p>
            <a:pPr algn="ctr" defTabSz="514337">
              <a:defRPr/>
            </a:pPr>
            <a:r>
              <a:rPr lang="fr-FR" sz="1400" b="1" kern="0" dirty="0">
                <a:solidFill>
                  <a:srgbClr val="4E455D"/>
                </a:solidFill>
                <a:latin typeface="Arial"/>
                <a:ea typeface="ＭＳ Ｐゴシック"/>
              </a:rPr>
              <a:t>Structure</a:t>
            </a:r>
            <a:br>
              <a:rPr lang="fr-FR" sz="1400" b="1" kern="0" dirty="0">
                <a:solidFill>
                  <a:srgbClr val="4E455D"/>
                </a:solidFill>
                <a:latin typeface="Arial"/>
                <a:ea typeface="ＭＳ Ｐゴシック"/>
              </a:rPr>
            </a:br>
            <a:r>
              <a:rPr lang="fr-FR" sz="1400" b="1" kern="0" dirty="0">
                <a:solidFill>
                  <a:srgbClr val="4E455D"/>
                </a:solidFill>
                <a:latin typeface="Arial"/>
                <a:ea typeface="ＭＳ Ｐゴシック"/>
              </a:rPr>
              <a:t>et </a:t>
            </a:r>
          </a:p>
          <a:p>
            <a:pPr algn="ctr" defTabSz="514337">
              <a:defRPr/>
            </a:pPr>
            <a:r>
              <a:rPr lang="fr-FR" sz="1400" b="1" kern="0" dirty="0">
                <a:solidFill>
                  <a:srgbClr val="4E455D"/>
                </a:solidFill>
                <a:latin typeface="Arial"/>
                <a:ea typeface="ＭＳ Ｐゴシック"/>
              </a:rPr>
              <a:t>Déplacement</a:t>
            </a:r>
          </a:p>
        </p:txBody>
      </p:sp>
      <p:sp>
        <p:nvSpPr>
          <p:cNvPr id="5" name="Rectangle à coins arrondis 9">
            <a:extLst>
              <a:ext uri="{FF2B5EF4-FFF2-40B4-BE49-F238E27FC236}">
                <a16:creationId xmlns:a16="http://schemas.microsoft.com/office/drawing/2014/main" id="{B0AB4AC1-FE4B-4EA9-8C22-B68DA5B0C3F6}"/>
              </a:ext>
            </a:extLst>
          </p:cNvPr>
          <p:cNvSpPr/>
          <p:nvPr/>
        </p:nvSpPr>
        <p:spPr>
          <a:xfrm>
            <a:off x="8827369" y="3017037"/>
            <a:ext cx="1535538" cy="1624901"/>
          </a:xfrm>
          <a:prstGeom prst="roundRect">
            <a:avLst/>
          </a:prstGeom>
          <a:solidFill>
            <a:schemeClr val="bg2">
              <a:lumMod val="75000"/>
            </a:schemeClr>
          </a:solidFill>
          <a:ln w="25400" cap="flat" cmpd="sng" algn="ctr">
            <a:solidFill>
              <a:schemeClr val="tx1"/>
            </a:solidFill>
            <a:prstDash val="solid"/>
          </a:ln>
          <a:effectLst/>
        </p:spPr>
        <p:txBody>
          <a:bodyPr rtlCol="0" anchor="ctr"/>
          <a:lstStyle/>
          <a:p>
            <a:pPr algn="ctr" defTabSz="514337">
              <a:defRPr/>
            </a:pPr>
            <a:r>
              <a:rPr lang="fr-FR" sz="1400" b="1" kern="0" dirty="0">
                <a:solidFill>
                  <a:srgbClr val="4E455D"/>
                </a:solidFill>
                <a:latin typeface="Arial"/>
                <a:ea typeface="ＭＳ Ｐゴシック"/>
              </a:rPr>
              <a:t>Interventions au</a:t>
            </a:r>
          </a:p>
          <a:p>
            <a:pPr algn="ctr" defTabSz="514337">
              <a:defRPr/>
            </a:pPr>
            <a:r>
              <a:rPr lang="fr-FR" sz="1400" b="1" kern="0" dirty="0">
                <a:solidFill>
                  <a:srgbClr val="4E455D"/>
                </a:solidFill>
                <a:latin typeface="Arial"/>
                <a:ea typeface="ＭＳ Ｐゴシック"/>
              </a:rPr>
              <a:t>domicile</a:t>
            </a:r>
          </a:p>
        </p:txBody>
      </p:sp>
      <p:sp>
        <p:nvSpPr>
          <p:cNvPr id="6" name="Plus 10">
            <a:extLst>
              <a:ext uri="{FF2B5EF4-FFF2-40B4-BE49-F238E27FC236}">
                <a16:creationId xmlns:a16="http://schemas.microsoft.com/office/drawing/2014/main" id="{466305A1-E335-41DB-8D0F-D586A3EE39B5}"/>
              </a:ext>
            </a:extLst>
          </p:cNvPr>
          <p:cNvSpPr/>
          <p:nvPr/>
        </p:nvSpPr>
        <p:spPr>
          <a:xfrm>
            <a:off x="7987997" y="3612708"/>
            <a:ext cx="421686" cy="415629"/>
          </a:xfrm>
          <a:prstGeom prst="mathPlus">
            <a:avLst/>
          </a:prstGeom>
          <a:solidFill>
            <a:schemeClr val="bg1">
              <a:lumMod val="50000"/>
            </a:schemeClr>
          </a:solidFill>
          <a:ln w="25400" cap="flat" cmpd="sng" algn="ctr">
            <a:solidFill>
              <a:schemeClr val="bg1">
                <a:lumMod val="50000"/>
              </a:schemeClr>
            </a:solidFill>
            <a:prstDash val="solid"/>
          </a:ln>
          <a:effectLst/>
        </p:spPr>
        <p:txBody>
          <a:bodyPr rtlCol="0" anchor="ctr"/>
          <a:lstStyle/>
          <a:p>
            <a:pPr algn="ctr" defTabSz="514337">
              <a:defRPr/>
            </a:pPr>
            <a:endParaRPr lang="fr-FR" sz="1350" kern="0" dirty="0">
              <a:solidFill>
                <a:schemeClr val="bg1">
                  <a:lumMod val="65000"/>
                </a:schemeClr>
              </a:solidFill>
              <a:latin typeface="Arial"/>
              <a:ea typeface="ＭＳ Ｐゴシック"/>
            </a:endParaRPr>
          </a:p>
        </p:txBody>
      </p:sp>
      <p:sp>
        <p:nvSpPr>
          <p:cNvPr id="11" name="Rectangle à coins arrondis 7">
            <a:extLst>
              <a:ext uri="{FF2B5EF4-FFF2-40B4-BE49-F238E27FC236}">
                <a16:creationId xmlns:a16="http://schemas.microsoft.com/office/drawing/2014/main" id="{ECF9F2E0-058E-49BE-B013-797F8511CC1C}"/>
              </a:ext>
            </a:extLst>
          </p:cNvPr>
          <p:cNvSpPr/>
          <p:nvPr/>
        </p:nvSpPr>
        <p:spPr>
          <a:xfrm>
            <a:off x="1657924" y="2846379"/>
            <a:ext cx="9295826" cy="1966219"/>
          </a:xfrm>
          <a:prstGeom prst="roundRect">
            <a:avLst/>
          </a:prstGeom>
          <a:noFill/>
          <a:ln w="25400" cap="flat" cmpd="sng" algn="ctr">
            <a:solidFill>
              <a:schemeClr val="accent6"/>
            </a:solidFill>
            <a:prstDash val="solid"/>
          </a:ln>
          <a:effectLst/>
        </p:spPr>
        <p:txBody>
          <a:bodyPr rtlCol="0" anchor="t"/>
          <a:lstStyle/>
          <a:p>
            <a:pPr algn="ctr" defTabSz="514337">
              <a:defRPr/>
            </a:pPr>
            <a:endParaRPr lang="fr-FR" sz="1013" kern="0" dirty="0">
              <a:solidFill>
                <a:schemeClr val="accent1"/>
              </a:solidFill>
              <a:latin typeface="Arial"/>
              <a:ea typeface="ＭＳ Ｐゴシック"/>
            </a:endParaRPr>
          </a:p>
        </p:txBody>
      </p:sp>
      <p:sp>
        <p:nvSpPr>
          <p:cNvPr id="12" name="Rectangle : avec coins rognés en diagonale 11">
            <a:extLst>
              <a:ext uri="{FF2B5EF4-FFF2-40B4-BE49-F238E27FC236}">
                <a16:creationId xmlns:a16="http://schemas.microsoft.com/office/drawing/2014/main" id="{3DBD86A8-DC35-4B6C-8C97-3BAD5A0FD911}"/>
              </a:ext>
            </a:extLst>
          </p:cNvPr>
          <p:cNvSpPr/>
          <p:nvPr/>
        </p:nvSpPr>
        <p:spPr>
          <a:xfrm>
            <a:off x="1240282" y="2983757"/>
            <a:ext cx="3279519" cy="1624900"/>
          </a:xfrm>
          <a:prstGeom prst="snip2Diag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latin typeface="Arial" panose="020B0604020202020204" pitchFamily="34" charset="0"/>
                <a:cs typeface="Arial" panose="020B0604020202020204" pitchFamily="34" charset="0"/>
              </a:rPr>
              <a:t>FGS projeté pour 2027  </a:t>
            </a:r>
          </a:p>
        </p:txBody>
      </p:sp>
      <p:sp>
        <p:nvSpPr>
          <p:cNvPr id="13" name="Est égal à 12">
            <a:extLst>
              <a:ext uri="{FF2B5EF4-FFF2-40B4-BE49-F238E27FC236}">
                <a16:creationId xmlns:a16="http://schemas.microsoft.com/office/drawing/2014/main" id="{7BCB9556-A50F-44E7-AF13-0BFE57EF63A1}"/>
              </a:ext>
            </a:extLst>
          </p:cNvPr>
          <p:cNvSpPr/>
          <p:nvPr/>
        </p:nvSpPr>
        <p:spPr>
          <a:xfrm>
            <a:off x="4886459" y="3612708"/>
            <a:ext cx="643182" cy="415629"/>
          </a:xfrm>
          <a:prstGeom prst="mathEqual">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694753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754634" cy="1325563"/>
          </a:xfrm>
        </p:spPr>
        <p:txBody>
          <a:bodyPr/>
          <a:lstStyle/>
          <a:p>
            <a:r>
              <a:rPr lang="fr-FR" sz="4000" dirty="0"/>
              <a:t>2. Nouveau modèle de financement (10/13)</a:t>
            </a:r>
            <a:br>
              <a:rPr lang="fr-FR" sz="4000" dirty="0"/>
            </a:br>
            <a:r>
              <a:rPr lang="fr-FR" sz="4000" dirty="0"/>
              <a:t>Méthode de calcul du FGS 2023</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50" y="2067339"/>
            <a:ext cx="10515600" cy="3934643"/>
          </a:xfrm>
        </p:spPr>
        <p:txBody>
          <a:bodyPr tIns="0" bIns="108000"/>
          <a:lstStyle/>
          <a:p>
            <a:pPr marL="0" indent="0">
              <a:buNone/>
            </a:pPr>
            <a:r>
              <a:rPr lang="fr-FR" sz="2400" b="1" dirty="0"/>
              <a:t>Deux phases </a:t>
            </a:r>
            <a:r>
              <a:rPr lang="fr-FR" sz="2400" dirty="0"/>
              <a:t>dans les traitements : </a:t>
            </a:r>
          </a:p>
          <a:p>
            <a:r>
              <a:rPr lang="fr-FR" sz="2400" b="1" dirty="0">
                <a:solidFill>
                  <a:schemeClr val="accent6"/>
                </a:solidFill>
              </a:rPr>
              <a:t>Phase 1 </a:t>
            </a:r>
            <a:r>
              <a:rPr lang="fr-FR" sz="2400" dirty="0"/>
              <a:t>: calculer les </a:t>
            </a:r>
            <a:r>
              <a:rPr lang="fr-FR" sz="2400" dirty="0">
                <a:solidFill>
                  <a:schemeClr val="accent6"/>
                </a:solidFill>
              </a:rPr>
              <a:t>valeurs des forfaits </a:t>
            </a:r>
            <a:r>
              <a:rPr lang="fr-FR" sz="2400" dirty="0"/>
              <a:t>en répartissant l’enveloppe financière sur tous les SSIAD et SPASAD (volet – soins) </a:t>
            </a:r>
          </a:p>
          <a:p>
            <a:endParaRPr lang="fr-FR" sz="2400" dirty="0"/>
          </a:p>
          <a:p>
            <a:r>
              <a:rPr lang="fr-FR" sz="2400" b="1" dirty="0">
                <a:solidFill>
                  <a:schemeClr val="accent1"/>
                </a:solidFill>
              </a:rPr>
              <a:t>Phase 2 </a:t>
            </a:r>
            <a:r>
              <a:rPr lang="fr-FR" sz="2400" dirty="0"/>
              <a:t>: calculer le </a:t>
            </a:r>
            <a:r>
              <a:rPr lang="fr-FR" sz="2400" dirty="0">
                <a:solidFill>
                  <a:schemeClr val="accent1"/>
                </a:solidFill>
              </a:rPr>
              <a:t>forfait global de soins « projeté » </a:t>
            </a:r>
            <a:r>
              <a:rPr lang="fr-FR" sz="2400" dirty="0"/>
              <a:t>(2027) et le forfait global de soins 2023 (FGS) de chaque SSIAD et SPASAD</a:t>
            </a:r>
          </a:p>
          <a:p>
            <a:endParaRPr lang="fr-FR" sz="2400" dirty="0"/>
          </a:p>
          <a:p>
            <a:pPr>
              <a:buFont typeface="Arial" panose="020B0604020202020204" pitchFamily="34" charset="0"/>
              <a:buChar char="→"/>
            </a:pPr>
            <a:r>
              <a:rPr lang="fr-FR" sz="2400" dirty="0"/>
              <a:t> </a:t>
            </a:r>
            <a:r>
              <a:rPr lang="fr-FR" sz="2400" b="1" dirty="0"/>
              <a:t>Mécanismes de convergence et de gel détaillés dans les prochaines slides. </a:t>
            </a:r>
          </a:p>
        </p:txBody>
      </p:sp>
    </p:spTree>
    <p:extLst>
      <p:ext uri="{BB962C8B-B14F-4D97-AF65-F5344CB8AC3E}">
        <p14:creationId xmlns:p14="http://schemas.microsoft.com/office/powerpoint/2010/main" val="1684198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131052" cy="1325563"/>
          </a:xfrm>
        </p:spPr>
        <p:txBody>
          <a:bodyPr/>
          <a:lstStyle/>
          <a:p>
            <a:r>
              <a:rPr lang="fr-FR" sz="4000" dirty="0"/>
              <a:t>2. Nouveau modèle de financement (11/13) </a:t>
            </a:r>
            <a:br>
              <a:rPr lang="fr-FR" sz="4000" dirty="0"/>
            </a:br>
            <a:r>
              <a:rPr lang="fr-FR" sz="4000" dirty="0"/>
              <a:t>Valeur du forfait structure en 2023</a:t>
            </a:r>
          </a:p>
        </p:txBody>
      </p:sp>
      <p:sp>
        <p:nvSpPr>
          <p:cNvPr id="64" name="Rectangle à coins arrondis 8">
            <a:extLst>
              <a:ext uri="{FF2B5EF4-FFF2-40B4-BE49-F238E27FC236}">
                <a16:creationId xmlns:a16="http://schemas.microsoft.com/office/drawing/2014/main" id="{F70A0AE4-0EE9-4DF3-9C8A-26E8270EB80A}"/>
              </a:ext>
            </a:extLst>
          </p:cNvPr>
          <p:cNvSpPr/>
          <p:nvPr/>
        </p:nvSpPr>
        <p:spPr>
          <a:xfrm>
            <a:off x="1669844" y="1746993"/>
            <a:ext cx="2533039" cy="1809940"/>
          </a:xfrm>
          <a:prstGeom prst="roundRect">
            <a:avLst/>
          </a:prstGeom>
          <a:solidFill>
            <a:schemeClr val="accent5">
              <a:lumMod val="40000"/>
              <a:lumOff val="60000"/>
            </a:schemeClr>
          </a:solidFill>
          <a:ln w="25400" cap="flat" cmpd="sng" algn="ctr">
            <a:solidFill>
              <a:srgbClr val="000000"/>
            </a:solidFill>
            <a:prstDash val="solid"/>
          </a:ln>
          <a:effectLst/>
        </p:spPr>
        <p:txBody>
          <a:bodyPr rtlCol="0" anchor="ctr"/>
          <a:lstStyle/>
          <a:p>
            <a:pPr algn="ctr" defTabSz="514337">
              <a:defRPr/>
            </a:pPr>
            <a:r>
              <a:rPr lang="fr-FR" sz="1400" b="1" kern="0" dirty="0">
                <a:solidFill>
                  <a:srgbClr val="4E455D"/>
                </a:solidFill>
                <a:latin typeface="Arial"/>
                <a:ea typeface="ＭＳ Ｐゴシック"/>
              </a:rPr>
              <a:t>Financement</a:t>
            </a:r>
          </a:p>
          <a:p>
            <a:pPr algn="ctr" defTabSz="514337">
              <a:defRPr/>
            </a:pPr>
            <a:endParaRPr lang="fr-FR" sz="1400" b="1" kern="0" dirty="0">
              <a:solidFill>
                <a:srgbClr val="4E455D"/>
              </a:solidFill>
              <a:latin typeface="Arial"/>
              <a:ea typeface="ＭＳ Ｐゴシック"/>
            </a:endParaRPr>
          </a:p>
          <a:p>
            <a:pPr algn="ctr" defTabSz="514337">
              <a:defRPr/>
            </a:pPr>
            <a:r>
              <a:rPr lang="fr-FR" sz="1400" b="1" kern="0" dirty="0">
                <a:solidFill>
                  <a:srgbClr val="4E455D"/>
                </a:solidFill>
                <a:latin typeface="Arial"/>
                <a:ea typeface="ＭＳ Ｐゴシック"/>
              </a:rPr>
              <a:t>Structure</a:t>
            </a:r>
            <a:br>
              <a:rPr lang="fr-FR" sz="1400" b="1" kern="0" dirty="0">
                <a:solidFill>
                  <a:srgbClr val="4E455D"/>
                </a:solidFill>
                <a:latin typeface="Arial"/>
                <a:ea typeface="ＭＳ Ｐゴシック"/>
              </a:rPr>
            </a:br>
            <a:r>
              <a:rPr lang="fr-FR" sz="1400" b="1" kern="0" dirty="0">
                <a:solidFill>
                  <a:srgbClr val="4E455D"/>
                </a:solidFill>
                <a:latin typeface="Arial"/>
                <a:ea typeface="ＭＳ Ｐゴシック"/>
              </a:rPr>
              <a:t>et </a:t>
            </a:r>
          </a:p>
          <a:p>
            <a:pPr algn="ctr" defTabSz="514337">
              <a:defRPr/>
            </a:pPr>
            <a:r>
              <a:rPr lang="fr-FR" sz="1400" b="1" kern="0" dirty="0">
                <a:solidFill>
                  <a:srgbClr val="4E455D"/>
                </a:solidFill>
                <a:latin typeface="Arial"/>
                <a:ea typeface="ＭＳ Ｐゴシック"/>
              </a:rPr>
              <a:t>Déplacement</a:t>
            </a:r>
          </a:p>
        </p:txBody>
      </p:sp>
      <p:sp>
        <p:nvSpPr>
          <p:cNvPr id="65" name="Ellipse 64">
            <a:extLst>
              <a:ext uri="{FF2B5EF4-FFF2-40B4-BE49-F238E27FC236}">
                <a16:creationId xmlns:a16="http://schemas.microsoft.com/office/drawing/2014/main" id="{D4CA3C7A-2C9B-4EA7-9C0F-A95A483671AC}"/>
              </a:ext>
            </a:extLst>
          </p:cNvPr>
          <p:cNvSpPr/>
          <p:nvPr/>
        </p:nvSpPr>
        <p:spPr>
          <a:xfrm>
            <a:off x="2266431" y="1547185"/>
            <a:ext cx="1400865" cy="58656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600" dirty="0">
                <a:solidFill>
                  <a:schemeClr val="accent6"/>
                </a:solidFill>
              </a:rPr>
              <a:t>Socle</a:t>
            </a:r>
          </a:p>
        </p:txBody>
      </p:sp>
      <p:sp>
        <p:nvSpPr>
          <p:cNvPr id="68" name="Flèche : chevron 67">
            <a:extLst>
              <a:ext uri="{FF2B5EF4-FFF2-40B4-BE49-F238E27FC236}">
                <a16:creationId xmlns:a16="http://schemas.microsoft.com/office/drawing/2014/main" id="{BAC92E95-DF3C-4F36-B336-B19026500593}"/>
              </a:ext>
            </a:extLst>
          </p:cNvPr>
          <p:cNvSpPr/>
          <p:nvPr/>
        </p:nvSpPr>
        <p:spPr>
          <a:xfrm>
            <a:off x="4077050" y="2357306"/>
            <a:ext cx="1526796" cy="562063"/>
          </a:xfrm>
          <a:prstGeom prst="chevron">
            <a:avLst/>
          </a:prstGeom>
          <a:solidFill>
            <a:schemeClr val="accent5">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Ellipse 2">
            <a:extLst>
              <a:ext uri="{FF2B5EF4-FFF2-40B4-BE49-F238E27FC236}">
                <a16:creationId xmlns:a16="http://schemas.microsoft.com/office/drawing/2014/main" id="{2D2BB9CA-E731-4C7B-871C-0217B9477030}"/>
              </a:ext>
            </a:extLst>
          </p:cNvPr>
          <p:cNvSpPr/>
          <p:nvPr/>
        </p:nvSpPr>
        <p:spPr>
          <a:xfrm>
            <a:off x="5662364" y="1656995"/>
            <a:ext cx="5733855" cy="1913797"/>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b="1" dirty="0">
                <a:solidFill>
                  <a:schemeClr val="accent5">
                    <a:lumMod val="60000"/>
                    <a:lumOff val="40000"/>
                  </a:schemeClr>
                </a:solidFill>
                <a:latin typeface="Arial" panose="020B0604020202020204" pitchFamily="34" charset="0"/>
                <a:cs typeface="Arial" panose="020B0604020202020204" pitchFamily="34" charset="0"/>
              </a:rPr>
              <a:t>Forfait structure annuel par place autorisée (incluant le transport)</a:t>
            </a:r>
          </a:p>
          <a:p>
            <a:pPr algn="ctr"/>
            <a:endParaRPr lang="fr-FR" b="1" dirty="0">
              <a:solidFill>
                <a:schemeClr val="accent5">
                  <a:lumMod val="60000"/>
                  <a:lumOff val="40000"/>
                </a:schemeClr>
              </a:solidFill>
              <a:latin typeface="Arial" panose="020B0604020202020204" pitchFamily="34" charset="0"/>
              <a:cs typeface="Arial" panose="020B0604020202020204" pitchFamily="34" charset="0"/>
            </a:endParaRPr>
          </a:p>
        </p:txBody>
      </p:sp>
      <p:sp>
        <p:nvSpPr>
          <p:cNvPr id="5" name="Ellipse 4">
            <a:extLst>
              <a:ext uri="{FF2B5EF4-FFF2-40B4-BE49-F238E27FC236}">
                <a16:creationId xmlns:a16="http://schemas.microsoft.com/office/drawing/2014/main" id="{2F94C41F-5096-472D-A6DA-65E96E51E6CE}"/>
              </a:ext>
            </a:extLst>
          </p:cNvPr>
          <p:cNvSpPr/>
          <p:nvPr/>
        </p:nvSpPr>
        <p:spPr>
          <a:xfrm>
            <a:off x="6974811" y="2985119"/>
            <a:ext cx="3108960" cy="1418276"/>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bg1"/>
                </a:solidFill>
                <a:latin typeface="Arial" panose="020B0604020202020204" pitchFamily="34" charset="0"/>
                <a:cs typeface="Arial" panose="020B0604020202020204" pitchFamily="34" charset="0"/>
              </a:rPr>
              <a:t>8 626, 27€</a:t>
            </a:r>
            <a:r>
              <a:rPr lang="fr-FR" sz="2400" b="1" dirty="0">
                <a:solidFill>
                  <a:schemeClr val="bg1"/>
                </a:solidFill>
              </a:rPr>
              <a:t> </a:t>
            </a:r>
          </a:p>
        </p:txBody>
      </p:sp>
      <p:sp>
        <p:nvSpPr>
          <p:cNvPr id="14" name="Rectangle : coins arrondis 13">
            <a:extLst>
              <a:ext uri="{FF2B5EF4-FFF2-40B4-BE49-F238E27FC236}">
                <a16:creationId xmlns:a16="http://schemas.microsoft.com/office/drawing/2014/main" id="{4574A846-ABF6-4D1C-9C09-BA4947A56D02}"/>
              </a:ext>
            </a:extLst>
          </p:cNvPr>
          <p:cNvSpPr/>
          <p:nvPr/>
        </p:nvSpPr>
        <p:spPr>
          <a:xfrm>
            <a:off x="1758630" y="4837215"/>
            <a:ext cx="9079945" cy="1047296"/>
          </a:xfrm>
          <a:prstGeom prst="roundRect">
            <a:avLst/>
          </a:prstGeom>
          <a:solidFill>
            <a:schemeClr val="accent5">
              <a:lumMod val="20000"/>
              <a:lumOff val="80000"/>
            </a:schemeClr>
          </a:solidFill>
          <a:ln>
            <a:solidFill>
              <a:schemeClr val="accent5">
                <a:lumMod val="40000"/>
                <a:lumOff val="6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b="1" kern="0" dirty="0">
                <a:solidFill>
                  <a:srgbClr val="4E455D"/>
                </a:solidFill>
                <a:latin typeface="Arial"/>
                <a:ea typeface="ＭＳ Ｐゴシック"/>
              </a:rPr>
              <a:t>Socle (année 2023) = </a:t>
            </a:r>
            <a:br>
              <a:rPr lang="fr-FR" b="1" kern="0" dirty="0">
                <a:solidFill>
                  <a:srgbClr val="4E455D"/>
                </a:solidFill>
                <a:latin typeface="Arial"/>
                <a:ea typeface="ＭＳ Ｐゴシック"/>
              </a:rPr>
            </a:br>
            <a:r>
              <a:rPr lang="fr-FR" b="1" kern="0" dirty="0">
                <a:solidFill>
                  <a:srgbClr val="4E455D"/>
                </a:solidFill>
                <a:latin typeface="Arial"/>
                <a:ea typeface="ＭＳ Ｐゴシック"/>
              </a:rPr>
              <a:t>Nombre de places autorisées au 31/12/2022 x 8 626,27€</a:t>
            </a:r>
          </a:p>
        </p:txBody>
      </p:sp>
      <p:sp>
        <p:nvSpPr>
          <p:cNvPr id="9" name="Légende : flèche courbée 8">
            <a:extLst>
              <a:ext uri="{FF2B5EF4-FFF2-40B4-BE49-F238E27FC236}">
                <a16:creationId xmlns:a16="http://schemas.microsoft.com/office/drawing/2014/main" id="{14459281-FA80-4092-BF61-FE97352FBF3F}"/>
              </a:ext>
            </a:extLst>
          </p:cNvPr>
          <p:cNvSpPr/>
          <p:nvPr/>
        </p:nvSpPr>
        <p:spPr>
          <a:xfrm>
            <a:off x="9516862" y="4473773"/>
            <a:ext cx="1321713" cy="754602"/>
          </a:xfrm>
          <a:prstGeom prst="borderCallout2">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400" b="1" dirty="0">
                <a:solidFill>
                  <a:schemeClr val="accent5">
                    <a:lumMod val="60000"/>
                    <a:lumOff val="40000"/>
                  </a:schemeClr>
                </a:solidFill>
                <a:latin typeface="Arial" panose="020B0604020202020204" pitchFamily="34" charset="0"/>
                <a:cs typeface="Arial" panose="020B0604020202020204" pitchFamily="34" charset="0"/>
              </a:rPr>
              <a:t>Majoration de 20% pour les DOM </a:t>
            </a:r>
          </a:p>
        </p:txBody>
      </p:sp>
    </p:spTree>
    <p:extLst>
      <p:ext uri="{BB962C8B-B14F-4D97-AF65-F5344CB8AC3E}">
        <p14:creationId xmlns:p14="http://schemas.microsoft.com/office/powerpoint/2010/main" val="2293877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131052" cy="1325563"/>
          </a:xfrm>
        </p:spPr>
        <p:txBody>
          <a:bodyPr/>
          <a:lstStyle/>
          <a:p>
            <a:r>
              <a:rPr lang="fr-FR" sz="4000" dirty="0"/>
              <a:t>2. Nouveau modèle de financement (12/13) </a:t>
            </a:r>
            <a:br>
              <a:rPr lang="fr-FR" sz="4000" dirty="0"/>
            </a:br>
            <a:r>
              <a:rPr lang="fr-FR" sz="4000" dirty="0"/>
              <a:t>Valeurs des forfaits « intervention » en 2023</a:t>
            </a:r>
          </a:p>
        </p:txBody>
      </p:sp>
      <p:sp>
        <p:nvSpPr>
          <p:cNvPr id="4" name="Rectangle : avec coins rognés en diagonale 3">
            <a:extLst>
              <a:ext uri="{FF2B5EF4-FFF2-40B4-BE49-F238E27FC236}">
                <a16:creationId xmlns:a16="http://schemas.microsoft.com/office/drawing/2014/main" id="{C294142D-0713-4833-9275-636D0A26F000}"/>
              </a:ext>
            </a:extLst>
          </p:cNvPr>
          <p:cNvSpPr/>
          <p:nvPr/>
        </p:nvSpPr>
        <p:spPr>
          <a:xfrm>
            <a:off x="1599417" y="1656994"/>
            <a:ext cx="1696234" cy="636943"/>
          </a:xfrm>
          <a:prstGeom prst="snip2Diag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GIR 5 et 6  </a:t>
            </a:r>
          </a:p>
        </p:txBody>
      </p:sp>
      <p:sp>
        <p:nvSpPr>
          <p:cNvPr id="10" name="Rectangle : avec coins rognés en diagonale 9">
            <a:extLst>
              <a:ext uri="{FF2B5EF4-FFF2-40B4-BE49-F238E27FC236}">
                <a16:creationId xmlns:a16="http://schemas.microsoft.com/office/drawing/2014/main" id="{2B2E4081-1DBF-41E7-BB65-8A878DA7A003}"/>
              </a:ext>
            </a:extLst>
          </p:cNvPr>
          <p:cNvSpPr/>
          <p:nvPr/>
        </p:nvSpPr>
        <p:spPr>
          <a:xfrm>
            <a:off x="4056866" y="1656995"/>
            <a:ext cx="3048783" cy="636942"/>
          </a:xfrm>
          <a:prstGeom prst="snip2Diag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GIR 3 et 4  </a:t>
            </a:r>
          </a:p>
        </p:txBody>
      </p:sp>
      <p:sp>
        <p:nvSpPr>
          <p:cNvPr id="11" name="Rectangle : avec coins rognés en diagonale 10">
            <a:extLst>
              <a:ext uri="{FF2B5EF4-FFF2-40B4-BE49-F238E27FC236}">
                <a16:creationId xmlns:a16="http://schemas.microsoft.com/office/drawing/2014/main" id="{A8D55376-5CBC-40BE-8BEB-57AD5F0C986C}"/>
              </a:ext>
            </a:extLst>
          </p:cNvPr>
          <p:cNvSpPr/>
          <p:nvPr/>
        </p:nvSpPr>
        <p:spPr>
          <a:xfrm>
            <a:off x="7866864" y="1664932"/>
            <a:ext cx="3048783" cy="636942"/>
          </a:xfrm>
          <a:prstGeom prst="snip2Diag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GIR 1 et 2  </a:t>
            </a:r>
          </a:p>
        </p:txBody>
      </p:sp>
      <p:sp>
        <p:nvSpPr>
          <p:cNvPr id="6" name="Flèche : bas 5">
            <a:extLst>
              <a:ext uri="{FF2B5EF4-FFF2-40B4-BE49-F238E27FC236}">
                <a16:creationId xmlns:a16="http://schemas.microsoft.com/office/drawing/2014/main" id="{C8BB8698-75B1-4DF6-832D-DDD18EE54585}"/>
              </a:ext>
            </a:extLst>
          </p:cNvPr>
          <p:cNvSpPr/>
          <p:nvPr/>
        </p:nvSpPr>
        <p:spPr>
          <a:xfrm>
            <a:off x="2257425" y="2352851"/>
            <a:ext cx="390525" cy="2592407"/>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 bas 13">
            <a:extLst>
              <a:ext uri="{FF2B5EF4-FFF2-40B4-BE49-F238E27FC236}">
                <a16:creationId xmlns:a16="http://schemas.microsoft.com/office/drawing/2014/main" id="{E9D168C6-F8BC-49B3-8BCB-BC96C1748F18}"/>
              </a:ext>
            </a:extLst>
          </p:cNvPr>
          <p:cNvSpPr/>
          <p:nvPr/>
        </p:nvSpPr>
        <p:spPr>
          <a:xfrm>
            <a:off x="4552950" y="2352852"/>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Flèche : bas 14">
            <a:extLst>
              <a:ext uri="{FF2B5EF4-FFF2-40B4-BE49-F238E27FC236}">
                <a16:creationId xmlns:a16="http://schemas.microsoft.com/office/drawing/2014/main" id="{8B6366ED-892E-41A0-A8D0-8879B3BA41F5}"/>
              </a:ext>
            </a:extLst>
          </p:cNvPr>
          <p:cNvSpPr/>
          <p:nvPr/>
        </p:nvSpPr>
        <p:spPr>
          <a:xfrm>
            <a:off x="6210300" y="2352852"/>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 coins arrondis 6">
            <a:extLst>
              <a:ext uri="{FF2B5EF4-FFF2-40B4-BE49-F238E27FC236}">
                <a16:creationId xmlns:a16="http://schemas.microsoft.com/office/drawing/2014/main" id="{5E141B6B-BE3F-4CA3-990E-42D68A4D5FCA}"/>
              </a:ext>
            </a:extLst>
          </p:cNvPr>
          <p:cNvSpPr/>
          <p:nvPr/>
        </p:nvSpPr>
        <p:spPr>
          <a:xfrm>
            <a:off x="4143374" y="2840392"/>
            <a:ext cx="1228725" cy="63694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2"/>
                </a:solidFill>
              </a:rPr>
              <a:t>Sans</a:t>
            </a:r>
            <a:r>
              <a:rPr lang="fr-FR" sz="1400" dirty="0">
                <a:solidFill>
                  <a:schemeClr val="tx2"/>
                </a:solidFill>
              </a:rPr>
              <a:t> prise en charge le </a:t>
            </a:r>
            <a:r>
              <a:rPr lang="fr-FR" sz="1400" b="1" dirty="0">
                <a:solidFill>
                  <a:schemeClr val="tx2"/>
                </a:solidFill>
              </a:rPr>
              <a:t>week-end</a:t>
            </a:r>
          </a:p>
        </p:txBody>
      </p:sp>
      <p:sp>
        <p:nvSpPr>
          <p:cNvPr id="17" name="Rectangle : coins arrondis 16">
            <a:extLst>
              <a:ext uri="{FF2B5EF4-FFF2-40B4-BE49-F238E27FC236}">
                <a16:creationId xmlns:a16="http://schemas.microsoft.com/office/drawing/2014/main" id="{5F052A07-233A-4FDD-81BC-3FDC7E218003}"/>
              </a:ext>
            </a:extLst>
          </p:cNvPr>
          <p:cNvSpPr/>
          <p:nvPr/>
        </p:nvSpPr>
        <p:spPr>
          <a:xfrm>
            <a:off x="5838824" y="2840392"/>
            <a:ext cx="1228725" cy="63694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2"/>
                </a:solidFill>
              </a:rPr>
              <a:t>Avec</a:t>
            </a:r>
            <a:r>
              <a:rPr lang="fr-FR" sz="1400" dirty="0">
                <a:solidFill>
                  <a:schemeClr val="tx2"/>
                </a:solidFill>
              </a:rPr>
              <a:t> prise en charge le </a:t>
            </a:r>
            <a:r>
              <a:rPr lang="fr-FR" sz="1400" b="1" dirty="0">
                <a:solidFill>
                  <a:schemeClr val="tx2"/>
                </a:solidFill>
              </a:rPr>
              <a:t>week-end</a:t>
            </a:r>
          </a:p>
        </p:txBody>
      </p:sp>
      <p:sp>
        <p:nvSpPr>
          <p:cNvPr id="20" name="Flèche : bas 19">
            <a:extLst>
              <a:ext uri="{FF2B5EF4-FFF2-40B4-BE49-F238E27FC236}">
                <a16:creationId xmlns:a16="http://schemas.microsoft.com/office/drawing/2014/main" id="{A32AE419-5C23-4EBC-89BC-7B525DF445F6}"/>
              </a:ext>
            </a:extLst>
          </p:cNvPr>
          <p:cNvSpPr/>
          <p:nvPr/>
        </p:nvSpPr>
        <p:spPr>
          <a:xfrm>
            <a:off x="4243386"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Flèche : bas 20">
            <a:extLst>
              <a:ext uri="{FF2B5EF4-FFF2-40B4-BE49-F238E27FC236}">
                <a16:creationId xmlns:a16="http://schemas.microsoft.com/office/drawing/2014/main" id="{C1E16D47-36B9-4135-9018-F975A4E9FF30}"/>
              </a:ext>
            </a:extLst>
          </p:cNvPr>
          <p:cNvSpPr/>
          <p:nvPr/>
        </p:nvSpPr>
        <p:spPr>
          <a:xfrm>
            <a:off x="4900611"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Flèche : bas 21">
            <a:extLst>
              <a:ext uri="{FF2B5EF4-FFF2-40B4-BE49-F238E27FC236}">
                <a16:creationId xmlns:a16="http://schemas.microsoft.com/office/drawing/2014/main" id="{2849197D-6C0C-41A1-8092-E525CF7728B5}"/>
              </a:ext>
            </a:extLst>
          </p:cNvPr>
          <p:cNvSpPr/>
          <p:nvPr/>
        </p:nvSpPr>
        <p:spPr>
          <a:xfrm>
            <a:off x="5943600"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Flèche : bas 22">
            <a:extLst>
              <a:ext uri="{FF2B5EF4-FFF2-40B4-BE49-F238E27FC236}">
                <a16:creationId xmlns:a16="http://schemas.microsoft.com/office/drawing/2014/main" id="{E9CFA23B-770E-44FB-ACA8-D50D846E13D1}"/>
              </a:ext>
            </a:extLst>
          </p:cNvPr>
          <p:cNvSpPr/>
          <p:nvPr/>
        </p:nvSpPr>
        <p:spPr>
          <a:xfrm>
            <a:off x="6600825"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Flèche : bas 23">
            <a:extLst>
              <a:ext uri="{FF2B5EF4-FFF2-40B4-BE49-F238E27FC236}">
                <a16:creationId xmlns:a16="http://schemas.microsoft.com/office/drawing/2014/main" id="{FBF1BBA6-111C-43E9-BB31-C69CC54FCA23}"/>
              </a:ext>
            </a:extLst>
          </p:cNvPr>
          <p:cNvSpPr/>
          <p:nvPr/>
        </p:nvSpPr>
        <p:spPr>
          <a:xfrm>
            <a:off x="4243385"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Flèche : bas 24">
            <a:extLst>
              <a:ext uri="{FF2B5EF4-FFF2-40B4-BE49-F238E27FC236}">
                <a16:creationId xmlns:a16="http://schemas.microsoft.com/office/drawing/2014/main" id="{CDE85A1F-A72B-4260-8573-558013D4C685}"/>
              </a:ext>
            </a:extLst>
          </p:cNvPr>
          <p:cNvSpPr/>
          <p:nvPr/>
        </p:nvSpPr>
        <p:spPr>
          <a:xfrm>
            <a:off x="4900610"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Rectangle : coins arrondis 27">
            <a:extLst>
              <a:ext uri="{FF2B5EF4-FFF2-40B4-BE49-F238E27FC236}">
                <a16:creationId xmlns:a16="http://schemas.microsoft.com/office/drawing/2014/main" id="{BD6E0DFF-8973-4ACB-8A88-BA96C2B62262}"/>
              </a:ext>
            </a:extLst>
          </p:cNvPr>
          <p:cNvSpPr/>
          <p:nvPr/>
        </p:nvSpPr>
        <p:spPr>
          <a:xfrm>
            <a:off x="4143175"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Sans IDE</a:t>
            </a:r>
          </a:p>
        </p:txBody>
      </p:sp>
      <p:sp>
        <p:nvSpPr>
          <p:cNvPr id="29" name="Rectangle : coins arrondis 28">
            <a:extLst>
              <a:ext uri="{FF2B5EF4-FFF2-40B4-BE49-F238E27FC236}">
                <a16:creationId xmlns:a16="http://schemas.microsoft.com/office/drawing/2014/main" id="{6B0BD6C7-C195-4377-A65E-8D38930A584C}"/>
              </a:ext>
            </a:extLst>
          </p:cNvPr>
          <p:cNvSpPr/>
          <p:nvPr/>
        </p:nvSpPr>
        <p:spPr>
          <a:xfrm>
            <a:off x="4800399"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Avec IDE</a:t>
            </a:r>
          </a:p>
        </p:txBody>
      </p:sp>
      <p:sp>
        <p:nvSpPr>
          <p:cNvPr id="30" name="Flèche : bas 29">
            <a:extLst>
              <a:ext uri="{FF2B5EF4-FFF2-40B4-BE49-F238E27FC236}">
                <a16:creationId xmlns:a16="http://schemas.microsoft.com/office/drawing/2014/main" id="{8B454F9C-EF54-439F-9C8D-185B2EE6B52C}"/>
              </a:ext>
            </a:extLst>
          </p:cNvPr>
          <p:cNvSpPr/>
          <p:nvPr/>
        </p:nvSpPr>
        <p:spPr>
          <a:xfrm>
            <a:off x="5957690"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Flèche : bas 30">
            <a:extLst>
              <a:ext uri="{FF2B5EF4-FFF2-40B4-BE49-F238E27FC236}">
                <a16:creationId xmlns:a16="http://schemas.microsoft.com/office/drawing/2014/main" id="{5D2CAC08-4086-4A95-9E91-40CE04D40EA4}"/>
              </a:ext>
            </a:extLst>
          </p:cNvPr>
          <p:cNvSpPr/>
          <p:nvPr/>
        </p:nvSpPr>
        <p:spPr>
          <a:xfrm>
            <a:off x="6614915"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Rectangle : coins arrondis 31">
            <a:extLst>
              <a:ext uri="{FF2B5EF4-FFF2-40B4-BE49-F238E27FC236}">
                <a16:creationId xmlns:a16="http://schemas.microsoft.com/office/drawing/2014/main" id="{2F01D859-4CA7-4C4A-81F6-36474E0B6DC8}"/>
              </a:ext>
            </a:extLst>
          </p:cNvPr>
          <p:cNvSpPr/>
          <p:nvPr/>
        </p:nvSpPr>
        <p:spPr>
          <a:xfrm>
            <a:off x="5857480"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Sans IDE</a:t>
            </a:r>
          </a:p>
        </p:txBody>
      </p:sp>
      <p:sp>
        <p:nvSpPr>
          <p:cNvPr id="33" name="Rectangle : coins arrondis 32">
            <a:extLst>
              <a:ext uri="{FF2B5EF4-FFF2-40B4-BE49-F238E27FC236}">
                <a16:creationId xmlns:a16="http://schemas.microsoft.com/office/drawing/2014/main" id="{8E9632CF-C767-44D0-92E9-659FC0BF1B01}"/>
              </a:ext>
            </a:extLst>
          </p:cNvPr>
          <p:cNvSpPr/>
          <p:nvPr/>
        </p:nvSpPr>
        <p:spPr>
          <a:xfrm>
            <a:off x="6514704"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Avec IDE</a:t>
            </a:r>
          </a:p>
        </p:txBody>
      </p:sp>
      <p:sp>
        <p:nvSpPr>
          <p:cNvPr id="12" name="Rectangle 11">
            <a:extLst>
              <a:ext uri="{FF2B5EF4-FFF2-40B4-BE49-F238E27FC236}">
                <a16:creationId xmlns:a16="http://schemas.microsoft.com/office/drawing/2014/main" id="{293B5EEF-4722-4EAB-92A2-522567CEB98B}"/>
              </a:ext>
            </a:extLst>
          </p:cNvPr>
          <p:cNvSpPr/>
          <p:nvPr/>
        </p:nvSpPr>
        <p:spPr>
          <a:xfrm>
            <a:off x="1276350" y="5023329"/>
            <a:ext cx="10144124" cy="744356"/>
          </a:xfrm>
          <a:prstGeom prst="rect">
            <a:avLst/>
          </a:prstGeom>
          <a:solidFill>
            <a:schemeClr val="bg2"/>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ectangle : avec coins rognés en diagonale 36">
            <a:extLst>
              <a:ext uri="{FF2B5EF4-FFF2-40B4-BE49-F238E27FC236}">
                <a16:creationId xmlns:a16="http://schemas.microsoft.com/office/drawing/2014/main" id="{EF897C2F-9889-4A9C-9BA7-92CF96E5F377}"/>
              </a:ext>
            </a:extLst>
          </p:cNvPr>
          <p:cNvSpPr/>
          <p:nvPr/>
        </p:nvSpPr>
        <p:spPr>
          <a:xfrm>
            <a:off x="104976" y="4758564"/>
            <a:ext cx="1696234" cy="1165986"/>
          </a:xfrm>
          <a:prstGeom prst="snip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2"/>
                </a:solidFill>
              </a:rPr>
              <a:t>9 forfaits intervention hebdomadaires </a:t>
            </a:r>
          </a:p>
        </p:txBody>
      </p:sp>
      <p:sp>
        <p:nvSpPr>
          <p:cNvPr id="38" name="Rectangle : coins arrondis 37">
            <a:extLst>
              <a:ext uri="{FF2B5EF4-FFF2-40B4-BE49-F238E27FC236}">
                <a16:creationId xmlns:a16="http://schemas.microsoft.com/office/drawing/2014/main" id="{3F8CECDE-305F-4313-A703-DB3863468389}"/>
              </a:ext>
            </a:extLst>
          </p:cNvPr>
          <p:cNvSpPr/>
          <p:nvPr/>
        </p:nvSpPr>
        <p:spPr>
          <a:xfrm>
            <a:off x="2098526" y="5161407"/>
            <a:ext cx="698400" cy="498863"/>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49,05€</a:t>
            </a:r>
          </a:p>
        </p:txBody>
      </p:sp>
      <p:sp>
        <p:nvSpPr>
          <p:cNvPr id="39" name="Rectangle : coins arrondis 38">
            <a:extLst>
              <a:ext uri="{FF2B5EF4-FFF2-40B4-BE49-F238E27FC236}">
                <a16:creationId xmlns:a16="http://schemas.microsoft.com/office/drawing/2014/main" id="{0BC91319-2D54-460B-B56F-4A73C9B782C7}"/>
              </a:ext>
            </a:extLst>
          </p:cNvPr>
          <p:cNvSpPr/>
          <p:nvPr/>
        </p:nvSpPr>
        <p:spPr>
          <a:xfrm>
            <a:off x="4046946" y="5161408"/>
            <a:ext cx="687173" cy="474350"/>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71,29€</a:t>
            </a:r>
          </a:p>
        </p:txBody>
      </p:sp>
      <p:sp>
        <p:nvSpPr>
          <p:cNvPr id="40" name="Flèche : bas 39">
            <a:extLst>
              <a:ext uri="{FF2B5EF4-FFF2-40B4-BE49-F238E27FC236}">
                <a16:creationId xmlns:a16="http://schemas.microsoft.com/office/drawing/2014/main" id="{9C1465CB-BB5D-440E-8C22-EA494E13652E}"/>
              </a:ext>
            </a:extLst>
          </p:cNvPr>
          <p:cNvSpPr/>
          <p:nvPr/>
        </p:nvSpPr>
        <p:spPr>
          <a:xfrm>
            <a:off x="8458200" y="2352852"/>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Flèche : bas 40">
            <a:extLst>
              <a:ext uri="{FF2B5EF4-FFF2-40B4-BE49-F238E27FC236}">
                <a16:creationId xmlns:a16="http://schemas.microsoft.com/office/drawing/2014/main" id="{3B89C5EE-4E41-4F92-926F-B138794DCFF1}"/>
              </a:ext>
            </a:extLst>
          </p:cNvPr>
          <p:cNvSpPr/>
          <p:nvPr/>
        </p:nvSpPr>
        <p:spPr>
          <a:xfrm>
            <a:off x="10115550" y="2352852"/>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Rectangle : coins arrondis 41">
            <a:extLst>
              <a:ext uri="{FF2B5EF4-FFF2-40B4-BE49-F238E27FC236}">
                <a16:creationId xmlns:a16="http://schemas.microsoft.com/office/drawing/2014/main" id="{A8C311FE-1256-4E9E-9854-10C53FCA422E}"/>
              </a:ext>
            </a:extLst>
          </p:cNvPr>
          <p:cNvSpPr/>
          <p:nvPr/>
        </p:nvSpPr>
        <p:spPr>
          <a:xfrm>
            <a:off x="8048624" y="2840392"/>
            <a:ext cx="1228725" cy="63694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2"/>
                </a:solidFill>
              </a:rPr>
              <a:t>Sans</a:t>
            </a:r>
            <a:r>
              <a:rPr lang="fr-FR" sz="1400" dirty="0">
                <a:solidFill>
                  <a:schemeClr val="tx2"/>
                </a:solidFill>
              </a:rPr>
              <a:t> prise en charge le </a:t>
            </a:r>
            <a:r>
              <a:rPr lang="fr-FR" sz="1400" b="1" dirty="0">
                <a:solidFill>
                  <a:schemeClr val="tx2"/>
                </a:solidFill>
              </a:rPr>
              <a:t>week-end</a:t>
            </a:r>
          </a:p>
        </p:txBody>
      </p:sp>
      <p:sp>
        <p:nvSpPr>
          <p:cNvPr id="43" name="Rectangle : coins arrondis 42">
            <a:extLst>
              <a:ext uri="{FF2B5EF4-FFF2-40B4-BE49-F238E27FC236}">
                <a16:creationId xmlns:a16="http://schemas.microsoft.com/office/drawing/2014/main" id="{7E0EDA02-F405-4857-B740-B749694097C3}"/>
              </a:ext>
            </a:extLst>
          </p:cNvPr>
          <p:cNvSpPr/>
          <p:nvPr/>
        </p:nvSpPr>
        <p:spPr>
          <a:xfrm>
            <a:off x="9744074" y="2840392"/>
            <a:ext cx="1228725" cy="63694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2"/>
                </a:solidFill>
              </a:rPr>
              <a:t>Avec</a:t>
            </a:r>
            <a:r>
              <a:rPr lang="fr-FR" sz="1400" dirty="0">
                <a:solidFill>
                  <a:schemeClr val="tx2"/>
                </a:solidFill>
              </a:rPr>
              <a:t> prise en charge le </a:t>
            </a:r>
            <a:r>
              <a:rPr lang="fr-FR" sz="1400" b="1" dirty="0">
                <a:solidFill>
                  <a:schemeClr val="tx2"/>
                </a:solidFill>
              </a:rPr>
              <a:t>week-end</a:t>
            </a:r>
          </a:p>
        </p:txBody>
      </p:sp>
      <p:sp>
        <p:nvSpPr>
          <p:cNvPr id="44" name="Flèche : bas 43">
            <a:extLst>
              <a:ext uri="{FF2B5EF4-FFF2-40B4-BE49-F238E27FC236}">
                <a16:creationId xmlns:a16="http://schemas.microsoft.com/office/drawing/2014/main" id="{FAEBE0F7-2FDA-4796-BBC9-4DD70633DC94}"/>
              </a:ext>
            </a:extLst>
          </p:cNvPr>
          <p:cNvSpPr/>
          <p:nvPr/>
        </p:nvSpPr>
        <p:spPr>
          <a:xfrm>
            <a:off x="8148636"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Flèche : bas 44">
            <a:extLst>
              <a:ext uri="{FF2B5EF4-FFF2-40B4-BE49-F238E27FC236}">
                <a16:creationId xmlns:a16="http://schemas.microsoft.com/office/drawing/2014/main" id="{3CCA08BC-8688-44B6-B8F5-5DD3A13525B5}"/>
              </a:ext>
            </a:extLst>
          </p:cNvPr>
          <p:cNvSpPr/>
          <p:nvPr/>
        </p:nvSpPr>
        <p:spPr>
          <a:xfrm>
            <a:off x="8805861"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Flèche : bas 45">
            <a:extLst>
              <a:ext uri="{FF2B5EF4-FFF2-40B4-BE49-F238E27FC236}">
                <a16:creationId xmlns:a16="http://schemas.microsoft.com/office/drawing/2014/main" id="{5D179F23-FCBD-448F-87AE-DADB28418112}"/>
              </a:ext>
            </a:extLst>
          </p:cNvPr>
          <p:cNvSpPr/>
          <p:nvPr/>
        </p:nvSpPr>
        <p:spPr>
          <a:xfrm>
            <a:off x="9848850"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Flèche : bas 46">
            <a:extLst>
              <a:ext uri="{FF2B5EF4-FFF2-40B4-BE49-F238E27FC236}">
                <a16:creationId xmlns:a16="http://schemas.microsoft.com/office/drawing/2014/main" id="{FA706A7F-4EE6-4301-87AA-672A7FB9C166}"/>
              </a:ext>
            </a:extLst>
          </p:cNvPr>
          <p:cNvSpPr/>
          <p:nvPr/>
        </p:nvSpPr>
        <p:spPr>
          <a:xfrm>
            <a:off x="10506075" y="3536249"/>
            <a:ext cx="390525" cy="42862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Flèche : bas 47">
            <a:extLst>
              <a:ext uri="{FF2B5EF4-FFF2-40B4-BE49-F238E27FC236}">
                <a16:creationId xmlns:a16="http://schemas.microsoft.com/office/drawing/2014/main" id="{91C81EFB-DDBD-4ABD-BD83-8EB18C3A7ED6}"/>
              </a:ext>
            </a:extLst>
          </p:cNvPr>
          <p:cNvSpPr/>
          <p:nvPr/>
        </p:nvSpPr>
        <p:spPr>
          <a:xfrm>
            <a:off x="8148635"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Flèche : bas 48">
            <a:extLst>
              <a:ext uri="{FF2B5EF4-FFF2-40B4-BE49-F238E27FC236}">
                <a16:creationId xmlns:a16="http://schemas.microsoft.com/office/drawing/2014/main" id="{4C5FA906-6980-465D-A594-27A076AA833C}"/>
              </a:ext>
            </a:extLst>
          </p:cNvPr>
          <p:cNvSpPr/>
          <p:nvPr/>
        </p:nvSpPr>
        <p:spPr>
          <a:xfrm>
            <a:off x="8805860"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Rectangle : coins arrondis 49">
            <a:extLst>
              <a:ext uri="{FF2B5EF4-FFF2-40B4-BE49-F238E27FC236}">
                <a16:creationId xmlns:a16="http://schemas.microsoft.com/office/drawing/2014/main" id="{1A567A00-C189-413E-B564-C6A8C68575D7}"/>
              </a:ext>
            </a:extLst>
          </p:cNvPr>
          <p:cNvSpPr/>
          <p:nvPr/>
        </p:nvSpPr>
        <p:spPr>
          <a:xfrm>
            <a:off x="8048425"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Sans IDE</a:t>
            </a:r>
          </a:p>
        </p:txBody>
      </p:sp>
      <p:sp>
        <p:nvSpPr>
          <p:cNvPr id="51" name="Rectangle : coins arrondis 50">
            <a:extLst>
              <a:ext uri="{FF2B5EF4-FFF2-40B4-BE49-F238E27FC236}">
                <a16:creationId xmlns:a16="http://schemas.microsoft.com/office/drawing/2014/main" id="{D5F9337E-C954-4197-9D09-C0AF2B9E8118}"/>
              </a:ext>
            </a:extLst>
          </p:cNvPr>
          <p:cNvSpPr/>
          <p:nvPr/>
        </p:nvSpPr>
        <p:spPr>
          <a:xfrm>
            <a:off x="8705649"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Avec IDE</a:t>
            </a:r>
          </a:p>
        </p:txBody>
      </p:sp>
      <p:sp>
        <p:nvSpPr>
          <p:cNvPr id="52" name="Flèche : bas 51">
            <a:extLst>
              <a:ext uri="{FF2B5EF4-FFF2-40B4-BE49-F238E27FC236}">
                <a16:creationId xmlns:a16="http://schemas.microsoft.com/office/drawing/2014/main" id="{DAFB704E-B39B-4E7B-9FB2-572E1414CBBB}"/>
              </a:ext>
            </a:extLst>
          </p:cNvPr>
          <p:cNvSpPr/>
          <p:nvPr/>
        </p:nvSpPr>
        <p:spPr>
          <a:xfrm>
            <a:off x="9862940"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Flèche : bas 52">
            <a:extLst>
              <a:ext uri="{FF2B5EF4-FFF2-40B4-BE49-F238E27FC236}">
                <a16:creationId xmlns:a16="http://schemas.microsoft.com/office/drawing/2014/main" id="{0B91299C-7BAA-40E9-9708-C0AB7F45A033}"/>
              </a:ext>
            </a:extLst>
          </p:cNvPr>
          <p:cNvSpPr/>
          <p:nvPr/>
        </p:nvSpPr>
        <p:spPr>
          <a:xfrm>
            <a:off x="10520165" y="4516634"/>
            <a:ext cx="390525" cy="428625"/>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Rectangle : coins arrondis 53">
            <a:extLst>
              <a:ext uri="{FF2B5EF4-FFF2-40B4-BE49-F238E27FC236}">
                <a16:creationId xmlns:a16="http://schemas.microsoft.com/office/drawing/2014/main" id="{D73B651F-281E-49F4-AE81-497A0C759A2A}"/>
              </a:ext>
            </a:extLst>
          </p:cNvPr>
          <p:cNvSpPr/>
          <p:nvPr/>
        </p:nvSpPr>
        <p:spPr>
          <a:xfrm>
            <a:off x="9762730"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Sans IDE</a:t>
            </a:r>
          </a:p>
        </p:txBody>
      </p:sp>
      <p:sp>
        <p:nvSpPr>
          <p:cNvPr id="55" name="Rectangle : coins arrondis 54">
            <a:extLst>
              <a:ext uri="{FF2B5EF4-FFF2-40B4-BE49-F238E27FC236}">
                <a16:creationId xmlns:a16="http://schemas.microsoft.com/office/drawing/2014/main" id="{739F5621-69E7-490E-BE0F-0553D171814F}"/>
              </a:ext>
            </a:extLst>
          </p:cNvPr>
          <p:cNvSpPr/>
          <p:nvPr/>
        </p:nvSpPr>
        <p:spPr>
          <a:xfrm>
            <a:off x="10419954" y="401867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Avec IDE</a:t>
            </a:r>
          </a:p>
        </p:txBody>
      </p:sp>
      <p:sp>
        <p:nvSpPr>
          <p:cNvPr id="56" name="Rectangle : coins arrondis 55">
            <a:extLst>
              <a:ext uri="{FF2B5EF4-FFF2-40B4-BE49-F238E27FC236}">
                <a16:creationId xmlns:a16="http://schemas.microsoft.com/office/drawing/2014/main" id="{B31187DF-5D18-430A-B246-189F32FEEB91}"/>
              </a:ext>
            </a:extLst>
          </p:cNvPr>
          <p:cNvSpPr/>
          <p:nvPr/>
        </p:nvSpPr>
        <p:spPr>
          <a:xfrm>
            <a:off x="4848915" y="5161407"/>
            <a:ext cx="667434" cy="484123"/>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100,14€</a:t>
            </a:r>
          </a:p>
        </p:txBody>
      </p:sp>
      <p:sp>
        <p:nvSpPr>
          <p:cNvPr id="57" name="Rectangle : coins arrondis 56">
            <a:extLst>
              <a:ext uri="{FF2B5EF4-FFF2-40B4-BE49-F238E27FC236}">
                <a16:creationId xmlns:a16="http://schemas.microsoft.com/office/drawing/2014/main" id="{C5DCA51C-F6CE-4CF9-888C-32FBCEBC2829}"/>
              </a:ext>
            </a:extLst>
          </p:cNvPr>
          <p:cNvSpPr/>
          <p:nvPr/>
        </p:nvSpPr>
        <p:spPr>
          <a:xfrm>
            <a:off x="5740566" y="5161408"/>
            <a:ext cx="689203" cy="509350"/>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111,69€</a:t>
            </a:r>
          </a:p>
        </p:txBody>
      </p:sp>
      <p:sp>
        <p:nvSpPr>
          <p:cNvPr id="58" name="Rectangle : coins arrondis 57">
            <a:extLst>
              <a:ext uri="{FF2B5EF4-FFF2-40B4-BE49-F238E27FC236}">
                <a16:creationId xmlns:a16="http://schemas.microsoft.com/office/drawing/2014/main" id="{01751EA7-EA95-4192-9022-0D12588097A1}"/>
              </a:ext>
            </a:extLst>
          </p:cNvPr>
          <p:cNvSpPr/>
          <p:nvPr/>
        </p:nvSpPr>
        <p:spPr>
          <a:xfrm>
            <a:off x="6544565" y="5161407"/>
            <a:ext cx="689203" cy="484123"/>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171,60 €</a:t>
            </a:r>
          </a:p>
        </p:txBody>
      </p:sp>
      <p:sp>
        <p:nvSpPr>
          <p:cNvPr id="61" name="Rectangle : coins arrondis 60">
            <a:extLst>
              <a:ext uri="{FF2B5EF4-FFF2-40B4-BE49-F238E27FC236}">
                <a16:creationId xmlns:a16="http://schemas.microsoft.com/office/drawing/2014/main" id="{9B060761-0945-4019-8108-44B81DAE156B}"/>
              </a:ext>
            </a:extLst>
          </p:cNvPr>
          <p:cNvSpPr/>
          <p:nvPr/>
        </p:nvSpPr>
        <p:spPr>
          <a:xfrm>
            <a:off x="7966085" y="5150366"/>
            <a:ext cx="667434" cy="472002"/>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98,45€</a:t>
            </a:r>
          </a:p>
        </p:txBody>
      </p:sp>
      <p:sp>
        <p:nvSpPr>
          <p:cNvPr id="63" name="Rectangle : coins arrondis 62">
            <a:extLst>
              <a:ext uri="{FF2B5EF4-FFF2-40B4-BE49-F238E27FC236}">
                <a16:creationId xmlns:a16="http://schemas.microsoft.com/office/drawing/2014/main" id="{98B61EA6-1452-4E3B-B890-A5F431F2D071}"/>
              </a:ext>
            </a:extLst>
          </p:cNvPr>
          <p:cNvSpPr/>
          <p:nvPr/>
        </p:nvSpPr>
        <p:spPr>
          <a:xfrm>
            <a:off x="8748314" y="5150365"/>
            <a:ext cx="667434" cy="495165"/>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149,36€</a:t>
            </a:r>
          </a:p>
        </p:txBody>
      </p:sp>
      <p:sp>
        <p:nvSpPr>
          <p:cNvPr id="66" name="Rectangle : coins arrondis 65">
            <a:extLst>
              <a:ext uri="{FF2B5EF4-FFF2-40B4-BE49-F238E27FC236}">
                <a16:creationId xmlns:a16="http://schemas.microsoft.com/office/drawing/2014/main" id="{9EF97275-A1F9-4F96-AF15-B60306A4632B}"/>
              </a:ext>
            </a:extLst>
          </p:cNvPr>
          <p:cNvSpPr/>
          <p:nvPr/>
        </p:nvSpPr>
        <p:spPr>
          <a:xfrm>
            <a:off x="9650632" y="5159516"/>
            <a:ext cx="703238" cy="454928"/>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185,85€</a:t>
            </a:r>
          </a:p>
        </p:txBody>
      </p:sp>
      <p:sp>
        <p:nvSpPr>
          <p:cNvPr id="69" name="Rectangle : coins arrondis 68">
            <a:extLst>
              <a:ext uri="{FF2B5EF4-FFF2-40B4-BE49-F238E27FC236}">
                <a16:creationId xmlns:a16="http://schemas.microsoft.com/office/drawing/2014/main" id="{AAFDD14C-41E1-40DD-AEE4-54EE5A17BBD6}"/>
              </a:ext>
            </a:extLst>
          </p:cNvPr>
          <p:cNvSpPr/>
          <p:nvPr/>
        </p:nvSpPr>
        <p:spPr>
          <a:xfrm>
            <a:off x="10468665" y="5159516"/>
            <a:ext cx="703238" cy="454928"/>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268,52€</a:t>
            </a:r>
          </a:p>
        </p:txBody>
      </p:sp>
      <p:cxnSp>
        <p:nvCxnSpPr>
          <p:cNvPr id="18" name="Connecteur droit avec flèche 17">
            <a:extLst>
              <a:ext uri="{FF2B5EF4-FFF2-40B4-BE49-F238E27FC236}">
                <a16:creationId xmlns:a16="http://schemas.microsoft.com/office/drawing/2014/main" id="{2E16B689-A3F9-4137-A7BE-10FA5DE738F6}"/>
              </a:ext>
            </a:extLst>
          </p:cNvPr>
          <p:cNvCxnSpPr/>
          <p:nvPr/>
        </p:nvCxnSpPr>
        <p:spPr>
          <a:xfrm>
            <a:off x="4132862" y="5857875"/>
            <a:ext cx="299233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0" name="Connecteur droit avec flèche 69">
            <a:extLst>
              <a:ext uri="{FF2B5EF4-FFF2-40B4-BE49-F238E27FC236}">
                <a16:creationId xmlns:a16="http://schemas.microsoft.com/office/drawing/2014/main" id="{78FD90D2-AA61-47D7-AF78-5231E6538AC8}"/>
              </a:ext>
            </a:extLst>
          </p:cNvPr>
          <p:cNvCxnSpPr/>
          <p:nvPr/>
        </p:nvCxnSpPr>
        <p:spPr>
          <a:xfrm>
            <a:off x="8042573" y="5848350"/>
            <a:ext cx="299233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 name="ZoneTexte 18">
            <a:extLst>
              <a:ext uri="{FF2B5EF4-FFF2-40B4-BE49-F238E27FC236}">
                <a16:creationId xmlns:a16="http://schemas.microsoft.com/office/drawing/2014/main" id="{7F4873D1-7ED1-43F8-95F7-AEFCF4CBAD08}"/>
              </a:ext>
            </a:extLst>
          </p:cNvPr>
          <p:cNvSpPr txBox="1"/>
          <p:nvPr/>
        </p:nvSpPr>
        <p:spPr>
          <a:xfrm>
            <a:off x="4046946" y="5798772"/>
            <a:ext cx="3353584" cy="246221"/>
          </a:xfrm>
          <a:prstGeom prst="rect">
            <a:avLst/>
          </a:prstGeom>
          <a:noFill/>
        </p:spPr>
        <p:txBody>
          <a:bodyPr wrap="square" rtlCol="0">
            <a:spAutoFit/>
          </a:bodyPr>
          <a:lstStyle/>
          <a:p>
            <a:r>
              <a:rPr lang="fr-FR" sz="1000" dirty="0"/>
              <a:t>Valeurs croissantes</a:t>
            </a:r>
          </a:p>
        </p:txBody>
      </p:sp>
      <p:sp>
        <p:nvSpPr>
          <p:cNvPr id="72" name="Flèche : bas 71">
            <a:extLst>
              <a:ext uri="{FF2B5EF4-FFF2-40B4-BE49-F238E27FC236}">
                <a16:creationId xmlns:a16="http://schemas.microsoft.com/office/drawing/2014/main" id="{DCDA0170-0AB0-4254-85B8-3E5B8597D695}"/>
              </a:ext>
            </a:extLst>
          </p:cNvPr>
          <p:cNvSpPr/>
          <p:nvPr/>
        </p:nvSpPr>
        <p:spPr>
          <a:xfrm>
            <a:off x="6040223" y="5635757"/>
            <a:ext cx="225458" cy="74435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73" name="Flèche : bas 72">
            <a:extLst>
              <a:ext uri="{FF2B5EF4-FFF2-40B4-BE49-F238E27FC236}">
                <a16:creationId xmlns:a16="http://schemas.microsoft.com/office/drawing/2014/main" id="{9604E0B2-7EB6-4082-84AD-2018107D1464}"/>
              </a:ext>
            </a:extLst>
          </p:cNvPr>
          <p:cNvSpPr/>
          <p:nvPr/>
        </p:nvSpPr>
        <p:spPr>
          <a:xfrm>
            <a:off x="6727308" y="5639388"/>
            <a:ext cx="225458" cy="74435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76" name="Flèche : bas 75">
            <a:extLst>
              <a:ext uri="{FF2B5EF4-FFF2-40B4-BE49-F238E27FC236}">
                <a16:creationId xmlns:a16="http://schemas.microsoft.com/office/drawing/2014/main" id="{F49708F2-5494-4671-8E0B-5091CB456932}"/>
              </a:ext>
            </a:extLst>
          </p:cNvPr>
          <p:cNvSpPr/>
          <p:nvPr/>
        </p:nvSpPr>
        <p:spPr>
          <a:xfrm>
            <a:off x="9964591" y="5645531"/>
            <a:ext cx="225458" cy="74435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77" name="Flèche : bas 76">
            <a:extLst>
              <a:ext uri="{FF2B5EF4-FFF2-40B4-BE49-F238E27FC236}">
                <a16:creationId xmlns:a16="http://schemas.microsoft.com/office/drawing/2014/main" id="{C6A83D96-D4AA-4CC4-B39A-2AF078887B8F}"/>
              </a:ext>
            </a:extLst>
          </p:cNvPr>
          <p:cNvSpPr/>
          <p:nvPr/>
        </p:nvSpPr>
        <p:spPr>
          <a:xfrm>
            <a:off x="10671142" y="5635757"/>
            <a:ext cx="225458" cy="74435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78" name="Rectangle : coins arrondis 77">
            <a:extLst>
              <a:ext uri="{FF2B5EF4-FFF2-40B4-BE49-F238E27FC236}">
                <a16:creationId xmlns:a16="http://schemas.microsoft.com/office/drawing/2014/main" id="{51B7D018-C297-4A3E-AC02-E7966C9FC1C9}"/>
              </a:ext>
            </a:extLst>
          </p:cNvPr>
          <p:cNvSpPr/>
          <p:nvPr/>
        </p:nvSpPr>
        <p:spPr>
          <a:xfrm>
            <a:off x="5838824" y="5913596"/>
            <a:ext cx="5277245" cy="229871"/>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fr-FR" sz="1400" dirty="0">
                <a:solidFill>
                  <a:schemeClr val="accent3"/>
                </a:solidFill>
              </a:rPr>
              <a:t>Majoration du FI en cas de :</a:t>
            </a:r>
          </a:p>
        </p:txBody>
      </p:sp>
      <p:sp>
        <p:nvSpPr>
          <p:cNvPr id="79" name="ZoneTexte 78">
            <a:extLst>
              <a:ext uri="{FF2B5EF4-FFF2-40B4-BE49-F238E27FC236}">
                <a16:creationId xmlns:a16="http://schemas.microsoft.com/office/drawing/2014/main" id="{882187AD-72B6-4C22-AAB4-8C967D03480A}"/>
              </a:ext>
            </a:extLst>
          </p:cNvPr>
          <p:cNvSpPr txBox="1"/>
          <p:nvPr/>
        </p:nvSpPr>
        <p:spPr>
          <a:xfrm>
            <a:off x="5662364" y="6369196"/>
            <a:ext cx="882202" cy="461665"/>
          </a:xfrm>
          <a:prstGeom prst="rect">
            <a:avLst/>
          </a:prstGeom>
          <a:noFill/>
        </p:spPr>
        <p:txBody>
          <a:bodyPr wrap="square" rtlCol="0">
            <a:spAutoFit/>
          </a:bodyPr>
          <a:lstStyle/>
          <a:p>
            <a:pPr algn="ctr"/>
            <a:r>
              <a:rPr lang="fr-FR" sz="1200" dirty="0">
                <a:solidFill>
                  <a:schemeClr val="accent3"/>
                </a:solidFill>
              </a:rPr>
              <a:t>GIR 3 et/ou PECC</a:t>
            </a:r>
          </a:p>
        </p:txBody>
      </p:sp>
      <p:sp>
        <p:nvSpPr>
          <p:cNvPr id="80" name="ZoneTexte 79">
            <a:extLst>
              <a:ext uri="{FF2B5EF4-FFF2-40B4-BE49-F238E27FC236}">
                <a16:creationId xmlns:a16="http://schemas.microsoft.com/office/drawing/2014/main" id="{C80B2999-AA92-4613-AAD9-5B6903CD4D2B}"/>
              </a:ext>
            </a:extLst>
          </p:cNvPr>
          <p:cNvSpPr txBox="1"/>
          <p:nvPr/>
        </p:nvSpPr>
        <p:spPr>
          <a:xfrm>
            <a:off x="6503091" y="6359924"/>
            <a:ext cx="882202" cy="461665"/>
          </a:xfrm>
          <a:prstGeom prst="rect">
            <a:avLst/>
          </a:prstGeom>
          <a:noFill/>
        </p:spPr>
        <p:txBody>
          <a:bodyPr wrap="square" rtlCol="0">
            <a:spAutoFit/>
          </a:bodyPr>
          <a:lstStyle/>
          <a:p>
            <a:pPr algn="ctr"/>
            <a:r>
              <a:rPr lang="fr-FR" sz="1200" dirty="0">
                <a:solidFill>
                  <a:schemeClr val="accent3"/>
                </a:solidFill>
              </a:rPr>
              <a:t>Diabète</a:t>
            </a:r>
            <a:br>
              <a:rPr lang="fr-FR" sz="1200" dirty="0">
                <a:solidFill>
                  <a:schemeClr val="accent3"/>
                </a:solidFill>
              </a:rPr>
            </a:br>
            <a:r>
              <a:rPr lang="fr-FR" sz="1200" dirty="0">
                <a:solidFill>
                  <a:schemeClr val="accent3"/>
                </a:solidFill>
              </a:rPr>
              <a:t>et/ou PECC</a:t>
            </a:r>
          </a:p>
        </p:txBody>
      </p:sp>
      <p:sp>
        <p:nvSpPr>
          <p:cNvPr id="81" name="ZoneTexte 80">
            <a:extLst>
              <a:ext uri="{FF2B5EF4-FFF2-40B4-BE49-F238E27FC236}">
                <a16:creationId xmlns:a16="http://schemas.microsoft.com/office/drawing/2014/main" id="{678CFD77-80C4-4CE0-AC41-43319CAB9813}"/>
              </a:ext>
            </a:extLst>
          </p:cNvPr>
          <p:cNvSpPr txBox="1"/>
          <p:nvPr/>
        </p:nvSpPr>
        <p:spPr>
          <a:xfrm>
            <a:off x="9650631" y="6369196"/>
            <a:ext cx="882202" cy="461665"/>
          </a:xfrm>
          <a:prstGeom prst="rect">
            <a:avLst/>
          </a:prstGeom>
          <a:noFill/>
        </p:spPr>
        <p:txBody>
          <a:bodyPr wrap="square" rtlCol="0">
            <a:spAutoFit/>
          </a:bodyPr>
          <a:lstStyle/>
          <a:p>
            <a:pPr algn="ctr"/>
            <a:r>
              <a:rPr lang="fr-FR" sz="1200" dirty="0">
                <a:solidFill>
                  <a:schemeClr val="accent3"/>
                </a:solidFill>
              </a:rPr>
              <a:t>GIR 1 et/ou PECC</a:t>
            </a:r>
          </a:p>
        </p:txBody>
      </p:sp>
      <p:sp>
        <p:nvSpPr>
          <p:cNvPr id="82" name="ZoneTexte 81">
            <a:extLst>
              <a:ext uri="{FF2B5EF4-FFF2-40B4-BE49-F238E27FC236}">
                <a16:creationId xmlns:a16="http://schemas.microsoft.com/office/drawing/2014/main" id="{D824D4A3-30BE-4C0C-996B-39989C48803D}"/>
              </a:ext>
            </a:extLst>
          </p:cNvPr>
          <p:cNvSpPr txBox="1"/>
          <p:nvPr/>
        </p:nvSpPr>
        <p:spPr>
          <a:xfrm>
            <a:off x="10455499" y="6369449"/>
            <a:ext cx="882202" cy="461665"/>
          </a:xfrm>
          <a:prstGeom prst="rect">
            <a:avLst/>
          </a:prstGeom>
          <a:noFill/>
        </p:spPr>
        <p:txBody>
          <a:bodyPr wrap="square" rtlCol="0">
            <a:spAutoFit/>
          </a:bodyPr>
          <a:lstStyle/>
          <a:p>
            <a:pPr algn="ctr"/>
            <a:r>
              <a:rPr lang="fr-FR" sz="1200" dirty="0">
                <a:solidFill>
                  <a:schemeClr val="accent3"/>
                </a:solidFill>
              </a:rPr>
              <a:t>Diabète</a:t>
            </a:r>
            <a:br>
              <a:rPr lang="fr-FR" sz="1200" dirty="0">
                <a:solidFill>
                  <a:schemeClr val="accent3"/>
                </a:solidFill>
              </a:rPr>
            </a:br>
            <a:r>
              <a:rPr lang="fr-FR" sz="1200" dirty="0">
                <a:solidFill>
                  <a:schemeClr val="accent3"/>
                </a:solidFill>
              </a:rPr>
              <a:t>et/ou PECC</a:t>
            </a:r>
          </a:p>
        </p:txBody>
      </p:sp>
      <p:sp>
        <p:nvSpPr>
          <p:cNvPr id="64" name="ZoneTexte 63">
            <a:extLst>
              <a:ext uri="{FF2B5EF4-FFF2-40B4-BE49-F238E27FC236}">
                <a16:creationId xmlns:a16="http://schemas.microsoft.com/office/drawing/2014/main" id="{E21712DD-283B-4657-9417-A53B3A09DF98}"/>
              </a:ext>
            </a:extLst>
          </p:cNvPr>
          <p:cNvSpPr txBox="1"/>
          <p:nvPr/>
        </p:nvSpPr>
        <p:spPr>
          <a:xfrm>
            <a:off x="276224" y="6359924"/>
            <a:ext cx="3800826" cy="461665"/>
          </a:xfrm>
          <a:prstGeom prst="rect">
            <a:avLst/>
          </a:prstGeom>
          <a:noFill/>
        </p:spPr>
        <p:txBody>
          <a:bodyPr wrap="square" rtlCol="0">
            <a:spAutoFit/>
          </a:bodyPr>
          <a:lstStyle/>
          <a:p>
            <a:r>
              <a:rPr lang="fr-FR" sz="1200" i="1" dirty="0"/>
              <a:t>PECC : prise en charge conjointe par plusieurs intervenants simultanément (un IDE et/ou un aide-soignant) </a:t>
            </a:r>
          </a:p>
        </p:txBody>
      </p:sp>
    </p:spTree>
    <p:extLst>
      <p:ext uri="{BB962C8B-B14F-4D97-AF65-F5344CB8AC3E}">
        <p14:creationId xmlns:p14="http://schemas.microsoft.com/office/powerpoint/2010/main" val="1389903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a:extLst>
              <a:ext uri="{FF2B5EF4-FFF2-40B4-BE49-F238E27FC236}">
                <a16:creationId xmlns:a16="http://schemas.microsoft.com/office/drawing/2014/main" id="{33476485-15E5-41E3-B6A1-019B7C08605F}"/>
              </a:ext>
            </a:extLst>
          </p:cNvPr>
          <p:cNvSpPr>
            <a:spLocks noGrp="1"/>
          </p:cNvSpPr>
          <p:nvPr>
            <p:ph type="body" sz="quarter" idx="11"/>
          </p:nvPr>
        </p:nvSpPr>
        <p:spPr>
          <a:xfrm>
            <a:off x="3081168" y="2483478"/>
            <a:ext cx="8628611" cy="857283"/>
          </a:xfrm>
        </p:spPr>
        <p:txBody>
          <a:bodyPr/>
          <a:lstStyle/>
          <a:p>
            <a:r>
              <a:rPr lang="fr-FR" sz="4800" dirty="0"/>
              <a:t>Support </a:t>
            </a:r>
            <a:r>
              <a:rPr lang="fr-FR" sz="4800" b="1" dirty="0"/>
              <a:t>interactif</a:t>
            </a:r>
            <a:endParaRPr lang="fr-FR" sz="4800" dirty="0"/>
          </a:p>
        </p:txBody>
      </p:sp>
      <p:sp>
        <p:nvSpPr>
          <p:cNvPr id="8" name="ZoneTexte 7">
            <a:extLst>
              <a:ext uri="{FF2B5EF4-FFF2-40B4-BE49-F238E27FC236}">
                <a16:creationId xmlns:a16="http://schemas.microsoft.com/office/drawing/2014/main" id="{D2346C05-EF1E-4302-B4A9-092B5F097644}"/>
              </a:ext>
            </a:extLst>
          </p:cNvPr>
          <p:cNvSpPr txBox="1"/>
          <p:nvPr/>
        </p:nvSpPr>
        <p:spPr>
          <a:xfrm>
            <a:off x="832513" y="5049672"/>
            <a:ext cx="10877266" cy="2015936"/>
          </a:xfrm>
          <a:prstGeom prst="rect">
            <a:avLst/>
          </a:prstGeom>
          <a:noFill/>
        </p:spPr>
        <p:txBody>
          <a:bodyPr wrap="square" rtlCol="0">
            <a:spAutoFit/>
          </a:bodyPr>
          <a:lstStyle/>
          <a:p>
            <a:pPr fontAlgn="base"/>
            <a:r>
              <a:rPr lang="fr-FR" sz="2500" dirty="0">
                <a:latin typeface="Arial" panose="020B0604020202020204" pitchFamily="34" charset="0"/>
                <a:cs typeface="Arial" panose="020B0604020202020204" pitchFamily="34" charset="0"/>
              </a:rPr>
              <a:t>Pourquoi interactif ?</a:t>
            </a:r>
            <a:r>
              <a:rPr lang="en-US" sz="2500" dirty="0">
                <a:latin typeface="Arial" panose="020B0604020202020204" pitchFamily="34" charset="0"/>
                <a:cs typeface="Arial" panose="020B0604020202020204" pitchFamily="34" charset="0"/>
              </a:rPr>
              <a:t>​</a:t>
            </a:r>
          </a:p>
          <a:p>
            <a:pPr fontAlgn="base"/>
            <a:r>
              <a:rPr lang="fr-FR" sz="2500" dirty="0">
                <a:latin typeface="Arial" panose="020B0604020202020204" pitchFamily="34" charset="0"/>
                <a:cs typeface="Arial" panose="020B0604020202020204" pitchFamily="34" charset="0"/>
              </a:rPr>
              <a:t>Cliquez sur les liens pour vous rendre à la page de votre choix </a:t>
            </a:r>
            <a:r>
              <a:rPr lang="en-US" sz="2500" dirty="0">
                <a:latin typeface="Arial" panose="020B0604020202020204" pitchFamily="34" charset="0"/>
                <a:cs typeface="Arial" panose="020B0604020202020204" pitchFamily="34" charset="0"/>
              </a:rPr>
              <a:t>​</a:t>
            </a:r>
            <a:br>
              <a:rPr lang="en-US" sz="2500" dirty="0">
                <a:latin typeface="Arial" panose="020B0604020202020204" pitchFamily="34" charset="0"/>
                <a:cs typeface="Arial" panose="020B0604020202020204" pitchFamily="34" charset="0"/>
              </a:rPr>
            </a:br>
            <a:r>
              <a:rPr lang="fr-FR" sz="2500" dirty="0">
                <a:latin typeface="Arial" panose="020B0604020202020204" pitchFamily="34" charset="0"/>
                <a:cs typeface="Arial" panose="020B0604020202020204" pitchFamily="34" charset="0"/>
              </a:rPr>
              <a:t>et        pour revenir au sommaire.</a:t>
            </a:r>
            <a:r>
              <a:rPr lang="en-US" sz="2500" dirty="0">
                <a:latin typeface="Arial" panose="020B0604020202020204" pitchFamily="34" charset="0"/>
                <a:cs typeface="Arial" panose="020B0604020202020204" pitchFamily="34" charset="0"/>
              </a:rPr>
              <a:t>​</a:t>
            </a:r>
          </a:p>
          <a:p>
            <a:pPr fontAlgn="base"/>
            <a:r>
              <a:rPr lang="fr-FR" sz="2500" dirty="0">
                <a:latin typeface="Arial" panose="020B0604020202020204" pitchFamily="34" charset="0"/>
                <a:cs typeface="Arial" panose="020B0604020202020204" pitchFamily="34" charset="0"/>
              </a:rPr>
              <a:t>Bonne découverte !</a:t>
            </a:r>
            <a:endParaRPr lang="en-US" sz="2500" dirty="0">
              <a:latin typeface="Arial" panose="020B0604020202020204" pitchFamily="34" charset="0"/>
              <a:cs typeface="Arial" panose="020B0604020202020204" pitchFamily="34" charset="0"/>
            </a:endParaRPr>
          </a:p>
          <a:p>
            <a:endParaRPr lang="fr-FR" sz="2500" dirty="0">
              <a:latin typeface="Arial" panose="020B0604020202020204" pitchFamily="34" charset="0"/>
              <a:cs typeface="Arial" panose="020B0604020202020204" pitchFamily="34" charset="0"/>
            </a:endParaRPr>
          </a:p>
        </p:txBody>
      </p:sp>
      <p:pic>
        <p:nvPicPr>
          <p:cNvPr id="6" name="Image 5">
            <a:hlinkClick r:id="rId2" action="ppaction://hlinksldjump"/>
            <a:extLst>
              <a:ext uri="{FF2B5EF4-FFF2-40B4-BE49-F238E27FC236}">
                <a16:creationId xmlns:a16="http://schemas.microsoft.com/office/drawing/2014/main" id="{FB3B3B75-FEAB-4D1E-984A-5679DE8332B7}"/>
              </a:ext>
            </a:extLst>
          </p:cNvPr>
          <p:cNvPicPr>
            <a:picLocks noChangeAspect="1"/>
          </p:cNvPicPr>
          <p:nvPr/>
        </p:nvPicPr>
        <p:blipFill>
          <a:blip r:embed="rId3"/>
          <a:stretch>
            <a:fillRect/>
          </a:stretch>
        </p:blipFill>
        <p:spPr>
          <a:xfrm>
            <a:off x="1303736" y="5818318"/>
            <a:ext cx="478643" cy="478643"/>
          </a:xfrm>
          <a:prstGeom prst="rect">
            <a:avLst/>
          </a:prstGeom>
        </p:spPr>
      </p:pic>
    </p:spTree>
    <p:extLst>
      <p:ext uri="{BB962C8B-B14F-4D97-AF65-F5344CB8AC3E}">
        <p14:creationId xmlns:p14="http://schemas.microsoft.com/office/powerpoint/2010/main" val="19643591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754634" cy="1325563"/>
          </a:xfrm>
        </p:spPr>
        <p:txBody>
          <a:bodyPr/>
          <a:lstStyle/>
          <a:p>
            <a:r>
              <a:rPr lang="fr-FR" sz="4000" dirty="0"/>
              <a:t>2. Nouveau modèle de financement (13/13)</a:t>
            </a:r>
            <a:br>
              <a:rPr lang="fr-FR" sz="4000" dirty="0"/>
            </a:br>
            <a:r>
              <a:rPr lang="fr-FR" sz="4000" dirty="0"/>
              <a:t>Valeurs des majorations du montant forfaitaire</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50" y="1656995"/>
            <a:ext cx="10515600" cy="4344987"/>
          </a:xfrm>
        </p:spPr>
        <p:txBody>
          <a:bodyPr tIns="0" bIns="108000"/>
          <a:lstStyle/>
          <a:p>
            <a:pPr marL="0" indent="0">
              <a:buNone/>
            </a:pPr>
            <a:r>
              <a:rPr lang="fr-FR" sz="2400" dirty="0"/>
              <a:t> </a:t>
            </a:r>
          </a:p>
          <a:p>
            <a:endParaRPr lang="fr-FR" sz="2400" b="1" dirty="0">
              <a:solidFill>
                <a:schemeClr val="accent6"/>
              </a:solidFill>
            </a:endParaRPr>
          </a:p>
        </p:txBody>
      </p:sp>
      <p:sp>
        <p:nvSpPr>
          <p:cNvPr id="4" name="Rectangle 3">
            <a:extLst>
              <a:ext uri="{FF2B5EF4-FFF2-40B4-BE49-F238E27FC236}">
                <a16:creationId xmlns:a16="http://schemas.microsoft.com/office/drawing/2014/main" id="{21A58562-D59F-4072-98A0-DAC0D647DB38}"/>
              </a:ext>
            </a:extLst>
          </p:cNvPr>
          <p:cNvSpPr/>
          <p:nvPr/>
        </p:nvSpPr>
        <p:spPr>
          <a:xfrm>
            <a:off x="1655246" y="1815896"/>
            <a:ext cx="10144124" cy="744356"/>
          </a:xfrm>
          <a:prstGeom prst="rect">
            <a:avLst/>
          </a:prstGeom>
          <a:solidFill>
            <a:schemeClr val="bg2"/>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 avec coins rognés en diagonale 4">
            <a:extLst>
              <a:ext uri="{FF2B5EF4-FFF2-40B4-BE49-F238E27FC236}">
                <a16:creationId xmlns:a16="http://schemas.microsoft.com/office/drawing/2014/main" id="{0890E61E-FE56-4218-9126-935FAD7CDD07}"/>
              </a:ext>
            </a:extLst>
          </p:cNvPr>
          <p:cNvSpPr/>
          <p:nvPr/>
        </p:nvSpPr>
        <p:spPr>
          <a:xfrm>
            <a:off x="483872" y="1551131"/>
            <a:ext cx="1696234" cy="1165986"/>
          </a:xfrm>
          <a:prstGeom prst="snip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2"/>
                </a:solidFill>
              </a:rPr>
              <a:t>9 forfaits intervention hebdomadaires </a:t>
            </a:r>
          </a:p>
        </p:txBody>
      </p:sp>
      <p:sp>
        <p:nvSpPr>
          <p:cNvPr id="6" name="Rectangle : coins arrondis 5">
            <a:extLst>
              <a:ext uri="{FF2B5EF4-FFF2-40B4-BE49-F238E27FC236}">
                <a16:creationId xmlns:a16="http://schemas.microsoft.com/office/drawing/2014/main" id="{FF13FB4F-3287-4714-B731-8C4DF2899834}"/>
              </a:ext>
            </a:extLst>
          </p:cNvPr>
          <p:cNvSpPr/>
          <p:nvPr/>
        </p:nvSpPr>
        <p:spPr>
          <a:xfrm>
            <a:off x="2477422" y="1953974"/>
            <a:ext cx="698400" cy="498863"/>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49,05€</a:t>
            </a:r>
          </a:p>
        </p:txBody>
      </p:sp>
      <p:sp>
        <p:nvSpPr>
          <p:cNvPr id="7" name="Rectangle : coins arrondis 6">
            <a:extLst>
              <a:ext uri="{FF2B5EF4-FFF2-40B4-BE49-F238E27FC236}">
                <a16:creationId xmlns:a16="http://schemas.microsoft.com/office/drawing/2014/main" id="{A87F4B38-ECBB-4ADF-93DF-B4081C01A7F6}"/>
              </a:ext>
            </a:extLst>
          </p:cNvPr>
          <p:cNvSpPr/>
          <p:nvPr/>
        </p:nvSpPr>
        <p:spPr>
          <a:xfrm>
            <a:off x="4425842" y="1953975"/>
            <a:ext cx="687173" cy="474350"/>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71,29€</a:t>
            </a:r>
          </a:p>
        </p:txBody>
      </p:sp>
      <p:sp>
        <p:nvSpPr>
          <p:cNvPr id="8" name="Rectangle : coins arrondis 7">
            <a:extLst>
              <a:ext uri="{FF2B5EF4-FFF2-40B4-BE49-F238E27FC236}">
                <a16:creationId xmlns:a16="http://schemas.microsoft.com/office/drawing/2014/main" id="{E7FEF5C2-04DA-4CCB-8295-9C3A6EDAFEA2}"/>
              </a:ext>
            </a:extLst>
          </p:cNvPr>
          <p:cNvSpPr/>
          <p:nvPr/>
        </p:nvSpPr>
        <p:spPr>
          <a:xfrm>
            <a:off x="5227811" y="1953974"/>
            <a:ext cx="667434" cy="484123"/>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100,14€</a:t>
            </a:r>
          </a:p>
        </p:txBody>
      </p:sp>
      <p:sp>
        <p:nvSpPr>
          <p:cNvPr id="9" name="Rectangle : coins arrondis 8">
            <a:extLst>
              <a:ext uri="{FF2B5EF4-FFF2-40B4-BE49-F238E27FC236}">
                <a16:creationId xmlns:a16="http://schemas.microsoft.com/office/drawing/2014/main" id="{56FBBE46-CB94-4A25-B3FF-868606D3304E}"/>
              </a:ext>
            </a:extLst>
          </p:cNvPr>
          <p:cNvSpPr/>
          <p:nvPr/>
        </p:nvSpPr>
        <p:spPr>
          <a:xfrm>
            <a:off x="6119462" y="1953975"/>
            <a:ext cx="689203" cy="509350"/>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111,69€</a:t>
            </a:r>
          </a:p>
        </p:txBody>
      </p:sp>
      <p:sp>
        <p:nvSpPr>
          <p:cNvPr id="10" name="Rectangle : coins arrondis 9">
            <a:extLst>
              <a:ext uri="{FF2B5EF4-FFF2-40B4-BE49-F238E27FC236}">
                <a16:creationId xmlns:a16="http://schemas.microsoft.com/office/drawing/2014/main" id="{84763414-CAEB-4C46-B722-7E842E01A07A}"/>
              </a:ext>
            </a:extLst>
          </p:cNvPr>
          <p:cNvSpPr/>
          <p:nvPr/>
        </p:nvSpPr>
        <p:spPr>
          <a:xfrm>
            <a:off x="6923461" y="1953974"/>
            <a:ext cx="689203" cy="484123"/>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171,60 €</a:t>
            </a:r>
          </a:p>
        </p:txBody>
      </p:sp>
      <p:sp>
        <p:nvSpPr>
          <p:cNvPr id="11" name="Rectangle : coins arrondis 10">
            <a:extLst>
              <a:ext uri="{FF2B5EF4-FFF2-40B4-BE49-F238E27FC236}">
                <a16:creationId xmlns:a16="http://schemas.microsoft.com/office/drawing/2014/main" id="{90766410-608A-476A-A0BA-34125AD0CEA1}"/>
              </a:ext>
            </a:extLst>
          </p:cNvPr>
          <p:cNvSpPr/>
          <p:nvPr/>
        </p:nvSpPr>
        <p:spPr>
          <a:xfrm>
            <a:off x="8344981" y="1942933"/>
            <a:ext cx="667434" cy="472002"/>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98,45€</a:t>
            </a:r>
          </a:p>
        </p:txBody>
      </p:sp>
      <p:sp>
        <p:nvSpPr>
          <p:cNvPr id="12" name="Rectangle : coins arrondis 11">
            <a:extLst>
              <a:ext uri="{FF2B5EF4-FFF2-40B4-BE49-F238E27FC236}">
                <a16:creationId xmlns:a16="http://schemas.microsoft.com/office/drawing/2014/main" id="{EFD74598-8CDF-4D0E-B3BA-CD220D515C17}"/>
              </a:ext>
            </a:extLst>
          </p:cNvPr>
          <p:cNvSpPr/>
          <p:nvPr/>
        </p:nvSpPr>
        <p:spPr>
          <a:xfrm>
            <a:off x="9127210" y="1942932"/>
            <a:ext cx="667434" cy="495165"/>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149,36€</a:t>
            </a:r>
          </a:p>
        </p:txBody>
      </p:sp>
      <p:sp>
        <p:nvSpPr>
          <p:cNvPr id="13" name="Rectangle : coins arrondis 12">
            <a:extLst>
              <a:ext uri="{FF2B5EF4-FFF2-40B4-BE49-F238E27FC236}">
                <a16:creationId xmlns:a16="http://schemas.microsoft.com/office/drawing/2014/main" id="{308A92FC-6013-46F6-B960-EC8BF78B6010}"/>
              </a:ext>
            </a:extLst>
          </p:cNvPr>
          <p:cNvSpPr/>
          <p:nvPr/>
        </p:nvSpPr>
        <p:spPr>
          <a:xfrm>
            <a:off x="10029528" y="1952083"/>
            <a:ext cx="703238" cy="454928"/>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185,85€</a:t>
            </a:r>
          </a:p>
        </p:txBody>
      </p:sp>
      <p:sp>
        <p:nvSpPr>
          <p:cNvPr id="14" name="Rectangle : coins arrondis 13">
            <a:extLst>
              <a:ext uri="{FF2B5EF4-FFF2-40B4-BE49-F238E27FC236}">
                <a16:creationId xmlns:a16="http://schemas.microsoft.com/office/drawing/2014/main" id="{8110EDD4-AF22-4A5C-A10D-5643C7ED352B}"/>
              </a:ext>
            </a:extLst>
          </p:cNvPr>
          <p:cNvSpPr/>
          <p:nvPr/>
        </p:nvSpPr>
        <p:spPr>
          <a:xfrm>
            <a:off x="10847561" y="1952083"/>
            <a:ext cx="703238" cy="454928"/>
          </a:xfrm>
          <a:prstGeom prst="roundRect">
            <a:avLst/>
          </a:prstGeom>
          <a:solidFill>
            <a:schemeClr val="bg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268,52€</a:t>
            </a:r>
          </a:p>
        </p:txBody>
      </p:sp>
      <p:cxnSp>
        <p:nvCxnSpPr>
          <p:cNvPr id="15" name="Connecteur droit avec flèche 14">
            <a:extLst>
              <a:ext uri="{FF2B5EF4-FFF2-40B4-BE49-F238E27FC236}">
                <a16:creationId xmlns:a16="http://schemas.microsoft.com/office/drawing/2014/main" id="{4AF43FDF-68C5-4AC4-A590-A35235B35859}"/>
              </a:ext>
            </a:extLst>
          </p:cNvPr>
          <p:cNvCxnSpPr/>
          <p:nvPr/>
        </p:nvCxnSpPr>
        <p:spPr>
          <a:xfrm>
            <a:off x="4511758" y="2650442"/>
            <a:ext cx="299233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 name="Connecteur droit avec flèche 15">
            <a:extLst>
              <a:ext uri="{FF2B5EF4-FFF2-40B4-BE49-F238E27FC236}">
                <a16:creationId xmlns:a16="http://schemas.microsoft.com/office/drawing/2014/main" id="{9C4707A1-481B-41AB-8335-D2252AC30AEE}"/>
              </a:ext>
            </a:extLst>
          </p:cNvPr>
          <p:cNvCxnSpPr/>
          <p:nvPr/>
        </p:nvCxnSpPr>
        <p:spPr>
          <a:xfrm>
            <a:off x="8421469" y="2640917"/>
            <a:ext cx="299233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 name="ZoneTexte 16">
            <a:extLst>
              <a:ext uri="{FF2B5EF4-FFF2-40B4-BE49-F238E27FC236}">
                <a16:creationId xmlns:a16="http://schemas.microsoft.com/office/drawing/2014/main" id="{189BC7ED-D08E-434F-8038-134FFB077293}"/>
              </a:ext>
            </a:extLst>
          </p:cNvPr>
          <p:cNvSpPr txBox="1"/>
          <p:nvPr/>
        </p:nvSpPr>
        <p:spPr>
          <a:xfrm>
            <a:off x="4425842" y="2591339"/>
            <a:ext cx="3353584" cy="246221"/>
          </a:xfrm>
          <a:prstGeom prst="rect">
            <a:avLst/>
          </a:prstGeom>
          <a:noFill/>
        </p:spPr>
        <p:txBody>
          <a:bodyPr wrap="square" rtlCol="0">
            <a:spAutoFit/>
          </a:bodyPr>
          <a:lstStyle/>
          <a:p>
            <a:r>
              <a:rPr lang="fr-FR" sz="1000" dirty="0"/>
              <a:t>Valeurs croissantes</a:t>
            </a:r>
          </a:p>
        </p:txBody>
      </p:sp>
      <p:sp>
        <p:nvSpPr>
          <p:cNvPr id="18" name="Flèche : bas 17">
            <a:extLst>
              <a:ext uri="{FF2B5EF4-FFF2-40B4-BE49-F238E27FC236}">
                <a16:creationId xmlns:a16="http://schemas.microsoft.com/office/drawing/2014/main" id="{8A87F879-75CD-443B-90B0-5BC1185999FF}"/>
              </a:ext>
            </a:extLst>
          </p:cNvPr>
          <p:cNvSpPr/>
          <p:nvPr/>
        </p:nvSpPr>
        <p:spPr>
          <a:xfrm>
            <a:off x="6419119" y="2428324"/>
            <a:ext cx="225458" cy="74435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19" name="Flèche : bas 18">
            <a:extLst>
              <a:ext uri="{FF2B5EF4-FFF2-40B4-BE49-F238E27FC236}">
                <a16:creationId xmlns:a16="http://schemas.microsoft.com/office/drawing/2014/main" id="{86880EA7-DC68-43D7-94E9-72DA905C0B1F}"/>
              </a:ext>
            </a:extLst>
          </p:cNvPr>
          <p:cNvSpPr/>
          <p:nvPr/>
        </p:nvSpPr>
        <p:spPr>
          <a:xfrm>
            <a:off x="7106204" y="2431955"/>
            <a:ext cx="225458" cy="74435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20" name="Flèche : bas 19">
            <a:extLst>
              <a:ext uri="{FF2B5EF4-FFF2-40B4-BE49-F238E27FC236}">
                <a16:creationId xmlns:a16="http://schemas.microsoft.com/office/drawing/2014/main" id="{835F2288-114F-435C-9751-12E2AF265243}"/>
              </a:ext>
            </a:extLst>
          </p:cNvPr>
          <p:cNvSpPr/>
          <p:nvPr/>
        </p:nvSpPr>
        <p:spPr>
          <a:xfrm>
            <a:off x="10343487" y="2438098"/>
            <a:ext cx="225458" cy="74435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21" name="Flèche : bas 20">
            <a:extLst>
              <a:ext uri="{FF2B5EF4-FFF2-40B4-BE49-F238E27FC236}">
                <a16:creationId xmlns:a16="http://schemas.microsoft.com/office/drawing/2014/main" id="{0B86900E-774F-4950-B9EC-378700716D55}"/>
              </a:ext>
            </a:extLst>
          </p:cNvPr>
          <p:cNvSpPr/>
          <p:nvPr/>
        </p:nvSpPr>
        <p:spPr>
          <a:xfrm>
            <a:off x="11050038" y="2428324"/>
            <a:ext cx="225458" cy="74435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22" name="Rectangle : coins arrondis 21">
            <a:extLst>
              <a:ext uri="{FF2B5EF4-FFF2-40B4-BE49-F238E27FC236}">
                <a16:creationId xmlns:a16="http://schemas.microsoft.com/office/drawing/2014/main" id="{2F728CD3-E104-4DEA-A62B-FAD56C623855}"/>
              </a:ext>
            </a:extLst>
          </p:cNvPr>
          <p:cNvSpPr/>
          <p:nvPr/>
        </p:nvSpPr>
        <p:spPr>
          <a:xfrm>
            <a:off x="6217720" y="2706163"/>
            <a:ext cx="5277245" cy="229871"/>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fr-FR" sz="1400" dirty="0">
                <a:solidFill>
                  <a:schemeClr val="accent3"/>
                </a:solidFill>
              </a:rPr>
              <a:t>Majoration du FI en cas de :</a:t>
            </a:r>
          </a:p>
        </p:txBody>
      </p:sp>
      <p:sp>
        <p:nvSpPr>
          <p:cNvPr id="23" name="ZoneTexte 22">
            <a:extLst>
              <a:ext uri="{FF2B5EF4-FFF2-40B4-BE49-F238E27FC236}">
                <a16:creationId xmlns:a16="http://schemas.microsoft.com/office/drawing/2014/main" id="{DE242209-ABDB-44C3-A299-C1A01EE3222E}"/>
              </a:ext>
            </a:extLst>
          </p:cNvPr>
          <p:cNvSpPr txBox="1"/>
          <p:nvPr/>
        </p:nvSpPr>
        <p:spPr>
          <a:xfrm>
            <a:off x="6041749" y="3175089"/>
            <a:ext cx="882202" cy="461665"/>
          </a:xfrm>
          <a:prstGeom prst="rect">
            <a:avLst/>
          </a:prstGeom>
          <a:noFill/>
        </p:spPr>
        <p:txBody>
          <a:bodyPr wrap="square" rtlCol="0">
            <a:spAutoFit/>
          </a:bodyPr>
          <a:lstStyle/>
          <a:p>
            <a:pPr algn="ctr"/>
            <a:r>
              <a:rPr lang="fr-FR" sz="1200" dirty="0">
                <a:solidFill>
                  <a:schemeClr val="accent3"/>
                </a:solidFill>
              </a:rPr>
              <a:t>GIR 3 et/ou PECC</a:t>
            </a:r>
          </a:p>
        </p:txBody>
      </p:sp>
      <p:sp>
        <p:nvSpPr>
          <p:cNvPr id="24" name="ZoneTexte 23">
            <a:extLst>
              <a:ext uri="{FF2B5EF4-FFF2-40B4-BE49-F238E27FC236}">
                <a16:creationId xmlns:a16="http://schemas.microsoft.com/office/drawing/2014/main" id="{DE758048-9A69-42C3-9094-13628A6AF851}"/>
              </a:ext>
            </a:extLst>
          </p:cNvPr>
          <p:cNvSpPr txBox="1"/>
          <p:nvPr/>
        </p:nvSpPr>
        <p:spPr>
          <a:xfrm>
            <a:off x="6882476" y="3165817"/>
            <a:ext cx="882202" cy="461665"/>
          </a:xfrm>
          <a:prstGeom prst="rect">
            <a:avLst/>
          </a:prstGeom>
          <a:noFill/>
        </p:spPr>
        <p:txBody>
          <a:bodyPr wrap="square" rtlCol="0">
            <a:spAutoFit/>
          </a:bodyPr>
          <a:lstStyle/>
          <a:p>
            <a:pPr algn="ctr"/>
            <a:r>
              <a:rPr lang="fr-FR" sz="1200" dirty="0">
                <a:solidFill>
                  <a:schemeClr val="accent3"/>
                </a:solidFill>
              </a:rPr>
              <a:t>Diabète</a:t>
            </a:r>
            <a:br>
              <a:rPr lang="fr-FR" sz="1200" dirty="0">
                <a:solidFill>
                  <a:schemeClr val="accent3"/>
                </a:solidFill>
              </a:rPr>
            </a:br>
            <a:r>
              <a:rPr lang="fr-FR" sz="1200" dirty="0">
                <a:solidFill>
                  <a:schemeClr val="accent3"/>
                </a:solidFill>
              </a:rPr>
              <a:t>et/ou PECC</a:t>
            </a:r>
          </a:p>
        </p:txBody>
      </p:sp>
      <p:sp>
        <p:nvSpPr>
          <p:cNvPr id="25" name="ZoneTexte 24">
            <a:extLst>
              <a:ext uri="{FF2B5EF4-FFF2-40B4-BE49-F238E27FC236}">
                <a16:creationId xmlns:a16="http://schemas.microsoft.com/office/drawing/2014/main" id="{C12F8EB8-0070-4F32-A75F-8F286BA9819C}"/>
              </a:ext>
            </a:extLst>
          </p:cNvPr>
          <p:cNvSpPr txBox="1"/>
          <p:nvPr/>
        </p:nvSpPr>
        <p:spPr>
          <a:xfrm>
            <a:off x="10030016" y="3175089"/>
            <a:ext cx="882202" cy="461665"/>
          </a:xfrm>
          <a:prstGeom prst="rect">
            <a:avLst/>
          </a:prstGeom>
          <a:noFill/>
        </p:spPr>
        <p:txBody>
          <a:bodyPr wrap="square" rtlCol="0">
            <a:spAutoFit/>
          </a:bodyPr>
          <a:lstStyle/>
          <a:p>
            <a:pPr algn="ctr"/>
            <a:r>
              <a:rPr lang="fr-FR" sz="1200" dirty="0">
                <a:solidFill>
                  <a:schemeClr val="accent3"/>
                </a:solidFill>
              </a:rPr>
              <a:t>GIR 1 et/ou PECC</a:t>
            </a:r>
          </a:p>
        </p:txBody>
      </p:sp>
      <p:sp>
        <p:nvSpPr>
          <p:cNvPr id="26" name="ZoneTexte 25">
            <a:extLst>
              <a:ext uri="{FF2B5EF4-FFF2-40B4-BE49-F238E27FC236}">
                <a16:creationId xmlns:a16="http://schemas.microsoft.com/office/drawing/2014/main" id="{1ECF7CD9-3E07-466E-8626-D91AC18A9D5A}"/>
              </a:ext>
            </a:extLst>
          </p:cNvPr>
          <p:cNvSpPr txBox="1"/>
          <p:nvPr/>
        </p:nvSpPr>
        <p:spPr>
          <a:xfrm>
            <a:off x="10834884" y="3175342"/>
            <a:ext cx="882202" cy="461665"/>
          </a:xfrm>
          <a:prstGeom prst="rect">
            <a:avLst/>
          </a:prstGeom>
          <a:noFill/>
        </p:spPr>
        <p:txBody>
          <a:bodyPr wrap="square" rtlCol="0">
            <a:spAutoFit/>
          </a:bodyPr>
          <a:lstStyle/>
          <a:p>
            <a:pPr algn="ctr"/>
            <a:r>
              <a:rPr lang="fr-FR" sz="1200" dirty="0">
                <a:solidFill>
                  <a:schemeClr val="accent3"/>
                </a:solidFill>
              </a:rPr>
              <a:t>Diabète</a:t>
            </a:r>
            <a:br>
              <a:rPr lang="fr-FR" sz="1200" dirty="0">
                <a:solidFill>
                  <a:schemeClr val="accent3"/>
                </a:solidFill>
              </a:rPr>
            </a:br>
            <a:r>
              <a:rPr lang="fr-FR" sz="1200" dirty="0">
                <a:solidFill>
                  <a:schemeClr val="accent3"/>
                </a:solidFill>
              </a:rPr>
              <a:t>et/ou PECC</a:t>
            </a:r>
          </a:p>
        </p:txBody>
      </p:sp>
      <p:sp>
        <p:nvSpPr>
          <p:cNvPr id="29" name="Rectangle : coins arrondis 28">
            <a:extLst>
              <a:ext uri="{FF2B5EF4-FFF2-40B4-BE49-F238E27FC236}">
                <a16:creationId xmlns:a16="http://schemas.microsoft.com/office/drawing/2014/main" id="{CEA14A4A-C269-46A1-ACFC-3BAB7075B437}"/>
              </a:ext>
            </a:extLst>
          </p:cNvPr>
          <p:cNvSpPr/>
          <p:nvPr/>
        </p:nvSpPr>
        <p:spPr>
          <a:xfrm>
            <a:off x="6971901" y="3791226"/>
            <a:ext cx="3041898" cy="63694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2"/>
                </a:solidFill>
              </a:rPr>
              <a:t>Avec</a:t>
            </a:r>
            <a:r>
              <a:rPr lang="fr-FR" sz="1400" dirty="0">
                <a:solidFill>
                  <a:schemeClr val="tx2"/>
                </a:solidFill>
              </a:rPr>
              <a:t> prise en charge le </a:t>
            </a:r>
            <a:r>
              <a:rPr lang="fr-FR" sz="1400" b="1" dirty="0">
                <a:solidFill>
                  <a:schemeClr val="tx2"/>
                </a:solidFill>
              </a:rPr>
              <a:t>week-end</a:t>
            </a:r>
          </a:p>
        </p:txBody>
      </p:sp>
      <p:sp>
        <p:nvSpPr>
          <p:cNvPr id="30" name="Rectangle : coins arrondis 29">
            <a:extLst>
              <a:ext uri="{FF2B5EF4-FFF2-40B4-BE49-F238E27FC236}">
                <a16:creationId xmlns:a16="http://schemas.microsoft.com/office/drawing/2014/main" id="{FE63FDCC-A2D4-4C48-8855-562C7FE04D0E}"/>
              </a:ext>
            </a:extLst>
          </p:cNvPr>
          <p:cNvSpPr/>
          <p:nvPr/>
        </p:nvSpPr>
        <p:spPr>
          <a:xfrm>
            <a:off x="7356531" y="4312401"/>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Sans IDE</a:t>
            </a:r>
          </a:p>
        </p:txBody>
      </p:sp>
      <p:sp>
        <p:nvSpPr>
          <p:cNvPr id="31" name="Rectangle : coins arrondis 30">
            <a:extLst>
              <a:ext uri="{FF2B5EF4-FFF2-40B4-BE49-F238E27FC236}">
                <a16:creationId xmlns:a16="http://schemas.microsoft.com/office/drawing/2014/main" id="{AC8A396A-149D-4220-9A00-E7BA51012E9F}"/>
              </a:ext>
            </a:extLst>
          </p:cNvPr>
          <p:cNvSpPr/>
          <p:nvPr/>
        </p:nvSpPr>
        <p:spPr>
          <a:xfrm>
            <a:off x="9087395" y="4312401"/>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Avec IDE</a:t>
            </a:r>
          </a:p>
        </p:txBody>
      </p:sp>
      <p:cxnSp>
        <p:nvCxnSpPr>
          <p:cNvPr id="33" name="Connecteur droit 32">
            <a:extLst>
              <a:ext uri="{FF2B5EF4-FFF2-40B4-BE49-F238E27FC236}">
                <a16:creationId xmlns:a16="http://schemas.microsoft.com/office/drawing/2014/main" id="{A2E67ACA-7E86-407B-88E0-8CBB92692E76}"/>
              </a:ext>
            </a:extLst>
          </p:cNvPr>
          <p:cNvCxnSpPr>
            <a:cxnSpLocks/>
            <a:stCxn id="29" idx="2"/>
          </p:cNvCxnSpPr>
          <p:nvPr/>
        </p:nvCxnSpPr>
        <p:spPr>
          <a:xfrm>
            <a:off x="8492850" y="4428168"/>
            <a:ext cx="4052" cy="2208557"/>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Connecteur droit 35">
            <a:extLst>
              <a:ext uri="{FF2B5EF4-FFF2-40B4-BE49-F238E27FC236}">
                <a16:creationId xmlns:a16="http://schemas.microsoft.com/office/drawing/2014/main" id="{DFD3AFE0-5D01-4E2B-8B8E-4ACFC00B476F}"/>
              </a:ext>
            </a:extLst>
          </p:cNvPr>
          <p:cNvCxnSpPr/>
          <p:nvPr/>
        </p:nvCxnSpPr>
        <p:spPr>
          <a:xfrm>
            <a:off x="6971901" y="5595716"/>
            <a:ext cx="3041898" cy="0"/>
          </a:xfrm>
          <a:prstGeom prst="line">
            <a:avLst/>
          </a:prstGeom>
        </p:spPr>
        <p:style>
          <a:lnRef idx="1">
            <a:schemeClr val="accent1"/>
          </a:lnRef>
          <a:fillRef idx="0">
            <a:schemeClr val="accent1"/>
          </a:fillRef>
          <a:effectRef idx="0">
            <a:schemeClr val="accent1"/>
          </a:effectRef>
          <a:fontRef idx="minor">
            <a:schemeClr val="tx1"/>
          </a:fontRef>
        </p:style>
      </p:cxnSp>
      <p:sp>
        <p:nvSpPr>
          <p:cNvPr id="37" name="Ellipse 36">
            <a:extLst>
              <a:ext uri="{FF2B5EF4-FFF2-40B4-BE49-F238E27FC236}">
                <a16:creationId xmlns:a16="http://schemas.microsoft.com/office/drawing/2014/main" id="{22060F23-5E45-4CE0-9235-A67529587760}"/>
              </a:ext>
            </a:extLst>
          </p:cNvPr>
          <p:cNvSpPr/>
          <p:nvPr/>
        </p:nvSpPr>
        <p:spPr>
          <a:xfrm>
            <a:off x="5093281" y="4636050"/>
            <a:ext cx="1866237" cy="829994"/>
          </a:xfrm>
          <a:prstGeom prst="ellipse">
            <a:avLst/>
          </a:prstGeom>
          <a:solidFill>
            <a:schemeClr val="bg2">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b="1" dirty="0"/>
              <a:t>GIR 3 et 4</a:t>
            </a:r>
          </a:p>
        </p:txBody>
      </p:sp>
      <p:sp>
        <p:nvSpPr>
          <p:cNvPr id="38" name="Ellipse 37">
            <a:extLst>
              <a:ext uri="{FF2B5EF4-FFF2-40B4-BE49-F238E27FC236}">
                <a16:creationId xmlns:a16="http://schemas.microsoft.com/office/drawing/2014/main" id="{46F5BF61-284C-45EC-9501-F7FED1802EFE}"/>
              </a:ext>
            </a:extLst>
          </p:cNvPr>
          <p:cNvSpPr/>
          <p:nvPr/>
        </p:nvSpPr>
        <p:spPr>
          <a:xfrm>
            <a:off x="5093280" y="5751113"/>
            <a:ext cx="1866237" cy="829994"/>
          </a:xfrm>
          <a:prstGeom prst="ellipse">
            <a:avLst/>
          </a:prstGeom>
          <a:solidFill>
            <a:schemeClr val="bg2">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b="1" dirty="0"/>
              <a:t>GIR 1 et 2</a:t>
            </a:r>
          </a:p>
        </p:txBody>
      </p:sp>
      <p:sp>
        <p:nvSpPr>
          <p:cNvPr id="39" name="Rectangle : coins arrondis 38">
            <a:extLst>
              <a:ext uri="{FF2B5EF4-FFF2-40B4-BE49-F238E27FC236}">
                <a16:creationId xmlns:a16="http://schemas.microsoft.com/office/drawing/2014/main" id="{379C367D-E203-4A86-A5B3-0721739B4BCF}"/>
              </a:ext>
            </a:extLst>
          </p:cNvPr>
          <p:cNvSpPr/>
          <p:nvPr/>
        </p:nvSpPr>
        <p:spPr>
          <a:xfrm>
            <a:off x="6168590" y="1430048"/>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Sans IDE</a:t>
            </a:r>
          </a:p>
        </p:txBody>
      </p:sp>
      <p:sp>
        <p:nvSpPr>
          <p:cNvPr id="40" name="Rectangle : coins arrondis 39">
            <a:extLst>
              <a:ext uri="{FF2B5EF4-FFF2-40B4-BE49-F238E27FC236}">
                <a16:creationId xmlns:a16="http://schemas.microsoft.com/office/drawing/2014/main" id="{7768A066-17C0-400E-9F61-7C8966BAA324}"/>
              </a:ext>
            </a:extLst>
          </p:cNvPr>
          <p:cNvSpPr/>
          <p:nvPr/>
        </p:nvSpPr>
        <p:spPr>
          <a:xfrm>
            <a:off x="6972589" y="1430047"/>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Avec IDE</a:t>
            </a:r>
          </a:p>
        </p:txBody>
      </p:sp>
      <p:sp>
        <p:nvSpPr>
          <p:cNvPr id="41" name="Rectangle : coins arrondis 40">
            <a:extLst>
              <a:ext uri="{FF2B5EF4-FFF2-40B4-BE49-F238E27FC236}">
                <a16:creationId xmlns:a16="http://schemas.microsoft.com/office/drawing/2014/main" id="{F5FB0C47-8C36-41CB-AA0D-ED406DA2FFC0}"/>
              </a:ext>
            </a:extLst>
          </p:cNvPr>
          <p:cNvSpPr/>
          <p:nvPr/>
        </p:nvSpPr>
        <p:spPr>
          <a:xfrm>
            <a:off x="10903707" y="1428156"/>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Avec IDE</a:t>
            </a:r>
          </a:p>
        </p:txBody>
      </p:sp>
      <p:sp>
        <p:nvSpPr>
          <p:cNvPr id="42" name="Rectangle : coins arrondis 41">
            <a:extLst>
              <a:ext uri="{FF2B5EF4-FFF2-40B4-BE49-F238E27FC236}">
                <a16:creationId xmlns:a16="http://schemas.microsoft.com/office/drawing/2014/main" id="{94151D5B-811D-426C-ADCF-A2A81E7D920F}"/>
              </a:ext>
            </a:extLst>
          </p:cNvPr>
          <p:cNvSpPr/>
          <p:nvPr/>
        </p:nvSpPr>
        <p:spPr>
          <a:xfrm>
            <a:off x="10108452" y="1428156"/>
            <a:ext cx="590945" cy="443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2"/>
                </a:solidFill>
              </a:rPr>
              <a:t>Sans IDE</a:t>
            </a:r>
          </a:p>
        </p:txBody>
      </p:sp>
      <p:sp>
        <p:nvSpPr>
          <p:cNvPr id="44" name="ZoneTexte 43">
            <a:extLst>
              <a:ext uri="{FF2B5EF4-FFF2-40B4-BE49-F238E27FC236}">
                <a16:creationId xmlns:a16="http://schemas.microsoft.com/office/drawing/2014/main" id="{9B86A27B-1D8F-4D9C-BFF6-4912A6A8A117}"/>
              </a:ext>
            </a:extLst>
          </p:cNvPr>
          <p:cNvSpPr txBox="1"/>
          <p:nvPr/>
        </p:nvSpPr>
        <p:spPr>
          <a:xfrm>
            <a:off x="6837866" y="4830151"/>
            <a:ext cx="1734270" cy="830997"/>
          </a:xfrm>
          <a:prstGeom prst="rect">
            <a:avLst/>
          </a:prstGeom>
          <a:noFill/>
          <a:ln>
            <a:solidFill>
              <a:schemeClr val="bg2">
                <a:lumMod val="75000"/>
              </a:schemeClr>
            </a:solidFill>
            <a:prstDash val="lgDashDot"/>
          </a:ln>
        </p:spPr>
        <p:txBody>
          <a:bodyPr wrap="square" rtlCol="0">
            <a:spAutoFit/>
          </a:bodyPr>
          <a:lstStyle/>
          <a:p>
            <a:pPr algn="ctr"/>
            <a:r>
              <a:rPr lang="fr-FR" sz="1200" b="1" dirty="0"/>
              <a:t>PECC +42,43€</a:t>
            </a:r>
          </a:p>
          <a:p>
            <a:pPr algn="ctr"/>
            <a:r>
              <a:rPr lang="fr-FR" sz="1200" b="1" dirty="0"/>
              <a:t>GIR 3 +32,38€</a:t>
            </a:r>
          </a:p>
          <a:p>
            <a:pPr algn="ctr"/>
            <a:r>
              <a:rPr lang="fr-FR" sz="1200" b="1" dirty="0"/>
              <a:t>PECC et GIR 3 : +87,13€</a:t>
            </a:r>
          </a:p>
          <a:p>
            <a:pPr algn="ctr"/>
            <a:endParaRPr lang="fr-FR" sz="1200" b="1" dirty="0"/>
          </a:p>
        </p:txBody>
      </p:sp>
      <p:sp>
        <p:nvSpPr>
          <p:cNvPr id="45" name="ZoneTexte 44">
            <a:extLst>
              <a:ext uri="{FF2B5EF4-FFF2-40B4-BE49-F238E27FC236}">
                <a16:creationId xmlns:a16="http://schemas.microsoft.com/office/drawing/2014/main" id="{7B976F3E-D269-477E-8C5F-84835A0D2F57}"/>
              </a:ext>
            </a:extLst>
          </p:cNvPr>
          <p:cNvSpPr txBox="1"/>
          <p:nvPr/>
        </p:nvSpPr>
        <p:spPr>
          <a:xfrm>
            <a:off x="8496901" y="4830150"/>
            <a:ext cx="1998983" cy="830997"/>
          </a:xfrm>
          <a:prstGeom prst="rect">
            <a:avLst/>
          </a:prstGeom>
          <a:noFill/>
        </p:spPr>
        <p:txBody>
          <a:bodyPr wrap="square" rtlCol="0">
            <a:spAutoFit/>
          </a:bodyPr>
          <a:lstStyle/>
          <a:p>
            <a:pPr algn="ctr"/>
            <a:r>
              <a:rPr lang="fr-FR" sz="1200" b="1" dirty="0"/>
              <a:t>PECC +15,44€</a:t>
            </a:r>
          </a:p>
          <a:p>
            <a:pPr algn="ctr"/>
            <a:r>
              <a:rPr lang="fr-FR" sz="1200" b="1" dirty="0"/>
              <a:t>Diabète +82,36€</a:t>
            </a:r>
          </a:p>
          <a:p>
            <a:pPr algn="ctr"/>
            <a:r>
              <a:rPr lang="fr-FR" sz="1200" b="1" dirty="0"/>
              <a:t>PECC et Diabète : +105,22€</a:t>
            </a:r>
          </a:p>
          <a:p>
            <a:pPr algn="ctr"/>
            <a:endParaRPr lang="fr-FR" sz="1200" b="1" dirty="0"/>
          </a:p>
        </p:txBody>
      </p:sp>
      <p:sp>
        <p:nvSpPr>
          <p:cNvPr id="46" name="ZoneTexte 45">
            <a:extLst>
              <a:ext uri="{FF2B5EF4-FFF2-40B4-BE49-F238E27FC236}">
                <a16:creationId xmlns:a16="http://schemas.microsoft.com/office/drawing/2014/main" id="{67C04B72-0804-4462-9AE8-B9DD02A1741E}"/>
              </a:ext>
            </a:extLst>
          </p:cNvPr>
          <p:cNvSpPr txBox="1"/>
          <p:nvPr/>
        </p:nvSpPr>
        <p:spPr>
          <a:xfrm>
            <a:off x="6867257" y="5740955"/>
            <a:ext cx="1734270" cy="830997"/>
          </a:xfrm>
          <a:prstGeom prst="rect">
            <a:avLst/>
          </a:prstGeom>
          <a:noFill/>
        </p:spPr>
        <p:txBody>
          <a:bodyPr wrap="square" rtlCol="0">
            <a:spAutoFit/>
          </a:bodyPr>
          <a:lstStyle/>
          <a:p>
            <a:pPr algn="ctr"/>
            <a:r>
              <a:rPr lang="fr-FR" sz="1200" b="1" dirty="0"/>
              <a:t>PECC +92,93€</a:t>
            </a:r>
          </a:p>
          <a:p>
            <a:pPr algn="ctr"/>
            <a:r>
              <a:rPr lang="fr-FR" sz="1200" b="1" dirty="0"/>
              <a:t>GIR 1 +33,46€</a:t>
            </a:r>
          </a:p>
          <a:p>
            <a:pPr algn="ctr"/>
            <a:r>
              <a:rPr lang="fr-FR" sz="1200" b="1" dirty="0"/>
              <a:t>PECC et GIR 1 : +143,11€</a:t>
            </a:r>
          </a:p>
          <a:p>
            <a:pPr algn="ctr"/>
            <a:endParaRPr lang="fr-FR" sz="1200" b="1" dirty="0"/>
          </a:p>
        </p:txBody>
      </p:sp>
      <p:sp>
        <p:nvSpPr>
          <p:cNvPr id="47" name="ZoneTexte 46">
            <a:extLst>
              <a:ext uri="{FF2B5EF4-FFF2-40B4-BE49-F238E27FC236}">
                <a16:creationId xmlns:a16="http://schemas.microsoft.com/office/drawing/2014/main" id="{1CBDDC39-E5D0-49D9-84D5-E8DCBB1C1567}"/>
              </a:ext>
            </a:extLst>
          </p:cNvPr>
          <p:cNvSpPr txBox="1"/>
          <p:nvPr/>
        </p:nvSpPr>
        <p:spPr>
          <a:xfrm>
            <a:off x="8484225" y="5727628"/>
            <a:ext cx="1998983" cy="830997"/>
          </a:xfrm>
          <a:prstGeom prst="rect">
            <a:avLst/>
          </a:prstGeom>
          <a:noFill/>
        </p:spPr>
        <p:txBody>
          <a:bodyPr wrap="square" rtlCol="0">
            <a:spAutoFit/>
          </a:bodyPr>
          <a:lstStyle/>
          <a:p>
            <a:pPr algn="ctr"/>
            <a:r>
              <a:rPr lang="fr-FR" sz="1200" b="1" dirty="0"/>
              <a:t>PECC +67,12€</a:t>
            </a:r>
          </a:p>
          <a:p>
            <a:pPr algn="ctr"/>
            <a:r>
              <a:rPr lang="fr-FR" sz="1200" b="1" dirty="0"/>
              <a:t>Diabète +126,19€</a:t>
            </a:r>
          </a:p>
          <a:p>
            <a:pPr algn="ctr"/>
            <a:r>
              <a:rPr lang="fr-FR" sz="1200" b="1" dirty="0"/>
              <a:t>PECC et Diabète : +224,87€</a:t>
            </a:r>
          </a:p>
          <a:p>
            <a:pPr algn="ctr"/>
            <a:endParaRPr lang="fr-FR" sz="1200" b="1" dirty="0"/>
          </a:p>
        </p:txBody>
      </p:sp>
      <p:pic>
        <p:nvPicPr>
          <p:cNvPr id="48" name="Picture 4" descr="665 200+ Panneau Attention Photos, taleaux et images libre de droits -  iStock | Warning, Panneau danger, Attention danger">
            <a:extLst>
              <a:ext uri="{FF2B5EF4-FFF2-40B4-BE49-F238E27FC236}">
                <a16:creationId xmlns:a16="http://schemas.microsoft.com/office/drawing/2014/main" id="{EC713AD7-B12E-4171-8886-9596A38358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10978322" y="3627482"/>
            <a:ext cx="890806" cy="890806"/>
          </a:xfrm>
          <a:prstGeom prst="rect">
            <a:avLst/>
          </a:prstGeom>
          <a:noFill/>
          <a:extLst>
            <a:ext uri="{909E8E84-426E-40DD-AFC4-6F175D3DCCD1}">
              <a14:hiddenFill xmlns:a14="http://schemas.microsoft.com/office/drawing/2010/main">
                <a:solidFill>
                  <a:srgbClr val="FFFFFF"/>
                </a:solidFill>
              </a14:hiddenFill>
            </a:ext>
          </a:extLst>
        </p:spPr>
      </p:pic>
      <p:sp>
        <p:nvSpPr>
          <p:cNvPr id="49" name="ZoneTexte 48">
            <a:extLst>
              <a:ext uri="{FF2B5EF4-FFF2-40B4-BE49-F238E27FC236}">
                <a16:creationId xmlns:a16="http://schemas.microsoft.com/office/drawing/2014/main" id="{AD3C28F3-B3B4-42D4-AAA3-913CB790C2A7}"/>
              </a:ext>
            </a:extLst>
          </p:cNvPr>
          <p:cNvSpPr txBox="1"/>
          <p:nvPr/>
        </p:nvSpPr>
        <p:spPr>
          <a:xfrm>
            <a:off x="10887989" y="4412944"/>
            <a:ext cx="1325619" cy="1661993"/>
          </a:xfrm>
          <a:prstGeom prst="rect">
            <a:avLst/>
          </a:prstGeom>
          <a:noFill/>
        </p:spPr>
        <p:txBody>
          <a:bodyPr wrap="square" rtlCol="0">
            <a:spAutoFit/>
          </a:bodyPr>
          <a:lstStyle/>
          <a:p>
            <a:r>
              <a:rPr lang="fr-FR" b="1" baseline="-25000" dirty="0">
                <a:solidFill>
                  <a:srgbClr val="4E455D"/>
                </a:solidFill>
                <a:latin typeface="Arial"/>
                <a:ea typeface="ＭＳ Ｐゴシック" panose="020B0600070205080204" pitchFamily="34" charset="-128"/>
              </a:rPr>
              <a:t>Les forfaits incluant 2 majorants ne sont pas la somme des 2 forfaits avec un seul majorant</a:t>
            </a:r>
            <a:endParaRPr lang="fr-FR" b="1" u="sng" baseline="-25000" dirty="0">
              <a:solidFill>
                <a:srgbClr val="4E455D">
                  <a:lumMod val="75000"/>
                </a:srgbClr>
              </a:solidFill>
              <a:latin typeface="Arial"/>
              <a:ea typeface="ＭＳ Ｐゴシック" panose="020B0600070205080204" pitchFamily="34" charset="-128"/>
            </a:endParaRPr>
          </a:p>
          <a:p>
            <a:endParaRPr lang="fr-FR" dirty="0"/>
          </a:p>
        </p:txBody>
      </p:sp>
      <p:cxnSp>
        <p:nvCxnSpPr>
          <p:cNvPr id="51" name="Connecteur droit avec flèche 50">
            <a:extLst>
              <a:ext uri="{FF2B5EF4-FFF2-40B4-BE49-F238E27FC236}">
                <a16:creationId xmlns:a16="http://schemas.microsoft.com/office/drawing/2014/main" id="{1BD979B5-3E18-46EF-9D98-7001900A9E50}"/>
              </a:ext>
            </a:extLst>
          </p:cNvPr>
          <p:cNvCxnSpPr>
            <a:cxnSpLocks/>
          </p:cNvCxnSpPr>
          <p:nvPr/>
        </p:nvCxnSpPr>
        <p:spPr>
          <a:xfrm flipH="1" flipV="1">
            <a:off x="4178105" y="4297749"/>
            <a:ext cx="2630561" cy="1168296"/>
          </a:xfrm>
          <a:prstGeom prst="straightConnector1">
            <a:avLst/>
          </a:prstGeom>
          <a:ln>
            <a:solidFill>
              <a:schemeClr val="bg2">
                <a:lumMod val="75000"/>
              </a:schemeClr>
            </a:solidFill>
            <a:prstDash val="lgDashDot"/>
            <a:tailEnd type="triangle"/>
          </a:ln>
        </p:spPr>
        <p:style>
          <a:lnRef idx="1">
            <a:schemeClr val="accent1"/>
          </a:lnRef>
          <a:fillRef idx="0">
            <a:schemeClr val="accent1"/>
          </a:fillRef>
          <a:effectRef idx="0">
            <a:schemeClr val="accent1"/>
          </a:effectRef>
          <a:fontRef idx="minor">
            <a:schemeClr val="tx1"/>
          </a:fontRef>
        </p:style>
      </p:cxnSp>
      <p:sp>
        <p:nvSpPr>
          <p:cNvPr id="54" name="ZoneTexte 53">
            <a:extLst>
              <a:ext uri="{FF2B5EF4-FFF2-40B4-BE49-F238E27FC236}">
                <a16:creationId xmlns:a16="http://schemas.microsoft.com/office/drawing/2014/main" id="{840D1F0F-EFBC-47D8-A4C4-A7884C653A3D}"/>
              </a:ext>
            </a:extLst>
          </p:cNvPr>
          <p:cNvSpPr txBox="1"/>
          <p:nvPr/>
        </p:nvSpPr>
        <p:spPr>
          <a:xfrm>
            <a:off x="687577" y="3130767"/>
            <a:ext cx="3445988" cy="3395801"/>
          </a:xfrm>
          <a:prstGeom prst="rect">
            <a:avLst/>
          </a:prstGeom>
          <a:noFill/>
          <a:ln w="28575">
            <a:solidFill>
              <a:srgbClr val="7030A0"/>
            </a:solidFill>
            <a:prstDash val="solid"/>
          </a:ln>
        </p:spPr>
        <p:txBody>
          <a:bodyPr wrap="square" rtlCol="0">
            <a:spAutoFit/>
          </a:bodyPr>
          <a:lstStyle/>
          <a:p>
            <a:pPr eaLnBrk="0" fontAlgn="base" hangingPunct="0">
              <a:spcBef>
                <a:spcPct val="0"/>
              </a:spcBef>
              <a:spcAft>
                <a:spcPct val="0"/>
              </a:spcAft>
              <a:defRPr/>
            </a:pPr>
            <a:r>
              <a:rPr lang="fr-FR" sz="2000" b="1" baseline="-25000" dirty="0">
                <a:solidFill>
                  <a:srgbClr val="4E455D"/>
                </a:solidFill>
                <a:latin typeface="Arial"/>
                <a:ea typeface="ＭＳ Ｐゴシック" panose="020B0600070205080204" pitchFamily="34" charset="-128"/>
                <a:cs typeface="Calibri" panose="020F0502020204030204" pitchFamily="34" charset="0"/>
              </a:rPr>
              <a:t>Pour un usager en GIR 3 ou 4, avec prise en charge le week-end et sans passage d’une IDE, le forfait sera de : </a:t>
            </a:r>
          </a:p>
          <a:p>
            <a:pPr eaLnBrk="0" fontAlgn="base" hangingPunct="0">
              <a:spcBef>
                <a:spcPct val="0"/>
              </a:spcBef>
              <a:spcAft>
                <a:spcPct val="0"/>
              </a:spcAft>
              <a:defRPr/>
            </a:pPr>
            <a:endParaRPr lang="fr-FR" sz="800" b="1" baseline="-25000" dirty="0">
              <a:solidFill>
                <a:srgbClr val="4E455D"/>
              </a:solidFill>
              <a:latin typeface="Arial"/>
              <a:ea typeface="ＭＳ Ｐゴシック" panose="020B0600070205080204" pitchFamily="34" charset="-128"/>
              <a:cs typeface="Calibri" panose="020F0502020204030204" pitchFamily="34" charset="0"/>
            </a:endParaRPr>
          </a:p>
          <a:p>
            <a:pPr eaLnBrk="0" fontAlgn="base" hangingPunct="0">
              <a:spcBef>
                <a:spcPct val="0"/>
              </a:spcBef>
              <a:spcAft>
                <a:spcPct val="0"/>
              </a:spcAft>
              <a:defRPr/>
            </a:pPr>
            <a:r>
              <a:rPr lang="fr-FR" sz="2000" b="1" baseline="-25000" dirty="0">
                <a:solidFill>
                  <a:srgbClr val="4E455D"/>
                </a:solidFill>
                <a:latin typeface="Arial"/>
                <a:ea typeface="ＭＳ Ｐゴシック" panose="020B0600070205080204" pitchFamily="34" charset="-128"/>
                <a:cs typeface="Calibri" panose="020F0502020204030204" pitchFamily="34" charset="0"/>
              </a:rPr>
              <a:t>111,69€ pour la semaine s’il n’a pas eu de prise en charge combinée et qu’il est en GIR 4</a:t>
            </a:r>
          </a:p>
          <a:p>
            <a:pPr eaLnBrk="0" fontAlgn="base" hangingPunct="0">
              <a:spcBef>
                <a:spcPct val="0"/>
              </a:spcBef>
              <a:spcAft>
                <a:spcPct val="0"/>
              </a:spcAft>
              <a:defRPr/>
            </a:pPr>
            <a:endParaRPr lang="fr-FR" sz="800" b="1" baseline="-25000" dirty="0">
              <a:solidFill>
                <a:srgbClr val="4E455D"/>
              </a:solidFill>
              <a:latin typeface="Arial"/>
              <a:ea typeface="ＭＳ Ｐゴシック" panose="020B0600070205080204" pitchFamily="34" charset="-128"/>
              <a:cs typeface="Calibri" panose="020F0502020204030204" pitchFamily="34" charset="0"/>
            </a:endParaRPr>
          </a:p>
          <a:p>
            <a:pPr eaLnBrk="0" fontAlgn="base" hangingPunct="0">
              <a:spcBef>
                <a:spcPct val="0"/>
              </a:spcBef>
              <a:spcAft>
                <a:spcPct val="0"/>
              </a:spcAft>
              <a:defRPr/>
            </a:pPr>
            <a:r>
              <a:rPr lang="fr-FR" sz="2000" b="1" baseline="-25000" dirty="0">
                <a:solidFill>
                  <a:srgbClr val="4E455D"/>
                </a:solidFill>
                <a:latin typeface="Arial"/>
                <a:ea typeface="ＭＳ Ｐゴシック" panose="020B0600070205080204" pitchFamily="34" charset="-128"/>
                <a:cs typeface="Calibri" panose="020F0502020204030204" pitchFamily="34" charset="0"/>
              </a:rPr>
              <a:t>154,12€ (= 111,69 + 42,43) s’il a eu une prise en charge combinée et qu’il est en GIR 4</a:t>
            </a:r>
          </a:p>
          <a:p>
            <a:pPr eaLnBrk="0" fontAlgn="base" hangingPunct="0">
              <a:spcBef>
                <a:spcPct val="0"/>
              </a:spcBef>
              <a:spcAft>
                <a:spcPct val="0"/>
              </a:spcAft>
              <a:defRPr/>
            </a:pPr>
            <a:endParaRPr lang="fr-FR" sz="800" b="1" baseline="-25000" dirty="0">
              <a:solidFill>
                <a:srgbClr val="4E455D"/>
              </a:solidFill>
              <a:latin typeface="Arial"/>
              <a:ea typeface="ＭＳ Ｐゴシック" panose="020B0600070205080204" pitchFamily="34" charset="-128"/>
              <a:cs typeface="Calibri" panose="020F0502020204030204" pitchFamily="34" charset="0"/>
            </a:endParaRPr>
          </a:p>
          <a:p>
            <a:pPr eaLnBrk="0" fontAlgn="base" hangingPunct="0">
              <a:spcBef>
                <a:spcPct val="0"/>
              </a:spcBef>
              <a:spcAft>
                <a:spcPct val="0"/>
              </a:spcAft>
              <a:defRPr/>
            </a:pPr>
            <a:r>
              <a:rPr lang="fr-FR" sz="2000" b="1" baseline="-25000" dirty="0">
                <a:solidFill>
                  <a:srgbClr val="4E455D"/>
                </a:solidFill>
                <a:latin typeface="Arial"/>
                <a:ea typeface="ＭＳ Ｐゴシック" panose="020B0600070205080204" pitchFamily="34" charset="-128"/>
                <a:cs typeface="Calibri" panose="020F0502020204030204" pitchFamily="34" charset="0"/>
              </a:rPr>
              <a:t>144,07€ (= 111,69 + 32,38) s’il est en GIR 3 mais pas de prise en charge combinée</a:t>
            </a:r>
          </a:p>
          <a:p>
            <a:pPr eaLnBrk="0" fontAlgn="base" hangingPunct="0">
              <a:spcBef>
                <a:spcPct val="0"/>
              </a:spcBef>
              <a:spcAft>
                <a:spcPct val="0"/>
              </a:spcAft>
              <a:defRPr/>
            </a:pPr>
            <a:endParaRPr lang="fr-FR" sz="800" b="1" baseline="-25000" dirty="0">
              <a:solidFill>
                <a:srgbClr val="4E455D"/>
              </a:solidFill>
              <a:latin typeface="Arial"/>
              <a:ea typeface="ＭＳ Ｐゴシック" panose="020B0600070205080204" pitchFamily="34" charset="-128"/>
              <a:cs typeface="Calibri" panose="020F0502020204030204" pitchFamily="34" charset="0"/>
            </a:endParaRPr>
          </a:p>
          <a:p>
            <a:pPr eaLnBrk="0" fontAlgn="base" hangingPunct="0">
              <a:spcBef>
                <a:spcPct val="0"/>
              </a:spcBef>
              <a:spcAft>
                <a:spcPct val="0"/>
              </a:spcAft>
              <a:defRPr/>
            </a:pPr>
            <a:r>
              <a:rPr lang="fr-FR" sz="2000" b="1" baseline="-25000" dirty="0">
                <a:solidFill>
                  <a:srgbClr val="4E455D"/>
                </a:solidFill>
                <a:latin typeface="Arial"/>
                <a:ea typeface="ＭＳ Ｐゴシック" panose="020B0600070205080204" pitchFamily="34" charset="-128"/>
                <a:cs typeface="Calibri" panose="020F0502020204030204" pitchFamily="34" charset="0"/>
              </a:rPr>
              <a:t>198,82€ (= 111,69 + 87,13) s’il a eu une prise en charge combinée et qu’il est en GIR 3</a:t>
            </a:r>
          </a:p>
        </p:txBody>
      </p:sp>
    </p:spTree>
    <p:extLst>
      <p:ext uri="{BB962C8B-B14F-4D97-AF65-F5344CB8AC3E}">
        <p14:creationId xmlns:p14="http://schemas.microsoft.com/office/powerpoint/2010/main" val="2523182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77F8C762-1EBD-471F-B942-664347017CFA}"/>
              </a:ext>
            </a:extLst>
          </p:cNvPr>
          <p:cNvSpPr>
            <a:spLocks noGrp="1"/>
          </p:cNvSpPr>
          <p:nvPr>
            <p:ph type="body" sz="quarter" idx="11"/>
          </p:nvPr>
        </p:nvSpPr>
        <p:spPr>
          <a:xfrm>
            <a:off x="3081167" y="2382848"/>
            <a:ext cx="8134914" cy="1244600"/>
          </a:xfrm>
        </p:spPr>
        <p:txBody>
          <a:bodyPr/>
          <a:lstStyle/>
          <a:p>
            <a:r>
              <a:rPr lang="fr-FR" sz="3800" dirty="0"/>
              <a:t>3. Mécanisme de convergence 2023-2027 </a:t>
            </a:r>
            <a:br>
              <a:rPr lang="fr-FR" sz="3800" dirty="0"/>
            </a:br>
            <a:r>
              <a:rPr lang="fr-FR" sz="3800" dirty="0"/>
              <a:t> </a:t>
            </a:r>
          </a:p>
          <a:p>
            <a:endParaRPr lang="fr-FR" sz="3200" dirty="0"/>
          </a:p>
        </p:txBody>
      </p:sp>
      <p:pic>
        <p:nvPicPr>
          <p:cNvPr id="3" name="Image 2">
            <a:hlinkClick r:id="rId2" action="ppaction://hlinksldjump"/>
            <a:extLst>
              <a:ext uri="{FF2B5EF4-FFF2-40B4-BE49-F238E27FC236}">
                <a16:creationId xmlns:a16="http://schemas.microsoft.com/office/drawing/2014/main" id="{0289FF01-59BE-4485-A65F-A8B8864E2308}"/>
              </a:ext>
            </a:extLst>
          </p:cNvPr>
          <p:cNvPicPr>
            <a:picLocks noChangeAspect="1"/>
          </p:cNvPicPr>
          <p:nvPr/>
        </p:nvPicPr>
        <p:blipFill>
          <a:blip r:embed="rId3"/>
          <a:stretch>
            <a:fillRect/>
          </a:stretch>
        </p:blipFill>
        <p:spPr>
          <a:xfrm>
            <a:off x="11375388" y="213767"/>
            <a:ext cx="478643" cy="478643"/>
          </a:xfrm>
          <a:prstGeom prst="rect">
            <a:avLst/>
          </a:prstGeom>
        </p:spPr>
      </p:pic>
    </p:spTree>
    <p:extLst>
      <p:ext uri="{BB962C8B-B14F-4D97-AF65-F5344CB8AC3E}">
        <p14:creationId xmlns:p14="http://schemas.microsoft.com/office/powerpoint/2010/main" val="37019511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316484" cy="1325563"/>
          </a:xfrm>
        </p:spPr>
        <p:txBody>
          <a:bodyPr/>
          <a:lstStyle/>
          <a:p>
            <a:r>
              <a:rPr lang="fr-FR" sz="4000" dirty="0"/>
              <a:t>3. Mécanisme de convergence 2023-2027 (1/7)</a:t>
            </a:r>
            <a:br>
              <a:rPr lang="fr-FR" sz="4000" dirty="0"/>
            </a:br>
            <a:r>
              <a:rPr lang="fr-FR" sz="4000" dirty="0"/>
              <a:t>Mise en œuvre progressive du FGS </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50" y="1351722"/>
            <a:ext cx="10903766" cy="4747453"/>
          </a:xfrm>
        </p:spPr>
        <p:txBody>
          <a:bodyPr/>
          <a:lstStyle/>
          <a:p>
            <a:pPr marL="0" indent="0">
              <a:buNone/>
            </a:pPr>
            <a:br>
              <a:rPr lang="fr-FR" sz="2300" b="1" dirty="0"/>
            </a:br>
            <a:r>
              <a:rPr lang="fr-FR" sz="2300" dirty="0"/>
              <a:t>Une </a:t>
            </a:r>
            <a:r>
              <a:rPr lang="fr-FR" sz="2300" b="1" dirty="0"/>
              <a:t>période de convergence est prévue pendant 5 ans </a:t>
            </a:r>
            <a:r>
              <a:rPr lang="fr-FR" sz="2300" dirty="0"/>
              <a:t>(de 2023 à 2027) pour le calcul du forfait global de soins (FGS). </a:t>
            </a:r>
          </a:p>
          <a:p>
            <a:pPr marL="0" indent="0">
              <a:buNone/>
            </a:pPr>
            <a:r>
              <a:rPr lang="fr-FR" sz="2300" dirty="0"/>
              <a:t>Sur la période 2023-2027, le </a:t>
            </a:r>
            <a:r>
              <a:rPr lang="fr-FR" sz="2300" b="1" dirty="0"/>
              <a:t>FGS de chaque service convergera </a:t>
            </a:r>
            <a:r>
              <a:rPr lang="fr-FR" sz="2300" dirty="0"/>
              <a:t>(sans gel) chaque année </a:t>
            </a:r>
            <a:r>
              <a:rPr lang="fr-FR" sz="2300" b="1" dirty="0"/>
              <a:t>vers le FGS « projeté » pour 2027</a:t>
            </a:r>
            <a:r>
              <a:rPr lang="fr-FR" sz="2300" dirty="0"/>
              <a:t>. </a:t>
            </a:r>
          </a:p>
          <a:p>
            <a:pPr marL="0" indent="0">
              <a:buNone/>
            </a:pPr>
            <a:r>
              <a:rPr lang="fr-FR" sz="2300" dirty="0"/>
              <a:t>Ainsi pour chaque année entre 2023 et 2027, on fixera le FGS de chaque service selon la formule de calcul suivante, qui permet de réduire progressivement l’écart entre :</a:t>
            </a:r>
          </a:p>
          <a:p>
            <a:r>
              <a:rPr lang="fr-FR" sz="2300" dirty="0"/>
              <a:t>La dotation de soins perçue avant la réforme </a:t>
            </a:r>
          </a:p>
          <a:p>
            <a:r>
              <a:rPr lang="fr-FR" sz="2300" dirty="0"/>
              <a:t>Et le montant calculé pour le forfait global de soins (FGS) « projeté » pour 2027</a:t>
            </a:r>
          </a:p>
        </p:txBody>
      </p:sp>
      <p:pic>
        <p:nvPicPr>
          <p:cNvPr id="4" name="Image 3" descr="Une image contenant graphique&#10;&#10;Description générée automatiquement">
            <a:extLst>
              <a:ext uri="{FF2B5EF4-FFF2-40B4-BE49-F238E27FC236}">
                <a16:creationId xmlns:a16="http://schemas.microsoft.com/office/drawing/2014/main" id="{35A955E0-F6A9-41FB-9B69-7CC977A0CE76}"/>
              </a:ext>
            </a:extLst>
          </p:cNvPr>
          <p:cNvPicPr/>
          <p:nvPr/>
        </p:nvPicPr>
        <p:blipFill>
          <a:blip r:embed="rId2"/>
          <a:stretch>
            <a:fillRect/>
          </a:stretch>
        </p:blipFill>
        <p:spPr>
          <a:xfrm>
            <a:off x="1596189" y="5132258"/>
            <a:ext cx="8999621" cy="1543135"/>
          </a:xfrm>
          <a:prstGeom prst="rect">
            <a:avLst/>
          </a:prstGeom>
        </p:spPr>
      </p:pic>
    </p:spTree>
    <p:extLst>
      <p:ext uri="{BB962C8B-B14F-4D97-AF65-F5344CB8AC3E}">
        <p14:creationId xmlns:p14="http://schemas.microsoft.com/office/powerpoint/2010/main" val="2671129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0904550" cy="1325563"/>
          </a:xfrm>
        </p:spPr>
        <p:txBody>
          <a:bodyPr/>
          <a:lstStyle/>
          <a:p>
            <a:r>
              <a:rPr lang="fr-FR" sz="4000" dirty="0"/>
              <a:t>3. Convergence tarifaire 2023-2027 (2/7)</a:t>
            </a:r>
            <a:br>
              <a:rPr lang="fr-FR" sz="4000" dirty="0"/>
            </a:br>
            <a:r>
              <a:rPr lang="fr-FR" sz="4000" dirty="0"/>
              <a:t>Mise en œuvre progressive du FGS </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50" y="1351722"/>
            <a:ext cx="10903766" cy="4747453"/>
          </a:xfrm>
        </p:spPr>
        <p:txBody>
          <a:bodyPr/>
          <a:lstStyle/>
          <a:p>
            <a:pPr marL="0" indent="0">
              <a:buNone/>
            </a:pPr>
            <a:br>
              <a:rPr lang="fr-FR" sz="2300" b="1" dirty="0"/>
            </a:br>
            <a:r>
              <a:rPr lang="fr-FR" sz="2300" b="1" dirty="0"/>
              <a:t>Exemple de la Synthèse flash de l’ANAP</a:t>
            </a:r>
          </a:p>
          <a:p>
            <a:pPr marL="0" indent="0">
              <a:buNone/>
            </a:pPr>
            <a:r>
              <a:rPr lang="fr-FR" sz="2300" dirty="0"/>
              <a:t>Un</a:t>
            </a:r>
            <a:r>
              <a:rPr lang="fr-FR" sz="2300" b="1" dirty="0"/>
              <a:t> </a:t>
            </a:r>
            <a:r>
              <a:rPr lang="fr-FR" sz="2300" dirty="0"/>
              <a:t>SSIAD dont la dotation 2022 revalorisée par taux annuel est de 120 000€ accompagne des personnes ayant un fort besoin de soins. </a:t>
            </a:r>
          </a:p>
          <a:p>
            <a:pPr marL="0" indent="0">
              <a:buNone/>
            </a:pPr>
            <a:r>
              <a:rPr lang="fr-FR" sz="2300" dirty="0"/>
              <a:t>Son forfait global de soins projeté pour 2027 est évalué à 220 000€. </a:t>
            </a:r>
          </a:p>
          <a:p>
            <a:pPr marL="0" indent="0">
              <a:buNone/>
            </a:pPr>
            <a:r>
              <a:rPr lang="fr-FR" sz="2300" b="1" dirty="0"/>
              <a:t>En 2023, le calcul de son FGS donne </a:t>
            </a:r>
            <a:r>
              <a:rPr lang="fr-FR" sz="2300" dirty="0"/>
              <a:t>:</a:t>
            </a:r>
          </a:p>
          <a:p>
            <a:pPr marL="0" indent="0">
              <a:buNone/>
            </a:pPr>
            <a:endParaRPr lang="fr-FR" sz="2300" dirty="0"/>
          </a:p>
          <a:p>
            <a:pPr marL="0" indent="0">
              <a:buNone/>
            </a:pPr>
            <a:endParaRPr lang="fr-FR" sz="2300" dirty="0"/>
          </a:p>
          <a:p>
            <a:pPr marL="0" indent="0">
              <a:buNone/>
            </a:pPr>
            <a:endParaRPr lang="fr-FR" sz="2300" dirty="0"/>
          </a:p>
          <a:p>
            <a:pPr marL="0" indent="0">
              <a:buNone/>
            </a:pPr>
            <a:r>
              <a:rPr lang="fr-FR" sz="2300" dirty="0"/>
              <a:t>En appliquant ce calcul sur les années suivantes :</a:t>
            </a:r>
          </a:p>
          <a:p>
            <a:pPr marL="0" indent="0">
              <a:buNone/>
            </a:pPr>
            <a:endParaRPr lang="fr-FR" sz="2300" dirty="0"/>
          </a:p>
        </p:txBody>
      </p:sp>
      <p:pic>
        <p:nvPicPr>
          <p:cNvPr id="5" name="Image 4">
            <a:extLst>
              <a:ext uri="{FF2B5EF4-FFF2-40B4-BE49-F238E27FC236}">
                <a16:creationId xmlns:a16="http://schemas.microsoft.com/office/drawing/2014/main" id="{C8FA48E9-77BD-4630-8E04-5AF8471E7AAE}"/>
              </a:ext>
            </a:extLst>
          </p:cNvPr>
          <p:cNvPicPr/>
          <p:nvPr/>
        </p:nvPicPr>
        <p:blipFill>
          <a:blip r:embed="rId3"/>
          <a:stretch>
            <a:fillRect/>
          </a:stretch>
        </p:blipFill>
        <p:spPr>
          <a:xfrm>
            <a:off x="3318534" y="3659920"/>
            <a:ext cx="6078685" cy="1325563"/>
          </a:xfrm>
          <a:prstGeom prst="rect">
            <a:avLst/>
          </a:prstGeom>
        </p:spPr>
      </p:pic>
      <p:sp>
        <p:nvSpPr>
          <p:cNvPr id="6" name="Rectangle : coins arrondis 5">
            <a:extLst>
              <a:ext uri="{FF2B5EF4-FFF2-40B4-BE49-F238E27FC236}">
                <a16:creationId xmlns:a16="http://schemas.microsoft.com/office/drawing/2014/main" id="{D63EDF59-4145-4066-B4B4-F2160F78F8F4}"/>
              </a:ext>
            </a:extLst>
          </p:cNvPr>
          <p:cNvSpPr/>
          <p:nvPr/>
        </p:nvSpPr>
        <p:spPr>
          <a:xfrm>
            <a:off x="1722268" y="5592407"/>
            <a:ext cx="9161755" cy="1013535"/>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cxnSp>
        <p:nvCxnSpPr>
          <p:cNvPr id="8" name="Connecteur droit 7">
            <a:extLst>
              <a:ext uri="{FF2B5EF4-FFF2-40B4-BE49-F238E27FC236}">
                <a16:creationId xmlns:a16="http://schemas.microsoft.com/office/drawing/2014/main" id="{C557DE3A-BC47-4EF0-9EF4-0E2F5D482EF6}"/>
              </a:ext>
            </a:extLst>
          </p:cNvPr>
          <p:cNvCxnSpPr>
            <a:cxnSpLocks/>
          </p:cNvCxnSpPr>
          <p:nvPr/>
        </p:nvCxnSpPr>
        <p:spPr>
          <a:xfrm>
            <a:off x="1722268" y="5956391"/>
            <a:ext cx="9161755" cy="30562"/>
          </a:xfrm>
          <a:prstGeom prst="line">
            <a:avLst/>
          </a:prstGeom>
        </p:spPr>
        <p:style>
          <a:lnRef idx="1">
            <a:schemeClr val="accent3"/>
          </a:lnRef>
          <a:fillRef idx="0">
            <a:schemeClr val="accent3"/>
          </a:fillRef>
          <a:effectRef idx="0">
            <a:schemeClr val="accent3"/>
          </a:effectRef>
          <a:fontRef idx="minor">
            <a:schemeClr val="tx1"/>
          </a:fontRef>
        </p:style>
      </p:cxnSp>
      <p:sp>
        <p:nvSpPr>
          <p:cNvPr id="10" name="ZoneTexte 9">
            <a:extLst>
              <a:ext uri="{FF2B5EF4-FFF2-40B4-BE49-F238E27FC236}">
                <a16:creationId xmlns:a16="http://schemas.microsoft.com/office/drawing/2014/main" id="{D6F9F79C-E00C-4BAB-870D-213938D3AB50}"/>
              </a:ext>
            </a:extLst>
          </p:cNvPr>
          <p:cNvSpPr txBox="1"/>
          <p:nvPr/>
        </p:nvSpPr>
        <p:spPr>
          <a:xfrm>
            <a:off x="1828800" y="5592407"/>
            <a:ext cx="1233996" cy="369332"/>
          </a:xfrm>
          <a:prstGeom prst="rect">
            <a:avLst/>
          </a:prstGeom>
          <a:noFill/>
        </p:spPr>
        <p:txBody>
          <a:bodyPr wrap="square" rtlCol="0">
            <a:spAutoFit/>
          </a:bodyPr>
          <a:lstStyle/>
          <a:p>
            <a:pPr algn="ctr"/>
            <a:r>
              <a:rPr lang="fr-FR" dirty="0">
                <a:solidFill>
                  <a:schemeClr val="accent3"/>
                </a:solidFill>
              </a:rPr>
              <a:t>Année</a:t>
            </a:r>
          </a:p>
        </p:txBody>
      </p:sp>
      <p:sp>
        <p:nvSpPr>
          <p:cNvPr id="11" name="ZoneTexte 10">
            <a:extLst>
              <a:ext uri="{FF2B5EF4-FFF2-40B4-BE49-F238E27FC236}">
                <a16:creationId xmlns:a16="http://schemas.microsoft.com/office/drawing/2014/main" id="{7D0E9581-474D-4C18-A979-492D49B7F044}"/>
              </a:ext>
            </a:extLst>
          </p:cNvPr>
          <p:cNvSpPr txBox="1"/>
          <p:nvPr/>
        </p:nvSpPr>
        <p:spPr>
          <a:xfrm>
            <a:off x="1571347" y="5953406"/>
            <a:ext cx="1748901" cy="646331"/>
          </a:xfrm>
          <a:prstGeom prst="rect">
            <a:avLst/>
          </a:prstGeom>
          <a:noFill/>
        </p:spPr>
        <p:txBody>
          <a:bodyPr wrap="square" rtlCol="0">
            <a:spAutoFit/>
          </a:bodyPr>
          <a:lstStyle/>
          <a:p>
            <a:pPr algn="ctr"/>
            <a:r>
              <a:rPr lang="fr-FR" dirty="0">
                <a:solidFill>
                  <a:schemeClr val="accent3"/>
                </a:solidFill>
              </a:rPr>
              <a:t>Montant versé au service</a:t>
            </a:r>
          </a:p>
        </p:txBody>
      </p:sp>
      <p:sp>
        <p:nvSpPr>
          <p:cNvPr id="12" name="ZoneTexte 11">
            <a:extLst>
              <a:ext uri="{FF2B5EF4-FFF2-40B4-BE49-F238E27FC236}">
                <a16:creationId xmlns:a16="http://schemas.microsoft.com/office/drawing/2014/main" id="{9B56C6F2-3504-4347-A7ED-3A2FCE3A2DD0}"/>
              </a:ext>
            </a:extLst>
          </p:cNvPr>
          <p:cNvSpPr txBox="1"/>
          <p:nvPr/>
        </p:nvSpPr>
        <p:spPr>
          <a:xfrm>
            <a:off x="3552362" y="5593887"/>
            <a:ext cx="1233996" cy="369332"/>
          </a:xfrm>
          <a:prstGeom prst="rect">
            <a:avLst/>
          </a:prstGeom>
          <a:noFill/>
        </p:spPr>
        <p:txBody>
          <a:bodyPr wrap="square" rtlCol="0">
            <a:spAutoFit/>
          </a:bodyPr>
          <a:lstStyle/>
          <a:p>
            <a:pPr algn="ctr"/>
            <a:r>
              <a:rPr lang="fr-FR" dirty="0">
                <a:solidFill>
                  <a:schemeClr val="accent3"/>
                </a:solidFill>
              </a:rPr>
              <a:t>2023</a:t>
            </a:r>
          </a:p>
        </p:txBody>
      </p:sp>
      <p:sp>
        <p:nvSpPr>
          <p:cNvPr id="13" name="ZoneTexte 12">
            <a:extLst>
              <a:ext uri="{FF2B5EF4-FFF2-40B4-BE49-F238E27FC236}">
                <a16:creationId xmlns:a16="http://schemas.microsoft.com/office/drawing/2014/main" id="{74856105-6F37-4394-8FD6-5F7A3B351842}"/>
              </a:ext>
            </a:extLst>
          </p:cNvPr>
          <p:cNvSpPr txBox="1"/>
          <p:nvPr/>
        </p:nvSpPr>
        <p:spPr>
          <a:xfrm>
            <a:off x="3294909" y="6002557"/>
            <a:ext cx="1748901" cy="646331"/>
          </a:xfrm>
          <a:prstGeom prst="rect">
            <a:avLst/>
          </a:prstGeom>
          <a:noFill/>
        </p:spPr>
        <p:txBody>
          <a:bodyPr wrap="square" rtlCol="0">
            <a:spAutoFit/>
          </a:bodyPr>
          <a:lstStyle/>
          <a:p>
            <a:pPr algn="ctr"/>
            <a:r>
              <a:rPr lang="fr-FR" dirty="0">
                <a:solidFill>
                  <a:schemeClr val="accent3"/>
                </a:solidFill>
              </a:rPr>
              <a:t>1/5 </a:t>
            </a:r>
            <a:br>
              <a:rPr lang="fr-FR" dirty="0">
                <a:solidFill>
                  <a:schemeClr val="accent3"/>
                </a:solidFill>
              </a:rPr>
            </a:br>
            <a:r>
              <a:rPr lang="fr-FR" dirty="0">
                <a:solidFill>
                  <a:schemeClr val="accent3"/>
                </a:solidFill>
              </a:rPr>
              <a:t>140 000€</a:t>
            </a:r>
          </a:p>
        </p:txBody>
      </p:sp>
      <p:sp>
        <p:nvSpPr>
          <p:cNvPr id="15" name="ZoneTexte 14">
            <a:extLst>
              <a:ext uri="{FF2B5EF4-FFF2-40B4-BE49-F238E27FC236}">
                <a16:creationId xmlns:a16="http://schemas.microsoft.com/office/drawing/2014/main" id="{148E6A0F-91A9-4A54-A40F-7067A8A1EE29}"/>
              </a:ext>
            </a:extLst>
          </p:cNvPr>
          <p:cNvSpPr txBox="1"/>
          <p:nvPr/>
        </p:nvSpPr>
        <p:spPr>
          <a:xfrm>
            <a:off x="4937279" y="5580232"/>
            <a:ext cx="1233996" cy="369332"/>
          </a:xfrm>
          <a:prstGeom prst="rect">
            <a:avLst/>
          </a:prstGeom>
          <a:noFill/>
        </p:spPr>
        <p:txBody>
          <a:bodyPr wrap="square" rtlCol="0">
            <a:spAutoFit/>
          </a:bodyPr>
          <a:lstStyle/>
          <a:p>
            <a:pPr algn="ctr"/>
            <a:r>
              <a:rPr lang="fr-FR" dirty="0">
                <a:solidFill>
                  <a:schemeClr val="accent3"/>
                </a:solidFill>
              </a:rPr>
              <a:t>2024</a:t>
            </a:r>
          </a:p>
        </p:txBody>
      </p:sp>
      <p:sp>
        <p:nvSpPr>
          <p:cNvPr id="16" name="ZoneTexte 15">
            <a:extLst>
              <a:ext uri="{FF2B5EF4-FFF2-40B4-BE49-F238E27FC236}">
                <a16:creationId xmlns:a16="http://schemas.microsoft.com/office/drawing/2014/main" id="{3D73A674-EE61-4DE9-9BB9-A21D35A10D43}"/>
              </a:ext>
            </a:extLst>
          </p:cNvPr>
          <p:cNvSpPr txBox="1"/>
          <p:nvPr/>
        </p:nvSpPr>
        <p:spPr>
          <a:xfrm>
            <a:off x="4679826" y="5986953"/>
            <a:ext cx="1748901" cy="646331"/>
          </a:xfrm>
          <a:prstGeom prst="rect">
            <a:avLst/>
          </a:prstGeom>
          <a:noFill/>
        </p:spPr>
        <p:txBody>
          <a:bodyPr wrap="square" rtlCol="0">
            <a:spAutoFit/>
          </a:bodyPr>
          <a:lstStyle/>
          <a:p>
            <a:pPr algn="ctr"/>
            <a:r>
              <a:rPr lang="fr-FR" dirty="0">
                <a:solidFill>
                  <a:schemeClr val="accent3"/>
                </a:solidFill>
              </a:rPr>
              <a:t>1/4 </a:t>
            </a:r>
            <a:br>
              <a:rPr lang="fr-FR" dirty="0">
                <a:solidFill>
                  <a:schemeClr val="accent3"/>
                </a:solidFill>
              </a:rPr>
            </a:br>
            <a:r>
              <a:rPr lang="fr-FR" dirty="0">
                <a:solidFill>
                  <a:schemeClr val="accent3"/>
                </a:solidFill>
              </a:rPr>
              <a:t>160 000€</a:t>
            </a:r>
          </a:p>
        </p:txBody>
      </p:sp>
      <p:sp>
        <p:nvSpPr>
          <p:cNvPr id="18" name="ZoneTexte 17">
            <a:extLst>
              <a:ext uri="{FF2B5EF4-FFF2-40B4-BE49-F238E27FC236}">
                <a16:creationId xmlns:a16="http://schemas.microsoft.com/office/drawing/2014/main" id="{9D8DA260-920F-4F21-A499-AE9B791698C0}"/>
              </a:ext>
            </a:extLst>
          </p:cNvPr>
          <p:cNvSpPr txBox="1"/>
          <p:nvPr/>
        </p:nvSpPr>
        <p:spPr>
          <a:xfrm>
            <a:off x="6348181" y="5584074"/>
            <a:ext cx="1233996" cy="369332"/>
          </a:xfrm>
          <a:prstGeom prst="rect">
            <a:avLst/>
          </a:prstGeom>
          <a:noFill/>
        </p:spPr>
        <p:txBody>
          <a:bodyPr wrap="square" rtlCol="0">
            <a:spAutoFit/>
          </a:bodyPr>
          <a:lstStyle/>
          <a:p>
            <a:pPr algn="ctr"/>
            <a:r>
              <a:rPr lang="fr-FR" dirty="0">
                <a:solidFill>
                  <a:schemeClr val="accent3"/>
                </a:solidFill>
              </a:rPr>
              <a:t>2025</a:t>
            </a:r>
          </a:p>
        </p:txBody>
      </p:sp>
      <p:sp>
        <p:nvSpPr>
          <p:cNvPr id="19" name="ZoneTexte 18">
            <a:extLst>
              <a:ext uri="{FF2B5EF4-FFF2-40B4-BE49-F238E27FC236}">
                <a16:creationId xmlns:a16="http://schemas.microsoft.com/office/drawing/2014/main" id="{C9407C28-2B8E-42CB-9BCA-32B2541C8A67}"/>
              </a:ext>
            </a:extLst>
          </p:cNvPr>
          <p:cNvSpPr txBox="1"/>
          <p:nvPr/>
        </p:nvSpPr>
        <p:spPr>
          <a:xfrm>
            <a:off x="6090728" y="5979068"/>
            <a:ext cx="1748901" cy="646331"/>
          </a:xfrm>
          <a:prstGeom prst="rect">
            <a:avLst/>
          </a:prstGeom>
          <a:noFill/>
        </p:spPr>
        <p:txBody>
          <a:bodyPr wrap="square" rtlCol="0">
            <a:spAutoFit/>
          </a:bodyPr>
          <a:lstStyle/>
          <a:p>
            <a:pPr algn="ctr"/>
            <a:r>
              <a:rPr lang="fr-FR" dirty="0">
                <a:solidFill>
                  <a:schemeClr val="accent3"/>
                </a:solidFill>
              </a:rPr>
              <a:t>1/3 </a:t>
            </a:r>
            <a:br>
              <a:rPr lang="fr-FR" dirty="0">
                <a:solidFill>
                  <a:schemeClr val="accent3"/>
                </a:solidFill>
              </a:rPr>
            </a:br>
            <a:r>
              <a:rPr lang="fr-FR" dirty="0">
                <a:solidFill>
                  <a:schemeClr val="accent3"/>
                </a:solidFill>
              </a:rPr>
              <a:t>180 000€</a:t>
            </a:r>
          </a:p>
        </p:txBody>
      </p:sp>
      <p:sp>
        <p:nvSpPr>
          <p:cNvPr id="20" name="ZoneTexte 19">
            <a:extLst>
              <a:ext uri="{FF2B5EF4-FFF2-40B4-BE49-F238E27FC236}">
                <a16:creationId xmlns:a16="http://schemas.microsoft.com/office/drawing/2014/main" id="{E55A1250-959F-418A-86A3-4120EE30966E}"/>
              </a:ext>
            </a:extLst>
          </p:cNvPr>
          <p:cNvSpPr txBox="1"/>
          <p:nvPr/>
        </p:nvSpPr>
        <p:spPr>
          <a:xfrm>
            <a:off x="7839629" y="5573586"/>
            <a:ext cx="1233996" cy="369332"/>
          </a:xfrm>
          <a:prstGeom prst="rect">
            <a:avLst/>
          </a:prstGeom>
          <a:noFill/>
        </p:spPr>
        <p:txBody>
          <a:bodyPr wrap="square" rtlCol="0">
            <a:spAutoFit/>
          </a:bodyPr>
          <a:lstStyle/>
          <a:p>
            <a:pPr algn="ctr"/>
            <a:r>
              <a:rPr lang="fr-FR" dirty="0">
                <a:solidFill>
                  <a:schemeClr val="accent3"/>
                </a:solidFill>
              </a:rPr>
              <a:t>2026</a:t>
            </a:r>
          </a:p>
        </p:txBody>
      </p:sp>
      <p:sp>
        <p:nvSpPr>
          <p:cNvPr id="21" name="ZoneTexte 20">
            <a:extLst>
              <a:ext uri="{FF2B5EF4-FFF2-40B4-BE49-F238E27FC236}">
                <a16:creationId xmlns:a16="http://schemas.microsoft.com/office/drawing/2014/main" id="{52EF9D11-851F-46D1-A926-B70FB0F7C6A5}"/>
              </a:ext>
            </a:extLst>
          </p:cNvPr>
          <p:cNvSpPr txBox="1"/>
          <p:nvPr/>
        </p:nvSpPr>
        <p:spPr>
          <a:xfrm>
            <a:off x="7582824" y="5971786"/>
            <a:ext cx="1748901" cy="646331"/>
          </a:xfrm>
          <a:prstGeom prst="rect">
            <a:avLst/>
          </a:prstGeom>
          <a:noFill/>
        </p:spPr>
        <p:txBody>
          <a:bodyPr wrap="square" rtlCol="0">
            <a:spAutoFit/>
          </a:bodyPr>
          <a:lstStyle/>
          <a:p>
            <a:pPr algn="ctr"/>
            <a:r>
              <a:rPr lang="fr-FR" dirty="0">
                <a:solidFill>
                  <a:schemeClr val="accent3"/>
                </a:solidFill>
              </a:rPr>
              <a:t>1/2 </a:t>
            </a:r>
            <a:br>
              <a:rPr lang="fr-FR" dirty="0">
                <a:solidFill>
                  <a:schemeClr val="accent3"/>
                </a:solidFill>
              </a:rPr>
            </a:br>
            <a:r>
              <a:rPr lang="fr-FR" dirty="0">
                <a:solidFill>
                  <a:schemeClr val="accent3"/>
                </a:solidFill>
              </a:rPr>
              <a:t>200 000€</a:t>
            </a:r>
          </a:p>
        </p:txBody>
      </p:sp>
      <p:sp>
        <p:nvSpPr>
          <p:cNvPr id="22" name="ZoneTexte 21">
            <a:extLst>
              <a:ext uri="{FF2B5EF4-FFF2-40B4-BE49-F238E27FC236}">
                <a16:creationId xmlns:a16="http://schemas.microsoft.com/office/drawing/2014/main" id="{28A8AF80-3211-4C05-9056-37948C04BCB0}"/>
              </a:ext>
            </a:extLst>
          </p:cNvPr>
          <p:cNvSpPr txBox="1"/>
          <p:nvPr/>
        </p:nvSpPr>
        <p:spPr>
          <a:xfrm>
            <a:off x="9026738" y="5971786"/>
            <a:ext cx="1748901" cy="646331"/>
          </a:xfrm>
          <a:prstGeom prst="rect">
            <a:avLst/>
          </a:prstGeom>
          <a:noFill/>
        </p:spPr>
        <p:txBody>
          <a:bodyPr wrap="square" rtlCol="0">
            <a:spAutoFit/>
          </a:bodyPr>
          <a:lstStyle/>
          <a:p>
            <a:pPr algn="ctr"/>
            <a:r>
              <a:rPr lang="fr-FR" dirty="0">
                <a:solidFill>
                  <a:schemeClr val="accent3"/>
                </a:solidFill>
              </a:rPr>
              <a:t>1</a:t>
            </a:r>
            <a:br>
              <a:rPr lang="fr-FR" dirty="0">
                <a:solidFill>
                  <a:schemeClr val="accent3"/>
                </a:solidFill>
              </a:rPr>
            </a:br>
            <a:r>
              <a:rPr lang="fr-FR" dirty="0">
                <a:solidFill>
                  <a:schemeClr val="accent3"/>
                </a:solidFill>
              </a:rPr>
              <a:t>220 000€</a:t>
            </a:r>
          </a:p>
        </p:txBody>
      </p:sp>
      <p:sp>
        <p:nvSpPr>
          <p:cNvPr id="23" name="ZoneTexte 22">
            <a:extLst>
              <a:ext uri="{FF2B5EF4-FFF2-40B4-BE49-F238E27FC236}">
                <a16:creationId xmlns:a16="http://schemas.microsoft.com/office/drawing/2014/main" id="{B4F41C5C-3053-4069-B718-93EC54786B5A}"/>
              </a:ext>
            </a:extLst>
          </p:cNvPr>
          <p:cNvSpPr txBox="1"/>
          <p:nvPr/>
        </p:nvSpPr>
        <p:spPr>
          <a:xfrm>
            <a:off x="9250531" y="5584174"/>
            <a:ext cx="1233996" cy="369332"/>
          </a:xfrm>
          <a:prstGeom prst="rect">
            <a:avLst/>
          </a:prstGeom>
          <a:noFill/>
        </p:spPr>
        <p:txBody>
          <a:bodyPr wrap="square" rtlCol="0">
            <a:spAutoFit/>
          </a:bodyPr>
          <a:lstStyle/>
          <a:p>
            <a:pPr algn="ctr"/>
            <a:r>
              <a:rPr lang="fr-FR" dirty="0">
                <a:solidFill>
                  <a:schemeClr val="accent3"/>
                </a:solidFill>
              </a:rPr>
              <a:t>2027</a:t>
            </a:r>
          </a:p>
        </p:txBody>
      </p:sp>
    </p:spTree>
    <p:extLst>
      <p:ext uri="{BB962C8B-B14F-4D97-AF65-F5344CB8AC3E}">
        <p14:creationId xmlns:p14="http://schemas.microsoft.com/office/powerpoint/2010/main" val="32897722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48DDF8D-E9CB-4C8C-97AF-CAF322DCC307}"/>
              </a:ext>
            </a:extLst>
          </p:cNvPr>
          <p:cNvSpPr>
            <a:spLocks noGrp="1"/>
          </p:cNvSpPr>
          <p:nvPr>
            <p:ph idx="1"/>
          </p:nvPr>
        </p:nvSpPr>
        <p:spPr>
          <a:xfrm>
            <a:off x="337968" y="2479315"/>
            <a:ext cx="5236923" cy="4519968"/>
          </a:xfrm>
        </p:spPr>
        <p:txBody>
          <a:bodyPr/>
          <a:lstStyle/>
          <a:p>
            <a:r>
              <a:rPr lang="fr-FR" sz="2000" b="1" u="sng" dirty="0"/>
              <a:t>En cas de convergence positive</a:t>
            </a:r>
          </a:p>
          <a:p>
            <a:pPr marL="0" indent="0">
              <a:buNone/>
            </a:pPr>
            <a:r>
              <a:rPr lang="fr-FR" sz="2000" dirty="0"/>
              <a:t>La dotation historique 2022 actualisée par taux de revalorisation annuel (+ reliquat Ségur 2023) est </a:t>
            </a:r>
            <a:r>
              <a:rPr lang="fr-FR" sz="2000" b="1" dirty="0"/>
              <a:t>inférieure au forfait global de soins « projeté » en 2027</a:t>
            </a:r>
            <a:r>
              <a:rPr lang="fr-FR" sz="2000" dirty="0"/>
              <a:t>. </a:t>
            </a:r>
          </a:p>
          <a:p>
            <a:pPr marL="0" indent="0">
              <a:buNone/>
            </a:pPr>
            <a:r>
              <a:rPr lang="fr-FR" sz="2000" dirty="0"/>
              <a:t>A partir de 2024 : Si FGS N-1 actualisé &lt; FGS « projeté » 2027</a:t>
            </a:r>
          </a:p>
          <a:p>
            <a:pPr>
              <a:buFont typeface="Arial" panose="020B0604020202020204" pitchFamily="34" charset="0"/>
              <a:buChar char="→"/>
            </a:pPr>
            <a:r>
              <a:rPr lang="fr-FR" sz="2000" b="1" dirty="0"/>
              <a:t>Dans ce cas, le FGS de ce service augmentera progressivement chaque année (toute chose égale par ailleurs)</a:t>
            </a:r>
          </a:p>
          <a:p>
            <a:pPr marL="0" indent="0">
              <a:buNone/>
            </a:pPr>
            <a:br>
              <a:rPr lang="fr-FR" sz="2000" dirty="0"/>
            </a:br>
            <a:endParaRPr lang="fr-FR" dirty="0"/>
          </a:p>
        </p:txBody>
      </p:sp>
      <p:sp>
        <p:nvSpPr>
          <p:cNvPr id="3" name="Espace réservé du contenu 2">
            <a:extLst>
              <a:ext uri="{FF2B5EF4-FFF2-40B4-BE49-F238E27FC236}">
                <a16:creationId xmlns:a16="http://schemas.microsoft.com/office/drawing/2014/main" id="{06A12204-85DE-46F1-8303-31946E579DAD}"/>
              </a:ext>
            </a:extLst>
          </p:cNvPr>
          <p:cNvSpPr>
            <a:spLocks noGrp="1"/>
          </p:cNvSpPr>
          <p:nvPr>
            <p:ph idx="11"/>
          </p:nvPr>
        </p:nvSpPr>
        <p:spPr>
          <a:xfrm>
            <a:off x="6428935" y="2479315"/>
            <a:ext cx="5425095" cy="4519968"/>
          </a:xfrm>
        </p:spPr>
        <p:txBody>
          <a:bodyPr/>
          <a:lstStyle/>
          <a:p>
            <a:r>
              <a:rPr lang="fr-FR" sz="2000" b="1" u="sng" dirty="0"/>
              <a:t>En situation de convergence négative </a:t>
            </a:r>
          </a:p>
          <a:p>
            <a:pPr marL="0" indent="0">
              <a:buNone/>
            </a:pPr>
            <a:r>
              <a:rPr lang="fr-FR" sz="2000" dirty="0"/>
              <a:t>La </a:t>
            </a:r>
            <a:r>
              <a:rPr lang="fr-FR" sz="2000" b="1" dirty="0"/>
              <a:t>dotation historique 2022 </a:t>
            </a:r>
            <a:r>
              <a:rPr lang="fr-FR" sz="2000" dirty="0"/>
              <a:t>actualisée par taux de revalorisation annuel</a:t>
            </a:r>
            <a:r>
              <a:rPr lang="fr-FR" sz="2000" b="1" dirty="0"/>
              <a:t> </a:t>
            </a:r>
            <a:r>
              <a:rPr lang="fr-FR" sz="2000" dirty="0"/>
              <a:t>(+ reliquat Ségur 2023) est </a:t>
            </a:r>
            <a:r>
              <a:rPr lang="fr-FR" sz="2000" b="1" dirty="0"/>
              <a:t>supérieure au forfait global de soins « projeté » 2027</a:t>
            </a:r>
            <a:r>
              <a:rPr lang="fr-FR" sz="2000" dirty="0"/>
              <a:t>. </a:t>
            </a:r>
          </a:p>
          <a:p>
            <a:pPr marL="0" indent="0">
              <a:buNone/>
            </a:pPr>
            <a:r>
              <a:rPr lang="fr-FR" sz="2000" dirty="0"/>
              <a:t>A partir de 2024 : Si FGS N-1 actualisé &gt; FGS « projeté » 2027</a:t>
            </a:r>
          </a:p>
          <a:p>
            <a:pPr>
              <a:buFont typeface="Arial" panose="020B0604020202020204" pitchFamily="34" charset="0"/>
              <a:buChar char="→"/>
            </a:pPr>
            <a:r>
              <a:rPr lang="fr-FR" sz="2000" b="1" dirty="0"/>
              <a:t>Dans ce cas, ce service devrait connaître une diminution progressive de son FGS (toute chose égale par ailleurs)</a:t>
            </a:r>
            <a:endParaRPr lang="fr-FR" sz="2000" dirty="0"/>
          </a:p>
          <a:p>
            <a:pPr marL="0" indent="0">
              <a:buNone/>
            </a:pPr>
            <a:endParaRPr lang="fr-FR" sz="2000" dirty="0"/>
          </a:p>
          <a:p>
            <a:pPr marL="0" indent="0">
              <a:buNone/>
            </a:pPr>
            <a:endParaRPr lang="fr-FR" sz="2000" dirty="0"/>
          </a:p>
        </p:txBody>
      </p:sp>
      <p:sp>
        <p:nvSpPr>
          <p:cNvPr id="4" name="Titre 3">
            <a:extLst>
              <a:ext uri="{FF2B5EF4-FFF2-40B4-BE49-F238E27FC236}">
                <a16:creationId xmlns:a16="http://schemas.microsoft.com/office/drawing/2014/main" id="{6E50F407-C16F-4BDE-870D-14C79A23AD28}"/>
              </a:ext>
            </a:extLst>
          </p:cNvPr>
          <p:cNvSpPr>
            <a:spLocks noGrp="1"/>
          </p:cNvSpPr>
          <p:nvPr>
            <p:ph type="title"/>
          </p:nvPr>
        </p:nvSpPr>
        <p:spPr>
          <a:xfrm>
            <a:off x="437366" y="331432"/>
            <a:ext cx="11416664" cy="1325563"/>
          </a:xfrm>
        </p:spPr>
        <p:txBody>
          <a:bodyPr/>
          <a:lstStyle/>
          <a:p>
            <a:r>
              <a:rPr lang="fr-FR" dirty="0"/>
              <a:t>3. Mécanisme de convergence 2023-2027 (3/7)</a:t>
            </a:r>
          </a:p>
        </p:txBody>
      </p:sp>
      <p:sp>
        <p:nvSpPr>
          <p:cNvPr id="5" name="ZoneTexte 4">
            <a:extLst>
              <a:ext uri="{FF2B5EF4-FFF2-40B4-BE49-F238E27FC236}">
                <a16:creationId xmlns:a16="http://schemas.microsoft.com/office/drawing/2014/main" id="{FCD01D5E-8321-4EAB-B20D-ECE9012A38F5}"/>
              </a:ext>
            </a:extLst>
          </p:cNvPr>
          <p:cNvSpPr txBox="1"/>
          <p:nvPr/>
        </p:nvSpPr>
        <p:spPr>
          <a:xfrm>
            <a:off x="387668" y="1659194"/>
            <a:ext cx="11416664" cy="1046440"/>
          </a:xfrm>
          <a:prstGeom prst="rect">
            <a:avLst/>
          </a:prstGeom>
          <a:noFill/>
        </p:spPr>
        <p:txBody>
          <a:bodyPr wrap="square" rtlCol="0">
            <a:spAutoFit/>
          </a:bodyPr>
          <a:lstStyle/>
          <a:p>
            <a:r>
              <a:rPr lang="fr-FR" sz="2200" b="1" dirty="0">
                <a:latin typeface="Arial" panose="020B0604020202020204" pitchFamily="34" charset="0"/>
                <a:cs typeface="Arial" panose="020B0604020202020204" pitchFamily="34" charset="0"/>
              </a:rPr>
              <a:t>L’application du nouveau modèle dès 2023 entraîne deux situations de convergence : </a:t>
            </a:r>
          </a:p>
          <a:p>
            <a:endParaRPr lang="fr-FR" dirty="0"/>
          </a:p>
        </p:txBody>
      </p:sp>
    </p:spTree>
    <p:extLst>
      <p:ext uri="{BB962C8B-B14F-4D97-AF65-F5344CB8AC3E}">
        <p14:creationId xmlns:p14="http://schemas.microsoft.com/office/powerpoint/2010/main" val="23649203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458712" cy="1325563"/>
          </a:xfrm>
        </p:spPr>
        <p:txBody>
          <a:bodyPr/>
          <a:lstStyle/>
          <a:p>
            <a:r>
              <a:rPr lang="fr-FR" sz="4000" dirty="0"/>
              <a:t>3. Mécanisme de convergence 2023-2027 (4/7)</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50" y="1754188"/>
            <a:ext cx="10903766" cy="4923449"/>
          </a:xfrm>
        </p:spPr>
        <p:txBody>
          <a:bodyPr/>
          <a:lstStyle/>
          <a:p>
            <a:pPr marL="0" indent="0">
              <a:buNone/>
            </a:pPr>
            <a:r>
              <a:rPr lang="fr-FR" sz="2400" b="1" dirty="0"/>
              <a:t>Un mécanisme de gel en 2023 et 2024 </a:t>
            </a:r>
          </a:p>
          <a:p>
            <a:pPr marL="0" indent="0">
              <a:buNone/>
            </a:pPr>
            <a:r>
              <a:rPr lang="fr-FR" sz="2400" dirty="0"/>
              <a:t>Les services – qui ont un FGS « projeté » 2027 inférieur à la dotation de soins perçue en 2022 + reliquat Ségur 2023 – auraient dû voir leur financement diminuer dès 2023.</a:t>
            </a:r>
          </a:p>
          <a:p>
            <a:pPr marL="0" indent="0">
              <a:buNone/>
            </a:pPr>
            <a:r>
              <a:rPr lang="fr-FR" sz="2400" dirty="0"/>
              <a:t>En cas de convergence négative, </a:t>
            </a:r>
            <a:r>
              <a:rPr lang="fr-FR" sz="2400" b="1" dirty="0"/>
              <a:t>une mesure protectrice de « gel des crédits » est introduite en 2023 et 2024</a:t>
            </a:r>
          </a:p>
          <a:p>
            <a:pPr marL="0" indent="0">
              <a:buNone/>
            </a:pPr>
            <a:r>
              <a:rPr lang="fr-FR" sz="2400" b="1" dirty="0"/>
              <a:t>La dotation historique (hors financement complémentaire + reliquat Ségur 2023) sera maintenue et versée pour les services en 2023 et 2024.</a:t>
            </a:r>
            <a:endParaRPr lang="fr-FR" sz="2400" dirty="0"/>
          </a:p>
          <a:p>
            <a:r>
              <a:rPr lang="fr-FR" sz="2400" dirty="0"/>
              <a:t>Le rattrapage des services vers le forfait global cible s’effectue progressivement à partir de la troisième année de l'application de la réforme</a:t>
            </a:r>
          </a:p>
          <a:p>
            <a:r>
              <a:rPr lang="fr-FR" sz="2400" dirty="0"/>
              <a:t>Pour accompagner la réforme, l’Etat alloue 229 millions d’euros en mesures nouvelles sur 5 ans (soit plus de 45 millions par an)</a:t>
            </a:r>
          </a:p>
        </p:txBody>
      </p:sp>
    </p:spTree>
    <p:extLst>
      <p:ext uri="{BB962C8B-B14F-4D97-AF65-F5344CB8AC3E}">
        <p14:creationId xmlns:p14="http://schemas.microsoft.com/office/powerpoint/2010/main" val="15166717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754634" cy="1325563"/>
          </a:xfrm>
        </p:spPr>
        <p:txBody>
          <a:bodyPr/>
          <a:lstStyle/>
          <a:p>
            <a:r>
              <a:rPr lang="fr-FR" sz="4000" dirty="0"/>
              <a:t>3. Mécanisme de convergence 2023-2027(5/7)</a:t>
            </a:r>
            <a:br>
              <a:rPr lang="fr-FR" sz="4000" dirty="0"/>
            </a:br>
            <a:endParaRPr lang="fr-FR" sz="4000" dirty="0"/>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50" y="1656995"/>
            <a:ext cx="10515600" cy="4344987"/>
          </a:xfrm>
        </p:spPr>
        <p:txBody>
          <a:bodyPr tIns="0" bIns="108000"/>
          <a:lstStyle/>
          <a:p>
            <a:pPr marL="0" indent="0">
              <a:buNone/>
            </a:pPr>
            <a:endParaRPr lang="fr-FR" sz="2400" b="1" dirty="0"/>
          </a:p>
          <a:p>
            <a:pPr marL="0" indent="0">
              <a:buNone/>
            </a:pPr>
            <a:endParaRPr lang="fr-FR" sz="2400" b="1" dirty="0"/>
          </a:p>
        </p:txBody>
      </p:sp>
      <p:cxnSp>
        <p:nvCxnSpPr>
          <p:cNvPr id="7" name="Connecteur droit avec flèche 6">
            <a:extLst>
              <a:ext uri="{FF2B5EF4-FFF2-40B4-BE49-F238E27FC236}">
                <a16:creationId xmlns:a16="http://schemas.microsoft.com/office/drawing/2014/main" id="{CA08E12B-7333-410A-A31F-60B0A81009F3}"/>
              </a:ext>
            </a:extLst>
          </p:cNvPr>
          <p:cNvCxnSpPr/>
          <p:nvPr/>
        </p:nvCxnSpPr>
        <p:spPr>
          <a:xfrm>
            <a:off x="6879348" y="5374870"/>
            <a:ext cx="737028" cy="653362"/>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8" name="Connecteur droit avec flèche 7">
            <a:extLst>
              <a:ext uri="{FF2B5EF4-FFF2-40B4-BE49-F238E27FC236}">
                <a16:creationId xmlns:a16="http://schemas.microsoft.com/office/drawing/2014/main" id="{4A20B6BE-9BF0-49B0-BE00-B58A5D1A5120}"/>
              </a:ext>
            </a:extLst>
          </p:cNvPr>
          <p:cNvCxnSpPr>
            <a:cxnSpLocks/>
          </p:cNvCxnSpPr>
          <p:nvPr/>
        </p:nvCxnSpPr>
        <p:spPr>
          <a:xfrm flipH="1">
            <a:off x="4373217" y="5364031"/>
            <a:ext cx="767438" cy="697670"/>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9" name="Rectangle 8">
            <a:extLst>
              <a:ext uri="{FF2B5EF4-FFF2-40B4-BE49-F238E27FC236}">
                <a16:creationId xmlns:a16="http://schemas.microsoft.com/office/drawing/2014/main" id="{F2FF0393-EBAC-422C-AF92-8C4CEE29BC06}"/>
              </a:ext>
            </a:extLst>
          </p:cNvPr>
          <p:cNvSpPr/>
          <p:nvPr/>
        </p:nvSpPr>
        <p:spPr>
          <a:xfrm>
            <a:off x="3846555" y="1812950"/>
            <a:ext cx="4498888" cy="1061829"/>
          </a:xfrm>
          <a:prstGeom prst="rect">
            <a:avLst/>
          </a:prstGeom>
        </p:spPr>
        <p:txBody>
          <a:bodyPr wrap="square">
            <a:spAutoFit/>
          </a:bodyPr>
          <a:lstStyle/>
          <a:p>
            <a:pPr marL="102689" algn="ctr" defTabSz="685783" eaLnBrk="0" fontAlgn="base" hangingPunct="0">
              <a:spcBef>
                <a:spcPct val="0"/>
              </a:spcBef>
              <a:spcAft>
                <a:spcPct val="0"/>
              </a:spcAft>
              <a:defRPr/>
            </a:pPr>
            <a:r>
              <a:rPr lang="fr-FR" sz="1600" b="1" kern="0" dirty="0">
                <a:solidFill>
                  <a:schemeClr val="accent6"/>
                </a:solidFill>
                <a:latin typeface="Arial"/>
                <a:ea typeface="ＭＳ Ｐゴシック"/>
              </a:rPr>
              <a:t>Calcul de l’écart </a:t>
            </a:r>
            <a:r>
              <a:rPr lang="fr-FR" sz="1600" b="1" kern="0" dirty="0">
                <a:solidFill>
                  <a:srgbClr val="4E455D"/>
                </a:solidFill>
                <a:latin typeface="Arial"/>
                <a:ea typeface="ＭＳ Ｐゴシック"/>
              </a:rPr>
              <a:t>entre FGS « projeté  » en 2027 et dotation 2022 actualisée  + le reliquat du Ségur 2023 </a:t>
            </a:r>
            <a:endParaRPr lang="fr-FR" sz="1600" b="1" u="sng" kern="0" dirty="0">
              <a:solidFill>
                <a:srgbClr val="4E455D"/>
              </a:solidFill>
              <a:latin typeface="Arial"/>
              <a:ea typeface="ＭＳ Ｐゴシック"/>
            </a:endParaRPr>
          </a:p>
          <a:p>
            <a:pPr marL="102689" algn="ctr" defTabSz="685783" eaLnBrk="0" fontAlgn="base" hangingPunct="0">
              <a:spcBef>
                <a:spcPct val="0"/>
              </a:spcBef>
              <a:spcAft>
                <a:spcPct val="0"/>
              </a:spcAft>
              <a:defRPr/>
            </a:pPr>
            <a:r>
              <a:rPr lang="fr-FR" sz="1500" b="1" kern="0" dirty="0">
                <a:solidFill>
                  <a:srgbClr val="4E455D"/>
                </a:solidFill>
                <a:latin typeface="Arial"/>
                <a:ea typeface="ＭＳ Ｐゴシック"/>
              </a:rPr>
              <a:t> </a:t>
            </a:r>
          </a:p>
        </p:txBody>
      </p:sp>
      <p:sp>
        <p:nvSpPr>
          <p:cNvPr id="10" name="Rectangle 9">
            <a:extLst>
              <a:ext uri="{FF2B5EF4-FFF2-40B4-BE49-F238E27FC236}">
                <a16:creationId xmlns:a16="http://schemas.microsoft.com/office/drawing/2014/main" id="{72220782-36EC-48B3-B05C-6657F3EB4544}"/>
              </a:ext>
            </a:extLst>
          </p:cNvPr>
          <p:cNvSpPr/>
          <p:nvPr/>
        </p:nvSpPr>
        <p:spPr>
          <a:xfrm>
            <a:off x="2991334" y="3109762"/>
            <a:ext cx="6261609" cy="584775"/>
          </a:xfrm>
          <a:prstGeom prst="rect">
            <a:avLst/>
          </a:prstGeom>
        </p:spPr>
        <p:txBody>
          <a:bodyPr wrap="square">
            <a:spAutoFit/>
          </a:bodyPr>
          <a:lstStyle/>
          <a:p>
            <a:pPr marL="102689" algn="ctr" defTabSz="685783" eaLnBrk="0" fontAlgn="base" hangingPunct="0">
              <a:spcBef>
                <a:spcPct val="0"/>
              </a:spcBef>
              <a:spcAft>
                <a:spcPct val="0"/>
              </a:spcAft>
              <a:defRPr/>
            </a:pPr>
            <a:r>
              <a:rPr lang="fr-FR" sz="1600" b="1" kern="0" dirty="0">
                <a:solidFill>
                  <a:srgbClr val="4E455D"/>
                </a:solidFill>
                <a:latin typeface="Arial"/>
                <a:ea typeface="ＭＳ Ｐゴシック"/>
              </a:rPr>
              <a:t>Calcul de 1/5 de l’écart</a:t>
            </a:r>
            <a:endParaRPr lang="fr-FR" sz="1600" kern="0" dirty="0">
              <a:solidFill>
                <a:srgbClr val="4E455D"/>
              </a:solidFill>
              <a:latin typeface="Arial"/>
              <a:ea typeface="ＭＳ Ｐゴシック"/>
            </a:endParaRPr>
          </a:p>
          <a:p>
            <a:pPr marL="102689" algn="ctr" defTabSz="685783" eaLnBrk="0" fontAlgn="base" hangingPunct="0">
              <a:spcBef>
                <a:spcPct val="0"/>
              </a:spcBef>
              <a:spcAft>
                <a:spcPct val="0"/>
              </a:spcAft>
              <a:defRPr/>
            </a:pPr>
            <a:r>
              <a:rPr lang="fr-FR" sz="1600" kern="0" dirty="0">
                <a:solidFill>
                  <a:srgbClr val="4E455D"/>
                </a:solidFill>
                <a:latin typeface="Arial"/>
                <a:ea typeface="ＭＳ Ｐゴシック"/>
              </a:rPr>
              <a:t>c’est le chemin qui devrait être fait en 2023</a:t>
            </a:r>
          </a:p>
        </p:txBody>
      </p:sp>
      <p:sp>
        <p:nvSpPr>
          <p:cNvPr id="11" name="Rectangle 10">
            <a:extLst>
              <a:ext uri="{FF2B5EF4-FFF2-40B4-BE49-F238E27FC236}">
                <a16:creationId xmlns:a16="http://schemas.microsoft.com/office/drawing/2014/main" id="{E1088BA2-98EB-4A53-B8F5-99EABA48D73B}"/>
              </a:ext>
            </a:extLst>
          </p:cNvPr>
          <p:cNvSpPr/>
          <p:nvPr/>
        </p:nvSpPr>
        <p:spPr>
          <a:xfrm>
            <a:off x="4171974" y="4310207"/>
            <a:ext cx="3900330" cy="830997"/>
          </a:xfrm>
          <a:prstGeom prst="rect">
            <a:avLst/>
          </a:prstGeom>
        </p:spPr>
        <p:txBody>
          <a:bodyPr wrap="square">
            <a:spAutoFit/>
          </a:bodyPr>
          <a:lstStyle/>
          <a:p>
            <a:pPr marL="102689" algn="ctr" defTabSz="685783" eaLnBrk="0" fontAlgn="base" hangingPunct="0">
              <a:spcBef>
                <a:spcPct val="0"/>
              </a:spcBef>
              <a:spcAft>
                <a:spcPct val="0"/>
              </a:spcAft>
              <a:defRPr/>
            </a:pPr>
            <a:r>
              <a:rPr lang="fr-FR" sz="1600" b="1" kern="0" dirty="0">
                <a:solidFill>
                  <a:schemeClr val="accent1"/>
                </a:solidFill>
                <a:latin typeface="Arial"/>
                <a:ea typeface="ＭＳ Ｐゴシック"/>
              </a:rPr>
              <a:t>FGS 2023 avant application du gel </a:t>
            </a:r>
            <a:r>
              <a:rPr lang="fr-FR" sz="1600" b="1" kern="0" dirty="0">
                <a:solidFill>
                  <a:srgbClr val="4E455D"/>
                </a:solidFill>
                <a:latin typeface="Arial"/>
                <a:ea typeface="ＭＳ Ｐゴシック"/>
              </a:rPr>
              <a:t>= dotation 2022 actualisée  + le reliquat du Ségur 2023 +</a:t>
            </a:r>
            <a:r>
              <a:rPr lang="fr-FR" sz="1600" b="1" kern="0" dirty="0">
                <a:solidFill>
                  <a:srgbClr val="EE7D00"/>
                </a:solidFill>
                <a:latin typeface="Arial"/>
                <a:ea typeface="ＭＳ Ｐゴシック"/>
              </a:rPr>
              <a:t> </a:t>
            </a:r>
            <a:r>
              <a:rPr lang="fr-FR" sz="1600" b="1" kern="0" dirty="0">
                <a:solidFill>
                  <a:schemeClr val="accent6"/>
                </a:solidFill>
                <a:latin typeface="Arial"/>
                <a:ea typeface="ＭＳ Ｐゴシック"/>
              </a:rPr>
              <a:t>1/5 de l’écart</a:t>
            </a:r>
          </a:p>
        </p:txBody>
      </p:sp>
      <p:sp>
        <p:nvSpPr>
          <p:cNvPr id="12" name="Flèche : bas 11">
            <a:extLst>
              <a:ext uri="{FF2B5EF4-FFF2-40B4-BE49-F238E27FC236}">
                <a16:creationId xmlns:a16="http://schemas.microsoft.com/office/drawing/2014/main" id="{9161B607-B111-4C23-A992-D2AAE4E0469C}"/>
              </a:ext>
            </a:extLst>
          </p:cNvPr>
          <p:cNvSpPr/>
          <p:nvPr/>
        </p:nvSpPr>
        <p:spPr bwMode="auto">
          <a:xfrm>
            <a:off x="5895986" y="2691583"/>
            <a:ext cx="400026" cy="392643"/>
          </a:xfrm>
          <a:prstGeom prst="downArrow">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68580" tIns="34290" rIns="68580" bIns="34290" numCol="1" rtlCol="0" anchor="t" anchorCtr="0" compatLnSpc="1">
            <a:prstTxWarp prst="textNoShape">
              <a:avLst/>
            </a:prstTxWarp>
          </a:bodyPr>
          <a:lstStyle/>
          <a:p>
            <a:pPr defTabSz="685783" eaLnBrk="0" fontAlgn="base" hangingPunct="0">
              <a:spcBef>
                <a:spcPct val="0"/>
              </a:spcBef>
              <a:spcAft>
                <a:spcPct val="0"/>
              </a:spcAft>
              <a:defRPr/>
            </a:pPr>
            <a:endParaRPr lang="fr-FR" baseline="-25000" dirty="0">
              <a:solidFill>
                <a:srgbClr val="4E455D"/>
              </a:solidFill>
              <a:latin typeface="Times" charset="0"/>
              <a:ea typeface="ＭＳ Ｐゴシック" charset="0"/>
            </a:endParaRPr>
          </a:p>
        </p:txBody>
      </p:sp>
      <p:sp>
        <p:nvSpPr>
          <p:cNvPr id="13" name="Flèche : bas 12">
            <a:extLst>
              <a:ext uri="{FF2B5EF4-FFF2-40B4-BE49-F238E27FC236}">
                <a16:creationId xmlns:a16="http://schemas.microsoft.com/office/drawing/2014/main" id="{E023B43E-1B3C-44A7-9D52-F5A01EB816EE}"/>
              </a:ext>
            </a:extLst>
          </p:cNvPr>
          <p:cNvSpPr/>
          <p:nvPr/>
        </p:nvSpPr>
        <p:spPr bwMode="auto">
          <a:xfrm>
            <a:off x="5895985" y="3807699"/>
            <a:ext cx="400026" cy="392643"/>
          </a:xfrm>
          <a:prstGeom prst="downArrow">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68580" tIns="34290" rIns="68580" bIns="34290" numCol="1" rtlCol="0" anchor="t" anchorCtr="0" compatLnSpc="1">
            <a:prstTxWarp prst="textNoShape">
              <a:avLst/>
            </a:prstTxWarp>
          </a:bodyPr>
          <a:lstStyle/>
          <a:p>
            <a:pPr defTabSz="685783" eaLnBrk="0" fontAlgn="base" hangingPunct="0">
              <a:spcBef>
                <a:spcPct val="0"/>
              </a:spcBef>
              <a:spcAft>
                <a:spcPct val="0"/>
              </a:spcAft>
              <a:defRPr/>
            </a:pPr>
            <a:endParaRPr lang="fr-FR" baseline="-25000" dirty="0">
              <a:solidFill>
                <a:srgbClr val="4E455D"/>
              </a:solidFill>
              <a:latin typeface="Times" charset="0"/>
              <a:ea typeface="ＭＳ Ｐゴシック" charset="0"/>
            </a:endParaRPr>
          </a:p>
        </p:txBody>
      </p:sp>
      <p:sp>
        <p:nvSpPr>
          <p:cNvPr id="14" name="Rectangle 13">
            <a:extLst>
              <a:ext uri="{FF2B5EF4-FFF2-40B4-BE49-F238E27FC236}">
                <a16:creationId xmlns:a16="http://schemas.microsoft.com/office/drawing/2014/main" id="{5AA646CB-3576-4D2E-BB76-27DEF85DACEB}"/>
              </a:ext>
            </a:extLst>
          </p:cNvPr>
          <p:cNvSpPr/>
          <p:nvPr/>
        </p:nvSpPr>
        <p:spPr>
          <a:xfrm>
            <a:off x="4005129" y="5566995"/>
            <a:ext cx="1503614" cy="338554"/>
          </a:xfrm>
          <a:prstGeom prst="rect">
            <a:avLst/>
          </a:prstGeom>
          <a:solidFill>
            <a:schemeClr val="bg1"/>
          </a:solidFill>
        </p:spPr>
        <p:txBody>
          <a:bodyPr wrap="square">
            <a:spAutoFit/>
          </a:bodyPr>
          <a:lstStyle/>
          <a:p>
            <a:pPr marL="102689" defTabSz="685783" eaLnBrk="0" fontAlgn="base" hangingPunct="0">
              <a:spcBef>
                <a:spcPct val="0"/>
              </a:spcBef>
              <a:spcAft>
                <a:spcPct val="0"/>
              </a:spcAft>
              <a:defRPr/>
            </a:pPr>
            <a:r>
              <a:rPr lang="fr-FR" sz="1600" b="1" kern="0" dirty="0">
                <a:solidFill>
                  <a:srgbClr val="4E455D"/>
                </a:solidFill>
                <a:latin typeface="Arial"/>
                <a:ea typeface="ＭＳ Ｐゴシック"/>
              </a:rPr>
              <a:t>Si </a:t>
            </a:r>
            <a:r>
              <a:rPr lang="fr-FR" sz="1600" b="1" kern="0" dirty="0">
                <a:solidFill>
                  <a:schemeClr val="accent6"/>
                </a:solidFill>
                <a:latin typeface="Arial"/>
                <a:ea typeface="ＭＳ Ｐゴシック"/>
              </a:rPr>
              <a:t>écart</a:t>
            </a:r>
            <a:r>
              <a:rPr lang="fr-FR" sz="1600" b="1" kern="0" dirty="0">
                <a:solidFill>
                  <a:srgbClr val="EE7D00"/>
                </a:solidFill>
                <a:latin typeface="Arial"/>
                <a:ea typeface="ＭＳ Ｐゴシック"/>
              </a:rPr>
              <a:t> </a:t>
            </a:r>
            <a:r>
              <a:rPr lang="fr-FR" sz="1600" b="1" kern="0" dirty="0">
                <a:solidFill>
                  <a:srgbClr val="4E455D"/>
                </a:solidFill>
                <a:latin typeface="Arial"/>
                <a:ea typeface="ＭＳ Ｐゴシック"/>
              </a:rPr>
              <a:t>&lt; 0</a:t>
            </a:r>
          </a:p>
        </p:txBody>
      </p:sp>
      <p:sp>
        <p:nvSpPr>
          <p:cNvPr id="15" name="Rectangle 14">
            <a:extLst>
              <a:ext uri="{FF2B5EF4-FFF2-40B4-BE49-F238E27FC236}">
                <a16:creationId xmlns:a16="http://schemas.microsoft.com/office/drawing/2014/main" id="{2923AE58-D105-446F-9602-338253337211}"/>
              </a:ext>
            </a:extLst>
          </p:cNvPr>
          <p:cNvSpPr/>
          <p:nvPr/>
        </p:nvSpPr>
        <p:spPr>
          <a:xfrm>
            <a:off x="6533322" y="5527006"/>
            <a:ext cx="1503613" cy="338554"/>
          </a:xfrm>
          <a:prstGeom prst="rect">
            <a:avLst/>
          </a:prstGeom>
          <a:solidFill>
            <a:schemeClr val="bg1"/>
          </a:solidFill>
        </p:spPr>
        <p:txBody>
          <a:bodyPr wrap="square">
            <a:spAutoFit/>
          </a:bodyPr>
          <a:lstStyle/>
          <a:p>
            <a:pPr marL="102689" defTabSz="685783" eaLnBrk="0" fontAlgn="base" hangingPunct="0">
              <a:spcBef>
                <a:spcPct val="0"/>
              </a:spcBef>
              <a:spcAft>
                <a:spcPct val="0"/>
              </a:spcAft>
              <a:defRPr/>
            </a:pPr>
            <a:r>
              <a:rPr lang="fr-FR" sz="1600" b="1" kern="0" dirty="0">
                <a:solidFill>
                  <a:srgbClr val="4E455D"/>
                </a:solidFill>
                <a:latin typeface="Arial"/>
                <a:ea typeface="ＭＳ Ｐゴシック"/>
              </a:rPr>
              <a:t>Si</a:t>
            </a:r>
            <a:r>
              <a:rPr lang="fr-FR" sz="1600" b="1" kern="0" dirty="0">
                <a:solidFill>
                  <a:srgbClr val="EE7D00"/>
                </a:solidFill>
                <a:latin typeface="Arial"/>
                <a:ea typeface="ＭＳ Ｐゴシック"/>
              </a:rPr>
              <a:t> </a:t>
            </a:r>
            <a:r>
              <a:rPr lang="fr-FR" sz="1600" b="1" kern="0" dirty="0">
                <a:solidFill>
                  <a:schemeClr val="accent6"/>
                </a:solidFill>
                <a:latin typeface="Arial"/>
                <a:ea typeface="ＭＳ Ｐゴシック"/>
              </a:rPr>
              <a:t>écart</a:t>
            </a:r>
            <a:r>
              <a:rPr lang="fr-FR" sz="1600" b="1" kern="0" dirty="0">
                <a:solidFill>
                  <a:srgbClr val="EE7D00"/>
                </a:solidFill>
                <a:latin typeface="Arial"/>
                <a:ea typeface="ＭＳ Ｐゴシック"/>
              </a:rPr>
              <a:t> </a:t>
            </a:r>
            <a:r>
              <a:rPr lang="fr-FR" sz="1600" b="1" kern="0" dirty="0">
                <a:solidFill>
                  <a:srgbClr val="4E455D"/>
                </a:solidFill>
                <a:latin typeface="Arial"/>
                <a:ea typeface="ＭＳ Ｐゴシック"/>
              </a:rPr>
              <a:t>&gt; 0</a:t>
            </a:r>
          </a:p>
        </p:txBody>
      </p:sp>
      <p:sp>
        <p:nvSpPr>
          <p:cNvPr id="16" name="Rectangle 15">
            <a:extLst>
              <a:ext uri="{FF2B5EF4-FFF2-40B4-BE49-F238E27FC236}">
                <a16:creationId xmlns:a16="http://schemas.microsoft.com/office/drawing/2014/main" id="{A05A462B-C60C-4912-A741-13146133C80D}"/>
              </a:ext>
            </a:extLst>
          </p:cNvPr>
          <p:cNvSpPr/>
          <p:nvPr/>
        </p:nvSpPr>
        <p:spPr>
          <a:xfrm>
            <a:off x="3300219" y="6116855"/>
            <a:ext cx="1840436" cy="584775"/>
          </a:xfrm>
          <a:prstGeom prst="rect">
            <a:avLst/>
          </a:prstGeom>
          <a:solidFill>
            <a:schemeClr val="bg1"/>
          </a:solidFill>
        </p:spPr>
        <p:txBody>
          <a:bodyPr wrap="square">
            <a:spAutoFit/>
          </a:bodyPr>
          <a:lstStyle/>
          <a:p>
            <a:pPr marL="102689" algn="ctr" defTabSz="685783" eaLnBrk="0" fontAlgn="base" hangingPunct="0">
              <a:spcBef>
                <a:spcPct val="0"/>
              </a:spcBef>
              <a:spcAft>
                <a:spcPct val="0"/>
              </a:spcAft>
              <a:defRPr/>
            </a:pPr>
            <a:r>
              <a:rPr lang="fr-FR" sz="1600" b="1" kern="0" dirty="0">
                <a:solidFill>
                  <a:srgbClr val="4E455D"/>
                </a:solidFill>
                <a:latin typeface="Arial"/>
                <a:ea typeface="ＭＳ Ｐゴシック"/>
              </a:rPr>
              <a:t>Convergence négative</a:t>
            </a:r>
          </a:p>
        </p:txBody>
      </p:sp>
      <p:sp>
        <p:nvSpPr>
          <p:cNvPr id="17" name="Rectangle 16">
            <a:extLst>
              <a:ext uri="{FF2B5EF4-FFF2-40B4-BE49-F238E27FC236}">
                <a16:creationId xmlns:a16="http://schemas.microsoft.com/office/drawing/2014/main" id="{CEAB46A7-FC83-4645-B350-6631147567AC}"/>
              </a:ext>
            </a:extLst>
          </p:cNvPr>
          <p:cNvSpPr/>
          <p:nvPr/>
        </p:nvSpPr>
        <p:spPr>
          <a:xfrm>
            <a:off x="6879348" y="6111847"/>
            <a:ext cx="1840436" cy="584775"/>
          </a:xfrm>
          <a:prstGeom prst="rect">
            <a:avLst/>
          </a:prstGeom>
          <a:solidFill>
            <a:schemeClr val="bg1"/>
          </a:solidFill>
        </p:spPr>
        <p:txBody>
          <a:bodyPr wrap="square">
            <a:spAutoFit/>
          </a:bodyPr>
          <a:lstStyle/>
          <a:p>
            <a:pPr marL="102689" algn="ctr" defTabSz="685783" eaLnBrk="0" fontAlgn="base" hangingPunct="0">
              <a:spcBef>
                <a:spcPct val="0"/>
              </a:spcBef>
              <a:spcAft>
                <a:spcPct val="0"/>
              </a:spcAft>
              <a:defRPr/>
            </a:pPr>
            <a:r>
              <a:rPr lang="fr-FR" sz="1600" b="1" kern="0" dirty="0">
                <a:solidFill>
                  <a:srgbClr val="4E455D"/>
                </a:solidFill>
                <a:latin typeface="Arial"/>
                <a:ea typeface="ＭＳ Ｐゴシック"/>
              </a:rPr>
              <a:t>Convergence positive</a:t>
            </a:r>
          </a:p>
        </p:txBody>
      </p:sp>
    </p:spTree>
    <p:extLst>
      <p:ext uri="{BB962C8B-B14F-4D97-AF65-F5344CB8AC3E}">
        <p14:creationId xmlns:p14="http://schemas.microsoft.com/office/powerpoint/2010/main" val="7406596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754634" cy="1325563"/>
          </a:xfrm>
        </p:spPr>
        <p:txBody>
          <a:bodyPr/>
          <a:lstStyle/>
          <a:p>
            <a:r>
              <a:rPr lang="fr-FR" sz="4000" dirty="0"/>
              <a:t>3. Mécanisme de convergence 2023-2027(6/7)</a:t>
            </a:r>
            <a:br>
              <a:rPr lang="fr-FR" sz="4000" dirty="0"/>
            </a:br>
            <a:r>
              <a:rPr lang="fr-FR" sz="4000" dirty="0"/>
              <a:t>Mécanisme de gel</a:t>
            </a:r>
          </a:p>
        </p:txBody>
      </p:sp>
      <p:cxnSp>
        <p:nvCxnSpPr>
          <p:cNvPr id="18" name="Connecteur droit avec flèche 17">
            <a:extLst>
              <a:ext uri="{FF2B5EF4-FFF2-40B4-BE49-F238E27FC236}">
                <a16:creationId xmlns:a16="http://schemas.microsoft.com/office/drawing/2014/main" id="{2D388863-668B-498D-8A8A-96333EA25996}"/>
              </a:ext>
            </a:extLst>
          </p:cNvPr>
          <p:cNvCxnSpPr/>
          <p:nvPr/>
        </p:nvCxnSpPr>
        <p:spPr>
          <a:xfrm>
            <a:off x="7086523" y="4198111"/>
            <a:ext cx="760896" cy="688061"/>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9" name="Connecteur droit avec flèche 18">
            <a:extLst>
              <a:ext uri="{FF2B5EF4-FFF2-40B4-BE49-F238E27FC236}">
                <a16:creationId xmlns:a16="http://schemas.microsoft.com/office/drawing/2014/main" id="{FD1E9F1B-266E-4482-A183-EA24AB9050EC}"/>
              </a:ext>
            </a:extLst>
          </p:cNvPr>
          <p:cNvCxnSpPr>
            <a:cxnSpLocks/>
          </p:cNvCxnSpPr>
          <p:nvPr/>
        </p:nvCxnSpPr>
        <p:spPr>
          <a:xfrm flipH="1">
            <a:off x="4351402" y="4203693"/>
            <a:ext cx="754076" cy="688061"/>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0" name="Rectangle 19">
            <a:extLst>
              <a:ext uri="{FF2B5EF4-FFF2-40B4-BE49-F238E27FC236}">
                <a16:creationId xmlns:a16="http://schemas.microsoft.com/office/drawing/2014/main" id="{95718912-1144-4C46-B2D7-2E77BCBA85F3}"/>
              </a:ext>
            </a:extLst>
          </p:cNvPr>
          <p:cNvSpPr/>
          <p:nvPr/>
        </p:nvSpPr>
        <p:spPr>
          <a:xfrm>
            <a:off x="3212492" y="1798291"/>
            <a:ext cx="5565328" cy="1061829"/>
          </a:xfrm>
          <a:prstGeom prst="rect">
            <a:avLst/>
          </a:prstGeom>
        </p:spPr>
        <p:txBody>
          <a:bodyPr wrap="square">
            <a:spAutoFit/>
          </a:bodyPr>
          <a:lstStyle/>
          <a:p>
            <a:pPr marL="102689" algn="ctr" defTabSz="685783" eaLnBrk="0" fontAlgn="base" hangingPunct="0">
              <a:spcBef>
                <a:spcPct val="0"/>
              </a:spcBef>
              <a:spcAft>
                <a:spcPct val="0"/>
              </a:spcAft>
              <a:defRPr/>
            </a:pPr>
            <a:r>
              <a:rPr lang="fr-FR" sz="1600" b="1" kern="0" dirty="0">
                <a:solidFill>
                  <a:schemeClr val="accent6"/>
                </a:solidFill>
                <a:latin typeface="Arial"/>
                <a:ea typeface="ＭＳ Ｐゴシック"/>
              </a:rPr>
              <a:t>Principe : </a:t>
            </a:r>
            <a:r>
              <a:rPr lang="fr-FR" sz="1600" b="1" kern="0" dirty="0">
                <a:solidFill>
                  <a:srgbClr val="4E455D"/>
                </a:solidFill>
                <a:latin typeface="Arial"/>
                <a:ea typeface="ＭＳ Ｐゴシック"/>
              </a:rPr>
              <a:t>les structures ne peuvent avoir un FGS  2023 plus bas que leur dotation 2022 non actualisée + le reliquat du Ségur 2023 </a:t>
            </a:r>
            <a:endParaRPr lang="fr-FR" sz="1600" b="1" u="sng" kern="0" dirty="0">
              <a:solidFill>
                <a:srgbClr val="4E455D"/>
              </a:solidFill>
              <a:latin typeface="Arial"/>
              <a:ea typeface="ＭＳ Ｐゴシック"/>
            </a:endParaRPr>
          </a:p>
          <a:p>
            <a:pPr marL="102689" defTabSz="685783" eaLnBrk="0" fontAlgn="base" hangingPunct="0">
              <a:spcBef>
                <a:spcPct val="0"/>
              </a:spcBef>
              <a:spcAft>
                <a:spcPct val="0"/>
              </a:spcAft>
              <a:defRPr/>
            </a:pPr>
            <a:endParaRPr lang="fr-FR" sz="1500" b="1" kern="0" dirty="0">
              <a:solidFill>
                <a:srgbClr val="4E455D"/>
              </a:solidFill>
              <a:latin typeface="Arial"/>
              <a:ea typeface="ＭＳ Ｐゴシック"/>
            </a:endParaRPr>
          </a:p>
        </p:txBody>
      </p:sp>
      <p:sp>
        <p:nvSpPr>
          <p:cNvPr id="21" name="Rectangle 20">
            <a:extLst>
              <a:ext uri="{FF2B5EF4-FFF2-40B4-BE49-F238E27FC236}">
                <a16:creationId xmlns:a16="http://schemas.microsoft.com/office/drawing/2014/main" id="{7BDCED92-4AA3-404F-8C7A-9F682BDE574F}"/>
              </a:ext>
            </a:extLst>
          </p:cNvPr>
          <p:cNvSpPr/>
          <p:nvPr/>
        </p:nvSpPr>
        <p:spPr>
          <a:xfrm>
            <a:off x="4368427" y="3110692"/>
            <a:ext cx="3569625" cy="1554272"/>
          </a:xfrm>
          <a:prstGeom prst="rect">
            <a:avLst/>
          </a:prstGeom>
        </p:spPr>
        <p:txBody>
          <a:bodyPr wrap="square">
            <a:spAutoFit/>
          </a:bodyPr>
          <a:lstStyle/>
          <a:p>
            <a:pPr marL="102689" algn="ctr" defTabSz="685783" eaLnBrk="0" fontAlgn="base" hangingPunct="0">
              <a:spcBef>
                <a:spcPct val="0"/>
              </a:spcBef>
              <a:spcAft>
                <a:spcPct val="0"/>
              </a:spcAft>
              <a:defRPr/>
            </a:pPr>
            <a:r>
              <a:rPr lang="fr-FR" sz="1600" b="1" kern="0" dirty="0">
                <a:solidFill>
                  <a:srgbClr val="4E455D"/>
                </a:solidFill>
                <a:latin typeface="Arial"/>
                <a:ea typeface="ＭＳ Ｐゴシック"/>
              </a:rPr>
              <a:t>Calcul de la différence entre </a:t>
            </a:r>
          </a:p>
          <a:p>
            <a:pPr marL="102689" algn="ctr" defTabSz="685783" eaLnBrk="0" fontAlgn="base" hangingPunct="0">
              <a:spcBef>
                <a:spcPct val="0"/>
              </a:spcBef>
              <a:spcAft>
                <a:spcPct val="0"/>
              </a:spcAft>
              <a:defRPr/>
            </a:pPr>
            <a:r>
              <a:rPr lang="fr-FR" sz="1600" b="1" kern="0" dirty="0">
                <a:solidFill>
                  <a:srgbClr val="0763C1"/>
                </a:solidFill>
                <a:latin typeface="Arial"/>
                <a:ea typeface="ＭＳ Ｐゴシック"/>
              </a:rPr>
              <a:t>FGS 2023 avant application du gel </a:t>
            </a:r>
            <a:r>
              <a:rPr lang="fr-FR" sz="1600" b="1" kern="0" dirty="0">
                <a:solidFill>
                  <a:srgbClr val="4E455D"/>
                </a:solidFill>
                <a:latin typeface="Arial"/>
                <a:ea typeface="ＭＳ Ｐゴシック"/>
              </a:rPr>
              <a:t>et dotation 2022 </a:t>
            </a:r>
            <a:r>
              <a:rPr lang="fr-FR" sz="1600" b="1" u="sng" kern="0" dirty="0">
                <a:solidFill>
                  <a:srgbClr val="4E455D"/>
                </a:solidFill>
                <a:latin typeface="Arial"/>
                <a:ea typeface="ＭＳ Ｐゴシック"/>
              </a:rPr>
              <a:t>non actualisée </a:t>
            </a:r>
            <a:r>
              <a:rPr lang="fr-FR" sz="1600" b="1" kern="0" dirty="0">
                <a:solidFill>
                  <a:srgbClr val="4E455D"/>
                </a:solidFill>
                <a:latin typeface="Arial"/>
                <a:ea typeface="ＭＳ Ｐゴシック"/>
              </a:rPr>
              <a:t> + le reliquat du Ségur 2023 </a:t>
            </a:r>
            <a:endParaRPr lang="fr-FR" sz="1600" b="1" u="sng" kern="0" dirty="0">
              <a:solidFill>
                <a:srgbClr val="4E455D"/>
              </a:solidFill>
              <a:latin typeface="Arial"/>
              <a:ea typeface="ＭＳ Ｐゴシック"/>
            </a:endParaRPr>
          </a:p>
          <a:p>
            <a:pPr marL="102689" defTabSz="685783" eaLnBrk="0" fontAlgn="base" hangingPunct="0">
              <a:spcBef>
                <a:spcPct val="0"/>
              </a:spcBef>
              <a:spcAft>
                <a:spcPct val="0"/>
              </a:spcAft>
              <a:defRPr/>
            </a:pPr>
            <a:endParaRPr lang="fr-FR" sz="1500" b="1" u="sng" kern="0" dirty="0">
              <a:solidFill>
                <a:srgbClr val="4E455D"/>
              </a:solidFill>
              <a:latin typeface="Arial"/>
              <a:ea typeface="ＭＳ Ｐゴシック"/>
            </a:endParaRPr>
          </a:p>
        </p:txBody>
      </p:sp>
      <p:sp>
        <p:nvSpPr>
          <p:cNvPr id="22" name="Rectangle 21">
            <a:extLst>
              <a:ext uri="{FF2B5EF4-FFF2-40B4-BE49-F238E27FC236}">
                <a16:creationId xmlns:a16="http://schemas.microsoft.com/office/drawing/2014/main" id="{E490951A-0DE5-411F-BD1A-6D22222E7C65}"/>
              </a:ext>
            </a:extLst>
          </p:cNvPr>
          <p:cNvSpPr/>
          <p:nvPr/>
        </p:nvSpPr>
        <p:spPr>
          <a:xfrm>
            <a:off x="7086523" y="4326410"/>
            <a:ext cx="1103320" cy="323165"/>
          </a:xfrm>
          <a:prstGeom prst="rect">
            <a:avLst/>
          </a:prstGeom>
          <a:solidFill>
            <a:schemeClr val="bg1"/>
          </a:solidFill>
        </p:spPr>
        <p:txBody>
          <a:bodyPr wrap="square">
            <a:spAutoFit/>
          </a:bodyPr>
          <a:lstStyle/>
          <a:p>
            <a:pPr marL="102689" defTabSz="685783" eaLnBrk="0" fontAlgn="base" hangingPunct="0">
              <a:spcBef>
                <a:spcPct val="0"/>
              </a:spcBef>
              <a:spcAft>
                <a:spcPct val="0"/>
              </a:spcAft>
              <a:defRPr/>
            </a:pPr>
            <a:r>
              <a:rPr lang="fr-FR" sz="1500" b="1" kern="0" dirty="0">
                <a:solidFill>
                  <a:srgbClr val="4E455D"/>
                </a:solidFill>
                <a:latin typeface="Arial"/>
                <a:ea typeface="ＭＳ Ｐゴシック"/>
              </a:rPr>
              <a:t>Si &gt; 0</a:t>
            </a:r>
          </a:p>
        </p:txBody>
      </p:sp>
      <p:sp>
        <p:nvSpPr>
          <p:cNvPr id="23" name="Rectangle 22">
            <a:extLst>
              <a:ext uri="{FF2B5EF4-FFF2-40B4-BE49-F238E27FC236}">
                <a16:creationId xmlns:a16="http://schemas.microsoft.com/office/drawing/2014/main" id="{9B8328FF-01AD-4CF2-9C1E-0E3F34396AC6}"/>
              </a:ext>
            </a:extLst>
          </p:cNvPr>
          <p:cNvSpPr/>
          <p:nvPr/>
        </p:nvSpPr>
        <p:spPr>
          <a:xfrm>
            <a:off x="2947866" y="5014471"/>
            <a:ext cx="2598756" cy="1107996"/>
          </a:xfrm>
          <a:prstGeom prst="rect">
            <a:avLst/>
          </a:prstGeom>
        </p:spPr>
        <p:txBody>
          <a:bodyPr wrap="square">
            <a:spAutoFit/>
          </a:bodyPr>
          <a:lstStyle/>
          <a:p>
            <a:pPr marL="102689" algn="ctr" defTabSz="685783" eaLnBrk="0" fontAlgn="base" hangingPunct="0">
              <a:spcBef>
                <a:spcPct val="0"/>
              </a:spcBef>
              <a:spcAft>
                <a:spcPct val="0"/>
              </a:spcAft>
              <a:defRPr/>
            </a:pPr>
            <a:r>
              <a:rPr lang="fr-FR" sz="1600" b="1" kern="0" dirty="0">
                <a:solidFill>
                  <a:schemeClr val="accent6"/>
                </a:solidFill>
                <a:latin typeface="Arial"/>
                <a:ea typeface="ＭＳ Ｐゴシック"/>
              </a:rPr>
              <a:t>GEL</a:t>
            </a:r>
          </a:p>
          <a:p>
            <a:pPr marL="102689" defTabSz="685783" eaLnBrk="0" fontAlgn="base" hangingPunct="0">
              <a:spcBef>
                <a:spcPct val="0"/>
              </a:spcBef>
              <a:spcAft>
                <a:spcPct val="0"/>
              </a:spcAft>
              <a:defRPr/>
            </a:pPr>
            <a:r>
              <a:rPr lang="fr-FR" sz="1600" b="1" kern="0" dirty="0">
                <a:solidFill>
                  <a:srgbClr val="7030A0"/>
                </a:solidFill>
                <a:latin typeface="Arial"/>
                <a:ea typeface="ＭＳ Ｐゴシック"/>
              </a:rPr>
              <a:t>FGS 2023 </a:t>
            </a:r>
            <a:r>
              <a:rPr lang="fr-FR" sz="1600" b="1" kern="0" dirty="0">
                <a:solidFill>
                  <a:srgbClr val="4E455D"/>
                </a:solidFill>
                <a:latin typeface="Arial"/>
                <a:ea typeface="ＭＳ Ｐゴシック"/>
              </a:rPr>
              <a:t>= dotation 2022 </a:t>
            </a:r>
            <a:r>
              <a:rPr lang="fr-FR" sz="1600" b="1" u="sng" kern="0" dirty="0">
                <a:solidFill>
                  <a:srgbClr val="4E455D"/>
                </a:solidFill>
                <a:latin typeface="Arial"/>
                <a:ea typeface="ＭＳ Ｐゴシック"/>
              </a:rPr>
              <a:t>non actualisé</a:t>
            </a:r>
            <a:r>
              <a:rPr lang="fr-FR" sz="1600" b="1" kern="0" dirty="0">
                <a:solidFill>
                  <a:srgbClr val="4E455D"/>
                </a:solidFill>
                <a:latin typeface="Arial"/>
                <a:ea typeface="ＭＳ Ｐゴシック"/>
              </a:rPr>
              <a:t> + le reliquat du Ségur 2023 </a:t>
            </a:r>
            <a:endParaRPr lang="fr-FR" sz="1600" b="1" u="sng" kern="0" dirty="0">
              <a:solidFill>
                <a:srgbClr val="4E455D"/>
              </a:solidFill>
              <a:latin typeface="Arial"/>
              <a:ea typeface="ＭＳ Ｐゴシック"/>
            </a:endParaRPr>
          </a:p>
        </p:txBody>
      </p:sp>
      <p:sp>
        <p:nvSpPr>
          <p:cNvPr id="24" name="Rectangle 23">
            <a:extLst>
              <a:ext uri="{FF2B5EF4-FFF2-40B4-BE49-F238E27FC236}">
                <a16:creationId xmlns:a16="http://schemas.microsoft.com/office/drawing/2014/main" id="{546F3882-A615-4067-B72F-6113436CDD64}"/>
              </a:ext>
            </a:extLst>
          </p:cNvPr>
          <p:cNvSpPr/>
          <p:nvPr/>
        </p:nvSpPr>
        <p:spPr>
          <a:xfrm>
            <a:off x="6645380" y="5014471"/>
            <a:ext cx="3125732" cy="1323439"/>
          </a:xfrm>
          <a:prstGeom prst="rect">
            <a:avLst/>
          </a:prstGeom>
        </p:spPr>
        <p:txBody>
          <a:bodyPr wrap="square">
            <a:spAutoFit/>
          </a:bodyPr>
          <a:lstStyle/>
          <a:p>
            <a:pPr marL="102689" algn="ctr" defTabSz="685783" eaLnBrk="0" fontAlgn="base" hangingPunct="0">
              <a:spcBef>
                <a:spcPct val="0"/>
              </a:spcBef>
              <a:spcAft>
                <a:spcPct val="0"/>
              </a:spcAft>
              <a:defRPr/>
            </a:pPr>
            <a:r>
              <a:rPr lang="fr-FR" sz="1600" b="1" kern="0" dirty="0">
                <a:solidFill>
                  <a:srgbClr val="7030A0"/>
                </a:solidFill>
                <a:latin typeface="Arial"/>
                <a:ea typeface="ＭＳ Ｐゴシック"/>
              </a:rPr>
              <a:t>FGS 2023 </a:t>
            </a:r>
            <a:r>
              <a:rPr lang="fr-FR" sz="1600" b="1" kern="0" dirty="0">
                <a:solidFill>
                  <a:srgbClr val="4E455D"/>
                </a:solidFill>
                <a:latin typeface="Arial"/>
                <a:ea typeface="ＭＳ Ｐゴシック"/>
              </a:rPr>
              <a:t>=</a:t>
            </a:r>
            <a:r>
              <a:rPr lang="fr-FR" sz="1600" b="1" kern="0" dirty="0">
                <a:solidFill>
                  <a:srgbClr val="7030A0"/>
                </a:solidFill>
                <a:latin typeface="Arial"/>
                <a:ea typeface="ＭＳ Ｐゴシック"/>
              </a:rPr>
              <a:t> </a:t>
            </a:r>
            <a:r>
              <a:rPr lang="fr-FR" sz="1600" b="1" kern="0" dirty="0">
                <a:solidFill>
                  <a:srgbClr val="0763C1"/>
                </a:solidFill>
                <a:latin typeface="Arial"/>
                <a:ea typeface="ＭＳ Ｐゴシック"/>
              </a:rPr>
              <a:t>FGS 2023 avant application du gel </a:t>
            </a:r>
            <a:r>
              <a:rPr lang="fr-FR" sz="1600" b="1" kern="0" dirty="0">
                <a:solidFill>
                  <a:srgbClr val="4E455D"/>
                </a:solidFill>
                <a:latin typeface="Arial"/>
                <a:ea typeface="ＭＳ Ｐゴシック"/>
              </a:rPr>
              <a:t>= dotation 2022 actualisée  + le reliquat du Ségur 2023 +</a:t>
            </a:r>
            <a:r>
              <a:rPr lang="fr-FR" sz="1600" b="1" kern="0" dirty="0">
                <a:solidFill>
                  <a:srgbClr val="EE7D00"/>
                </a:solidFill>
                <a:latin typeface="Arial"/>
                <a:ea typeface="ＭＳ Ｐゴシック"/>
              </a:rPr>
              <a:t> </a:t>
            </a:r>
            <a:r>
              <a:rPr lang="fr-FR" sz="1600" b="1" kern="0" dirty="0">
                <a:solidFill>
                  <a:schemeClr val="accent6"/>
                </a:solidFill>
                <a:latin typeface="Arial"/>
                <a:ea typeface="ＭＳ Ｐゴシック"/>
              </a:rPr>
              <a:t>1/5 de l’écart au FGS « projeté »</a:t>
            </a:r>
          </a:p>
        </p:txBody>
      </p:sp>
      <p:sp>
        <p:nvSpPr>
          <p:cNvPr id="25" name="Rectangle 24">
            <a:extLst>
              <a:ext uri="{FF2B5EF4-FFF2-40B4-BE49-F238E27FC236}">
                <a16:creationId xmlns:a16="http://schemas.microsoft.com/office/drawing/2014/main" id="{C019B4E7-5BF2-440E-9DCB-6AA2A5CA21E8}"/>
              </a:ext>
            </a:extLst>
          </p:cNvPr>
          <p:cNvSpPr/>
          <p:nvPr/>
        </p:nvSpPr>
        <p:spPr>
          <a:xfrm>
            <a:off x="4247244" y="4326410"/>
            <a:ext cx="1232503" cy="338554"/>
          </a:xfrm>
          <a:prstGeom prst="rect">
            <a:avLst/>
          </a:prstGeom>
          <a:solidFill>
            <a:schemeClr val="bg1"/>
          </a:solidFill>
        </p:spPr>
        <p:txBody>
          <a:bodyPr wrap="square">
            <a:spAutoFit/>
          </a:bodyPr>
          <a:lstStyle/>
          <a:p>
            <a:pPr marL="102689" defTabSz="685783" eaLnBrk="0" fontAlgn="base" hangingPunct="0">
              <a:spcBef>
                <a:spcPct val="0"/>
              </a:spcBef>
              <a:spcAft>
                <a:spcPct val="0"/>
              </a:spcAft>
              <a:defRPr/>
            </a:pPr>
            <a:r>
              <a:rPr lang="fr-FR" sz="1600" b="1" kern="0" dirty="0">
                <a:solidFill>
                  <a:srgbClr val="4E455D"/>
                </a:solidFill>
                <a:latin typeface="Arial"/>
                <a:ea typeface="ＭＳ Ｐゴシック"/>
              </a:rPr>
              <a:t>Si &lt; 0</a:t>
            </a:r>
          </a:p>
        </p:txBody>
      </p:sp>
      <p:sp>
        <p:nvSpPr>
          <p:cNvPr id="26" name="Flèche : bas 25">
            <a:extLst>
              <a:ext uri="{FF2B5EF4-FFF2-40B4-BE49-F238E27FC236}">
                <a16:creationId xmlns:a16="http://schemas.microsoft.com/office/drawing/2014/main" id="{DE7EA328-E7A5-430E-A7FE-3058986F1C1E}"/>
              </a:ext>
            </a:extLst>
          </p:cNvPr>
          <p:cNvSpPr/>
          <p:nvPr/>
        </p:nvSpPr>
        <p:spPr bwMode="auto">
          <a:xfrm>
            <a:off x="5969340" y="2698155"/>
            <a:ext cx="400026" cy="392643"/>
          </a:xfrm>
          <a:prstGeom prst="downArrow">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68580" tIns="34290" rIns="68580" bIns="34290" numCol="1" rtlCol="0" anchor="t" anchorCtr="0" compatLnSpc="1">
            <a:prstTxWarp prst="textNoShape">
              <a:avLst/>
            </a:prstTxWarp>
          </a:bodyPr>
          <a:lstStyle/>
          <a:p>
            <a:pPr defTabSz="685783" eaLnBrk="0" fontAlgn="base" hangingPunct="0">
              <a:spcBef>
                <a:spcPct val="0"/>
              </a:spcBef>
              <a:spcAft>
                <a:spcPct val="0"/>
              </a:spcAft>
              <a:defRPr/>
            </a:pPr>
            <a:endParaRPr lang="fr-FR" baseline="-25000" dirty="0">
              <a:solidFill>
                <a:srgbClr val="4E455D"/>
              </a:solidFill>
              <a:latin typeface="Times" charset="0"/>
              <a:ea typeface="ＭＳ Ｐゴシック" charset="0"/>
            </a:endParaRPr>
          </a:p>
        </p:txBody>
      </p:sp>
    </p:spTree>
    <p:extLst>
      <p:ext uri="{BB962C8B-B14F-4D97-AF65-F5344CB8AC3E}">
        <p14:creationId xmlns:p14="http://schemas.microsoft.com/office/powerpoint/2010/main" val="3705599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D5F96A2F-779D-67EF-AEAE-B42EDBFDE6E4}"/>
              </a:ext>
            </a:extLst>
          </p:cNvPr>
          <p:cNvPicPr>
            <a:picLocks noChangeAspect="1"/>
          </p:cNvPicPr>
          <p:nvPr/>
        </p:nvPicPr>
        <p:blipFill>
          <a:blip r:embed="rId2"/>
          <a:stretch>
            <a:fillRect/>
          </a:stretch>
        </p:blipFill>
        <p:spPr>
          <a:xfrm>
            <a:off x="776287" y="877468"/>
            <a:ext cx="10227491" cy="4820414"/>
          </a:xfrm>
          <a:prstGeom prst="rect">
            <a:avLst/>
          </a:prstGeom>
        </p:spPr>
      </p:pic>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458712" cy="1325563"/>
          </a:xfrm>
        </p:spPr>
        <p:txBody>
          <a:bodyPr/>
          <a:lstStyle/>
          <a:p>
            <a:r>
              <a:rPr lang="fr-FR" sz="4000" dirty="0"/>
              <a:t>3. Mécanisme de convergence 2023-2027 (7/7)</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50" y="1483372"/>
            <a:ext cx="10903766" cy="5254881"/>
          </a:xfrm>
        </p:spPr>
        <p:txBody>
          <a:bodyPr/>
          <a:lstStyle/>
          <a:p>
            <a:pPr marL="0" indent="0">
              <a:buNone/>
            </a:pPr>
            <a:endParaRPr lang="fr-FR" sz="2400" dirty="0"/>
          </a:p>
          <a:p>
            <a:pPr marL="0" indent="0">
              <a:buNone/>
            </a:pPr>
            <a:endParaRPr lang="fr-FR" sz="2400" dirty="0"/>
          </a:p>
          <a:p>
            <a:pPr marL="0" indent="0">
              <a:buNone/>
            </a:pPr>
            <a:endParaRPr lang="fr-FR" sz="1800" b="0" i="0" u="none" strike="noStrike" dirty="0">
              <a:solidFill>
                <a:srgbClr val="000000"/>
              </a:solidFill>
              <a:effectLst/>
              <a:latin typeface="Calibri" panose="020F0502020204030204" pitchFamily="34" charset="0"/>
            </a:endParaRPr>
          </a:p>
          <a:p>
            <a:pPr marL="0" indent="0">
              <a:buNone/>
            </a:pPr>
            <a:r>
              <a:rPr lang="fr-FR" sz="1800" b="0" i="0" u="none" strike="noStrike" dirty="0">
                <a:solidFill>
                  <a:schemeClr val="accent1"/>
                </a:solidFill>
                <a:effectLst/>
                <a:latin typeface="Calibri" panose="020F0502020204030204" pitchFamily="34" charset="0"/>
              </a:rPr>
              <a:t>Pas de convergence positif </a:t>
            </a:r>
            <a:r>
              <a:rPr lang="fr-FR" sz="1800" dirty="0">
                <a:effectLst/>
                <a:latin typeface="Calibri" panose="020F0502020204030204" pitchFamily="34" charset="0"/>
                <a:ea typeface="Times New Roman" panose="02020603050405020304" pitchFamily="18" charset="0"/>
              </a:rPr>
              <a:t>: convergence positive (pas de convergence&gt;0)</a:t>
            </a:r>
            <a:endParaRPr lang="fr-FR" sz="1600" dirty="0">
              <a:solidFill>
                <a:schemeClr val="accent1"/>
              </a:solidFill>
              <a:latin typeface="Calibri" panose="020F0502020204030204" pitchFamily="34" charset="0"/>
            </a:endParaRPr>
          </a:p>
          <a:p>
            <a:pPr marL="0" indent="0">
              <a:buNone/>
            </a:pPr>
            <a:r>
              <a:rPr lang="fr-FR" sz="1800" b="0" i="0" u="none" strike="noStrike" dirty="0">
                <a:solidFill>
                  <a:srgbClr val="000000"/>
                </a:solidFill>
                <a:effectLst/>
                <a:latin typeface="Calibri" panose="020F0502020204030204" pitchFamily="34" charset="0"/>
                <a:sym typeface="Wingdings" panose="05000000000000000000" pitchFamily="2" charset="2"/>
              </a:rPr>
              <a:t></a:t>
            </a:r>
            <a:r>
              <a:rPr lang="fr-FR" sz="1800" b="0" i="0" u="none" strike="noStrike" dirty="0">
                <a:solidFill>
                  <a:srgbClr val="000000"/>
                </a:solidFill>
                <a:effectLst/>
                <a:latin typeface="Calibri" panose="020F0502020204030204" pitchFamily="34" charset="0"/>
              </a:rPr>
              <a:t>Sans évolutions de son activité, la structure voit son FGS augmenter tous les ans jusqu’à atteindre le FGS cible</a:t>
            </a:r>
          </a:p>
          <a:p>
            <a:pPr marL="0" indent="0">
              <a:buNone/>
            </a:pPr>
            <a:endParaRPr lang="fr-FR" sz="1800" dirty="0">
              <a:solidFill>
                <a:srgbClr val="000000"/>
              </a:solidFill>
              <a:latin typeface="Calibri" panose="020F0502020204030204" pitchFamily="34" charset="0"/>
            </a:endParaRPr>
          </a:p>
          <a:p>
            <a:pPr marL="0" indent="0">
              <a:buNone/>
            </a:pPr>
            <a:endParaRPr lang="fr-FR" sz="1400" dirty="0">
              <a:solidFill>
                <a:srgbClr val="000000"/>
              </a:solidFill>
              <a:latin typeface="Calibri" panose="020F0502020204030204" pitchFamily="34" charset="0"/>
            </a:endParaRPr>
          </a:p>
          <a:p>
            <a:pPr marL="0" indent="0">
              <a:buNone/>
            </a:pPr>
            <a:r>
              <a:rPr lang="fr-FR" sz="1800" dirty="0">
                <a:solidFill>
                  <a:schemeClr val="accent1"/>
                </a:solidFill>
                <a:latin typeface="Calibri" panose="020F0502020204030204" pitchFamily="34" charset="0"/>
              </a:rPr>
              <a:t>Pas de convergence négatif </a:t>
            </a:r>
            <a:r>
              <a:rPr lang="fr-FR" sz="1800" dirty="0">
                <a:effectLst/>
                <a:latin typeface="Calibri" panose="020F0502020204030204" pitchFamily="34" charset="0"/>
                <a:ea typeface="Times New Roman" panose="02020603050405020304" pitchFamily="18" charset="0"/>
              </a:rPr>
              <a:t>: convergence négative (pas de convergence&lt;0), sans gel</a:t>
            </a:r>
            <a:endParaRPr lang="fr-FR" sz="1800" dirty="0">
              <a:solidFill>
                <a:schemeClr val="accent1"/>
              </a:solidFill>
              <a:latin typeface="Calibri" panose="020F0502020204030204" pitchFamily="34" charset="0"/>
            </a:endParaRPr>
          </a:p>
          <a:p>
            <a:pPr marL="0" indent="0">
              <a:buNone/>
            </a:pPr>
            <a:r>
              <a:rPr lang="fr-FR" sz="1800" dirty="0">
                <a:solidFill>
                  <a:srgbClr val="000000"/>
                </a:solidFill>
                <a:latin typeface="Calibri" panose="020F0502020204030204" pitchFamily="34" charset="0"/>
              </a:rPr>
              <a:t>FGS avant application du gel supérieur à la dotation 2022 avant actualisation</a:t>
            </a:r>
          </a:p>
          <a:p>
            <a:pPr marL="0" indent="0">
              <a:buNone/>
            </a:pPr>
            <a:r>
              <a:rPr lang="fr-FR" sz="1800" dirty="0">
                <a:solidFill>
                  <a:srgbClr val="000000"/>
                </a:solidFill>
                <a:latin typeface="Calibri" panose="020F0502020204030204" pitchFamily="34" charset="0"/>
                <a:sym typeface="Wingdings" panose="05000000000000000000" pitchFamily="2" charset="2"/>
              </a:rPr>
              <a:t>La structure converge dés 2023. Son FGS 2023 sera inférieur à sa dotation historique actualisée. </a:t>
            </a:r>
            <a:r>
              <a:rPr lang="fr-FR" sz="1800" dirty="0">
                <a:solidFill>
                  <a:srgbClr val="000000"/>
                </a:solidFill>
                <a:latin typeface="Calibri" panose="020F0502020204030204" pitchFamily="34" charset="0"/>
              </a:rPr>
              <a:t>	</a:t>
            </a:r>
            <a:r>
              <a:rPr lang="fr-FR" sz="2400" dirty="0">
                <a:solidFill>
                  <a:srgbClr val="000000"/>
                </a:solidFill>
                <a:latin typeface="Calibri" panose="020F0502020204030204" pitchFamily="34" charset="0"/>
              </a:rPr>
              <a:t> 	</a:t>
            </a:r>
            <a:r>
              <a:rPr lang="fr-FR" sz="1800" dirty="0">
                <a:solidFill>
                  <a:srgbClr val="000000"/>
                </a:solidFill>
                <a:latin typeface="Calibri" panose="020F0502020204030204" pitchFamily="34" charset="0"/>
              </a:rPr>
              <a:t>		</a:t>
            </a:r>
          </a:p>
          <a:p>
            <a:pPr marL="0" indent="0">
              <a:buNone/>
            </a:pPr>
            <a:r>
              <a:rPr lang="fr-FR" sz="1800" dirty="0">
                <a:solidFill>
                  <a:schemeClr val="accent1"/>
                </a:solidFill>
                <a:latin typeface="Calibri" panose="020F0502020204030204" pitchFamily="34" charset="0"/>
              </a:rPr>
              <a:t>Pas de convergence négatif </a:t>
            </a:r>
            <a:r>
              <a:rPr lang="fr-FR" sz="1800" dirty="0">
                <a:effectLst/>
                <a:latin typeface="Calibri" panose="020F0502020204030204" pitchFamily="34" charset="0"/>
                <a:ea typeface="Times New Roman" panose="02020603050405020304" pitchFamily="18" charset="0"/>
              </a:rPr>
              <a:t>: convergence négative (pas de convergence&lt;0), avec gel </a:t>
            </a:r>
            <a:endParaRPr lang="fr-FR" sz="1800" dirty="0">
              <a:solidFill>
                <a:srgbClr val="000000"/>
              </a:solidFill>
              <a:latin typeface="Calibri" panose="020F0502020204030204" pitchFamily="34" charset="0"/>
            </a:endParaRPr>
          </a:p>
          <a:p>
            <a:pPr marL="0" indent="0">
              <a:buNone/>
            </a:pPr>
            <a:r>
              <a:rPr lang="fr-FR" sz="1800" dirty="0">
                <a:solidFill>
                  <a:srgbClr val="000000"/>
                </a:solidFill>
                <a:latin typeface="Calibri" panose="020F0502020204030204" pitchFamily="34" charset="0"/>
              </a:rPr>
              <a:t>FGS avant application du gel inférieur à la dotation 2022 avant actualisation</a:t>
            </a:r>
          </a:p>
          <a:p>
            <a:pPr marL="0" indent="0">
              <a:buNone/>
            </a:pPr>
            <a:r>
              <a:rPr lang="fr-FR" sz="1800" dirty="0">
                <a:solidFill>
                  <a:srgbClr val="000000"/>
                </a:solidFill>
                <a:latin typeface="Calibri" panose="020F0502020204030204" pitchFamily="34" charset="0"/>
                <a:sym typeface="Wingdings" panose="05000000000000000000" pitchFamily="2" charset="2"/>
              </a:rPr>
              <a:t></a:t>
            </a:r>
            <a:r>
              <a:rPr lang="fr-FR" sz="1800" dirty="0">
                <a:solidFill>
                  <a:srgbClr val="000000"/>
                </a:solidFill>
                <a:latin typeface="Calibri" panose="020F0502020204030204" pitchFamily="34" charset="0"/>
              </a:rPr>
              <a:t> Gel des dotations, son FGS 2023 sera égal à sa dotation historique non actualisée				</a:t>
            </a:r>
          </a:p>
          <a:p>
            <a:pPr marL="0" indent="0">
              <a:buNone/>
            </a:pPr>
            <a:endParaRPr lang="fr-FR" sz="1800" dirty="0">
              <a:solidFill>
                <a:srgbClr val="000000"/>
              </a:solidFill>
              <a:latin typeface="Calibri" panose="020F0502020204030204" pitchFamily="34" charset="0"/>
            </a:endParaRPr>
          </a:p>
        </p:txBody>
      </p:sp>
      <p:sp>
        <p:nvSpPr>
          <p:cNvPr id="6" name="Rectangle : coins arrondis 5">
            <a:extLst>
              <a:ext uri="{FF2B5EF4-FFF2-40B4-BE49-F238E27FC236}">
                <a16:creationId xmlns:a16="http://schemas.microsoft.com/office/drawing/2014/main" id="{AB1DBF03-6D5C-FC12-DC0C-734DB01000D6}"/>
              </a:ext>
            </a:extLst>
          </p:cNvPr>
          <p:cNvSpPr/>
          <p:nvPr/>
        </p:nvSpPr>
        <p:spPr>
          <a:xfrm>
            <a:off x="6420994" y="2342034"/>
            <a:ext cx="1188720" cy="365760"/>
          </a:xfrm>
          <a:prstGeom prst="roundRect">
            <a:avLst/>
          </a:prstGeom>
          <a:noFill/>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7" name="Rectangle : coins arrondis 6">
            <a:extLst>
              <a:ext uri="{FF2B5EF4-FFF2-40B4-BE49-F238E27FC236}">
                <a16:creationId xmlns:a16="http://schemas.microsoft.com/office/drawing/2014/main" id="{39CE0A83-16AB-2938-A33B-542C0998D888}"/>
              </a:ext>
            </a:extLst>
          </p:cNvPr>
          <p:cNvSpPr/>
          <p:nvPr/>
        </p:nvSpPr>
        <p:spPr>
          <a:xfrm>
            <a:off x="6420994" y="3846807"/>
            <a:ext cx="1188720" cy="365760"/>
          </a:xfrm>
          <a:prstGeom prst="roundRect">
            <a:avLst/>
          </a:prstGeom>
          <a:noFill/>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8" name="Rectangle : coins arrondis 7">
            <a:extLst>
              <a:ext uri="{FF2B5EF4-FFF2-40B4-BE49-F238E27FC236}">
                <a16:creationId xmlns:a16="http://schemas.microsoft.com/office/drawing/2014/main" id="{37143450-C182-0AD4-86A5-FBDC5CD2E37C}"/>
              </a:ext>
            </a:extLst>
          </p:cNvPr>
          <p:cNvSpPr/>
          <p:nvPr/>
        </p:nvSpPr>
        <p:spPr>
          <a:xfrm>
            <a:off x="6419088" y="5351580"/>
            <a:ext cx="1188720" cy="365760"/>
          </a:xfrm>
          <a:prstGeom prst="roundRect">
            <a:avLst/>
          </a:prstGeom>
          <a:noFill/>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4" name="Ellipse 3">
            <a:extLst>
              <a:ext uri="{FF2B5EF4-FFF2-40B4-BE49-F238E27FC236}">
                <a16:creationId xmlns:a16="http://schemas.microsoft.com/office/drawing/2014/main" id="{18E5CC95-1102-438B-923A-32AD7DF0C912}"/>
              </a:ext>
            </a:extLst>
          </p:cNvPr>
          <p:cNvSpPr/>
          <p:nvPr/>
        </p:nvSpPr>
        <p:spPr>
          <a:xfrm>
            <a:off x="7730836" y="2244401"/>
            <a:ext cx="2119746" cy="55829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a:extLst>
              <a:ext uri="{FF2B5EF4-FFF2-40B4-BE49-F238E27FC236}">
                <a16:creationId xmlns:a16="http://schemas.microsoft.com/office/drawing/2014/main" id="{56784CCE-61A6-4DB4-B8F1-FC5359F9C292}"/>
              </a:ext>
            </a:extLst>
          </p:cNvPr>
          <p:cNvSpPr/>
          <p:nvPr/>
        </p:nvSpPr>
        <p:spPr>
          <a:xfrm>
            <a:off x="7730836" y="3708183"/>
            <a:ext cx="2119746" cy="55829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a:extLst>
              <a:ext uri="{FF2B5EF4-FFF2-40B4-BE49-F238E27FC236}">
                <a16:creationId xmlns:a16="http://schemas.microsoft.com/office/drawing/2014/main" id="{117F31B1-AECA-4CDD-B5DF-7B9695DFCEDA}"/>
              </a:ext>
            </a:extLst>
          </p:cNvPr>
          <p:cNvSpPr/>
          <p:nvPr/>
        </p:nvSpPr>
        <p:spPr>
          <a:xfrm>
            <a:off x="7730836" y="5274471"/>
            <a:ext cx="2119746" cy="55829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5220546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77F8C762-1EBD-471F-B942-664347017CFA}"/>
              </a:ext>
            </a:extLst>
          </p:cNvPr>
          <p:cNvSpPr>
            <a:spLocks noGrp="1"/>
          </p:cNvSpPr>
          <p:nvPr>
            <p:ph type="body" sz="quarter" idx="11"/>
          </p:nvPr>
        </p:nvSpPr>
        <p:spPr>
          <a:xfrm>
            <a:off x="3081167" y="2382848"/>
            <a:ext cx="8134914" cy="1244600"/>
          </a:xfrm>
        </p:spPr>
        <p:txBody>
          <a:bodyPr/>
          <a:lstStyle/>
          <a:p>
            <a:r>
              <a:rPr lang="fr-FR" sz="3800" dirty="0"/>
              <a:t>4. Calendrier du recueil des données pour le calcul des FGS</a:t>
            </a:r>
            <a:br>
              <a:rPr lang="fr-FR" sz="3800" dirty="0"/>
            </a:br>
            <a:r>
              <a:rPr lang="fr-FR" sz="3800" dirty="0"/>
              <a:t> </a:t>
            </a:r>
          </a:p>
          <a:p>
            <a:endParaRPr lang="fr-FR" sz="3200" dirty="0"/>
          </a:p>
        </p:txBody>
      </p:sp>
      <p:pic>
        <p:nvPicPr>
          <p:cNvPr id="3" name="Image 2">
            <a:hlinkClick r:id="rId2" action="ppaction://hlinksldjump"/>
            <a:extLst>
              <a:ext uri="{FF2B5EF4-FFF2-40B4-BE49-F238E27FC236}">
                <a16:creationId xmlns:a16="http://schemas.microsoft.com/office/drawing/2014/main" id="{14808100-337C-469E-8DA4-BE1B534E9BDA}"/>
              </a:ext>
            </a:extLst>
          </p:cNvPr>
          <p:cNvPicPr>
            <a:picLocks noChangeAspect="1"/>
          </p:cNvPicPr>
          <p:nvPr/>
        </p:nvPicPr>
        <p:blipFill>
          <a:blip r:embed="rId3"/>
          <a:stretch>
            <a:fillRect/>
          </a:stretch>
        </p:blipFill>
        <p:spPr>
          <a:xfrm>
            <a:off x="11375388" y="213767"/>
            <a:ext cx="478643" cy="478643"/>
          </a:xfrm>
          <a:prstGeom prst="rect">
            <a:avLst/>
          </a:prstGeom>
        </p:spPr>
      </p:pic>
    </p:spTree>
    <p:extLst>
      <p:ext uri="{BB962C8B-B14F-4D97-AF65-F5344CB8AC3E}">
        <p14:creationId xmlns:p14="http://schemas.microsoft.com/office/powerpoint/2010/main" val="4032026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44D1366D-1F68-4DD4-AEB1-94DB93367E1C}"/>
              </a:ext>
            </a:extLst>
          </p:cNvPr>
          <p:cNvSpPr>
            <a:spLocks noGrp="1"/>
          </p:cNvSpPr>
          <p:nvPr>
            <p:ph type="body" sz="quarter" idx="11"/>
          </p:nvPr>
        </p:nvSpPr>
        <p:spPr>
          <a:xfrm>
            <a:off x="354260" y="1754188"/>
            <a:ext cx="11347410" cy="4344987"/>
          </a:xfrm>
        </p:spPr>
        <p:txBody>
          <a:bodyPr/>
          <a:lstStyle/>
          <a:p>
            <a:pPr marL="0" indent="0">
              <a:buNone/>
            </a:pPr>
            <a:r>
              <a:rPr lang="fr-FR" sz="2400" dirty="0">
                <a:solidFill>
                  <a:schemeClr val="accent6"/>
                </a:solidFill>
              </a:rPr>
              <a:t>1. </a:t>
            </a:r>
            <a:r>
              <a:rPr lang="fr-FR" sz="2400" dirty="0">
                <a:solidFill>
                  <a:schemeClr val="accent6"/>
                </a:solidFill>
                <a:hlinkClick r:id="rId2" action="ppaction://hlinksldjump">
                  <a:extLst>
                    <a:ext uri="{A12FA001-AC4F-418D-AE19-62706E023703}">
                      <ahyp:hlinkClr xmlns:ahyp="http://schemas.microsoft.com/office/drawing/2018/hyperlinkcolor" val="tx"/>
                    </a:ext>
                  </a:extLst>
                </a:hlinkClick>
              </a:rPr>
              <a:t>Contexte et objectifs de la réforme du financement des SSIAD et des SPASAD</a:t>
            </a:r>
            <a:endParaRPr lang="fr-FR" sz="2400" dirty="0">
              <a:solidFill>
                <a:schemeClr val="accent6"/>
              </a:solidFill>
            </a:endParaRPr>
          </a:p>
          <a:p>
            <a:pPr marL="0" indent="0">
              <a:buNone/>
            </a:pPr>
            <a:r>
              <a:rPr lang="fr-FR" sz="2400" dirty="0">
                <a:solidFill>
                  <a:schemeClr val="accent6"/>
                </a:solidFill>
              </a:rPr>
              <a:t>2. </a:t>
            </a:r>
            <a:r>
              <a:rPr lang="fr-FR" sz="2400" dirty="0">
                <a:solidFill>
                  <a:schemeClr val="accent6"/>
                </a:solidFill>
                <a:hlinkClick r:id="rId3" action="ppaction://hlinksldjump">
                  <a:extLst>
                    <a:ext uri="{A12FA001-AC4F-418D-AE19-62706E023703}">
                      <ahyp:hlinkClr xmlns:ahyp="http://schemas.microsoft.com/office/drawing/2018/hyperlinkcolor" val="tx"/>
                    </a:ext>
                  </a:extLst>
                </a:hlinkClick>
              </a:rPr>
              <a:t>Nouveau modèle de financement </a:t>
            </a:r>
            <a:endParaRPr lang="fr-FR" sz="2400" dirty="0">
              <a:solidFill>
                <a:schemeClr val="accent6"/>
              </a:solidFill>
            </a:endParaRPr>
          </a:p>
          <a:p>
            <a:pPr marL="0" indent="0">
              <a:buNone/>
            </a:pPr>
            <a:r>
              <a:rPr lang="fr-FR" sz="2400" dirty="0">
                <a:solidFill>
                  <a:schemeClr val="accent6"/>
                </a:solidFill>
              </a:rPr>
              <a:t>3. </a:t>
            </a:r>
            <a:r>
              <a:rPr lang="fr-FR" sz="2400" dirty="0">
                <a:solidFill>
                  <a:schemeClr val="accent6"/>
                </a:solidFill>
                <a:hlinkClick r:id="rId4" action="ppaction://hlinksldjump">
                  <a:extLst>
                    <a:ext uri="{A12FA001-AC4F-418D-AE19-62706E023703}">
                      <ahyp:hlinkClr xmlns:ahyp="http://schemas.microsoft.com/office/drawing/2018/hyperlinkcolor" val="tx"/>
                    </a:ext>
                  </a:extLst>
                </a:hlinkClick>
              </a:rPr>
              <a:t>Mécanisme de convergence 2023-2027</a:t>
            </a:r>
            <a:endParaRPr lang="fr-FR" sz="2400" dirty="0">
              <a:solidFill>
                <a:schemeClr val="accent6"/>
              </a:solidFill>
            </a:endParaRPr>
          </a:p>
          <a:p>
            <a:pPr marL="0" indent="0">
              <a:buNone/>
            </a:pPr>
            <a:r>
              <a:rPr lang="fr-FR" sz="2400" dirty="0">
                <a:solidFill>
                  <a:schemeClr val="accent6"/>
                </a:solidFill>
              </a:rPr>
              <a:t>4. </a:t>
            </a:r>
            <a:r>
              <a:rPr lang="fr-FR" sz="2400" dirty="0">
                <a:solidFill>
                  <a:schemeClr val="accent6"/>
                </a:solidFill>
                <a:hlinkClick r:id="rId5" action="ppaction://hlinksldjump">
                  <a:extLst>
                    <a:ext uri="{A12FA001-AC4F-418D-AE19-62706E023703}">
                      <ahyp:hlinkClr xmlns:ahyp="http://schemas.microsoft.com/office/drawing/2018/hyperlinkcolor" val="tx"/>
                    </a:ext>
                  </a:extLst>
                </a:hlinkClick>
              </a:rPr>
              <a:t>Calendrier du recueil de données pour le calcul des FGS</a:t>
            </a:r>
            <a:endParaRPr lang="fr-FR" sz="2400" dirty="0">
              <a:solidFill>
                <a:schemeClr val="accent6"/>
              </a:solidFill>
            </a:endParaRPr>
          </a:p>
          <a:p>
            <a:pPr marL="0" indent="0">
              <a:buNone/>
            </a:pPr>
            <a:r>
              <a:rPr lang="fr-FR" sz="2400" dirty="0">
                <a:solidFill>
                  <a:schemeClr val="accent6"/>
                </a:solidFill>
              </a:rPr>
              <a:t>5. </a:t>
            </a:r>
            <a:r>
              <a:rPr lang="fr-FR" sz="2400" dirty="0">
                <a:solidFill>
                  <a:schemeClr val="accent6"/>
                </a:solidFill>
                <a:hlinkClick r:id="rId6" action="ppaction://hlinksldjump">
                  <a:extLst>
                    <a:ext uri="{A12FA001-AC4F-418D-AE19-62706E023703}">
                      <ahyp:hlinkClr xmlns:ahyp="http://schemas.microsoft.com/office/drawing/2018/hyperlinkcolor" val="tx"/>
                    </a:ext>
                  </a:extLst>
                </a:hlinkClick>
              </a:rPr>
              <a:t>Impact de la réforme sur les services en 2023</a:t>
            </a:r>
            <a:endParaRPr lang="fr-FR" sz="2400" dirty="0">
              <a:solidFill>
                <a:schemeClr val="accent6"/>
              </a:solidFill>
            </a:endParaRPr>
          </a:p>
          <a:p>
            <a:pPr marL="0" indent="0">
              <a:buNone/>
            </a:pPr>
            <a:r>
              <a:rPr lang="fr-FR" sz="2400" dirty="0">
                <a:solidFill>
                  <a:schemeClr val="accent6"/>
                </a:solidFill>
              </a:rPr>
              <a:t>6. </a:t>
            </a:r>
            <a:r>
              <a:rPr lang="fr-FR" sz="2400" dirty="0">
                <a:solidFill>
                  <a:schemeClr val="accent6"/>
                </a:solidFill>
                <a:hlinkClick r:id="rId7" action="ppaction://hlinksldjump">
                  <a:extLst>
                    <a:ext uri="{A12FA001-AC4F-418D-AE19-62706E023703}">
                      <ahyp:hlinkClr xmlns:ahyp="http://schemas.microsoft.com/office/drawing/2018/hyperlinkcolor" val="tx"/>
                    </a:ext>
                  </a:extLst>
                </a:hlinkClick>
              </a:rPr>
              <a:t>Fichier de restitution du FGS 2023 et FGS « projeté » 2027</a:t>
            </a:r>
            <a:endParaRPr lang="fr-FR" sz="2400" dirty="0">
              <a:solidFill>
                <a:schemeClr val="accent6"/>
              </a:solidFill>
            </a:endParaRPr>
          </a:p>
          <a:p>
            <a:pPr marL="0" indent="0">
              <a:buNone/>
            </a:pPr>
            <a:r>
              <a:rPr lang="fr-FR" sz="2400" dirty="0">
                <a:solidFill>
                  <a:schemeClr val="accent6"/>
                </a:solidFill>
              </a:rPr>
              <a:t>7. </a:t>
            </a:r>
            <a:r>
              <a:rPr lang="fr-FR" sz="2400" dirty="0">
                <a:solidFill>
                  <a:schemeClr val="accent6"/>
                </a:solidFill>
                <a:hlinkClick r:id="rId8" action="ppaction://hlinksldjump">
                  <a:extLst>
                    <a:ext uri="{A12FA001-AC4F-418D-AE19-62706E023703}">
                      <ahyp:hlinkClr xmlns:ahyp="http://schemas.microsoft.com/office/drawing/2018/hyperlinkcolor" val="tx"/>
                    </a:ext>
                  </a:extLst>
                </a:hlinkClick>
              </a:rPr>
              <a:t>Mise en service du Flux SSIAD et recueil de données</a:t>
            </a:r>
            <a:endParaRPr lang="fr-FR" sz="2400" dirty="0">
              <a:solidFill>
                <a:schemeClr val="accent6"/>
              </a:solidFill>
            </a:endParaRPr>
          </a:p>
          <a:p>
            <a:pPr marL="0" indent="0">
              <a:buNone/>
            </a:pPr>
            <a:r>
              <a:rPr lang="fr-FR" sz="2400" dirty="0">
                <a:solidFill>
                  <a:schemeClr val="accent6"/>
                </a:solidFill>
              </a:rPr>
              <a:t>8. </a:t>
            </a:r>
            <a:r>
              <a:rPr lang="fr-FR" sz="2400" dirty="0">
                <a:solidFill>
                  <a:schemeClr val="accent6"/>
                </a:solidFill>
                <a:hlinkClick r:id="rId9" action="ppaction://hlinksldjump">
                  <a:extLst>
                    <a:ext uri="{A12FA001-AC4F-418D-AE19-62706E023703}">
                      <ahyp:hlinkClr xmlns:ahyp="http://schemas.microsoft.com/office/drawing/2018/hyperlinkcolor" val="tx"/>
                    </a:ext>
                  </a:extLst>
                </a:hlinkClick>
              </a:rPr>
              <a:t>Plan de formation</a:t>
            </a:r>
            <a:endParaRPr lang="fr-FR" sz="2400" dirty="0">
              <a:solidFill>
                <a:schemeClr val="accent6"/>
              </a:solidFill>
            </a:endParaRPr>
          </a:p>
          <a:p>
            <a:pPr marL="0" indent="0" algn="ctr">
              <a:buNone/>
            </a:pPr>
            <a:r>
              <a:rPr lang="fr-FR" sz="2400" dirty="0">
                <a:solidFill>
                  <a:schemeClr val="accent6"/>
                </a:solidFill>
              </a:rPr>
              <a:t>	</a:t>
            </a:r>
            <a:r>
              <a:rPr lang="fr-FR" sz="2400" dirty="0">
                <a:solidFill>
                  <a:schemeClr val="accent6"/>
                </a:solidFill>
                <a:hlinkClick r:id="rId10" action="ppaction://hlinksldjump">
                  <a:extLst>
                    <a:ext uri="{A12FA001-AC4F-418D-AE19-62706E023703}">
                      <ahyp:hlinkClr xmlns:ahyp="http://schemas.microsoft.com/office/drawing/2018/hyperlinkcolor" val="tx"/>
                    </a:ext>
                  </a:extLst>
                </a:hlinkClick>
              </a:rPr>
              <a:t>Annexes : pour aller plus loin…</a:t>
            </a:r>
            <a:endParaRPr lang="fr-FR" sz="2400" dirty="0">
              <a:solidFill>
                <a:schemeClr val="accent6"/>
              </a:solidFill>
            </a:endParaRPr>
          </a:p>
          <a:p>
            <a:pPr marL="0" indent="0">
              <a:buNone/>
            </a:pPr>
            <a:endParaRPr lang="fr-FR" dirty="0"/>
          </a:p>
        </p:txBody>
      </p:sp>
      <p:sp>
        <p:nvSpPr>
          <p:cNvPr id="3" name="Titre 2">
            <a:extLst>
              <a:ext uri="{FF2B5EF4-FFF2-40B4-BE49-F238E27FC236}">
                <a16:creationId xmlns:a16="http://schemas.microsoft.com/office/drawing/2014/main" id="{63BDD8D0-1CB0-4840-93D6-7E1A264F85CC}"/>
              </a:ext>
            </a:extLst>
          </p:cNvPr>
          <p:cNvSpPr>
            <a:spLocks noGrp="1"/>
          </p:cNvSpPr>
          <p:nvPr>
            <p:ph type="title"/>
          </p:nvPr>
        </p:nvSpPr>
        <p:spPr/>
        <p:txBody>
          <a:bodyPr/>
          <a:lstStyle/>
          <a:p>
            <a:r>
              <a:rPr lang="fr-FR" sz="4000" dirty="0"/>
              <a:t>Sommaire</a:t>
            </a:r>
          </a:p>
        </p:txBody>
      </p:sp>
    </p:spTree>
    <p:extLst>
      <p:ext uri="{BB962C8B-B14F-4D97-AF65-F5344CB8AC3E}">
        <p14:creationId xmlns:p14="http://schemas.microsoft.com/office/powerpoint/2010/main" val="3936028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5" y="331432"/>
            <a:ext cx="11378813" cy="1325563"/>
          </a:xfrm>
        </p:spPr>
        <p:txBody>
          <a:bodyPr/>
          <a:lstStyle/>
          <a:p>
            <a:r>
              <a:rPr lang="fr-FR" sz="4000" dirty="0"/>
              <a:t>4. Calendrier du recueil des données pour le calcul des FGS de l’année N (à partir de 2025)</a:t>
            </a:r>
          </a:p>
        </p:txBody>
      </p:sp>
      <p:sp>
        <p:nvSpPr>
          <p:cNvPr id="6" name="Espace réservé du texte 5">
            <a:extLst>
              <a:ext uri="{FF2B5EF4-FFF2-40B4-BE49-F238E27FC236}">
                <a16:creationId xmlns:a16="http://schemas.microsoft.com/office/drawing/2014/main" id="{D25F650F-BD3D-4B0F-AD17-B50E4F3AECE8}"/>
              </a:ext>
            </a:extLst>
          </p:cNvPr>
          <p:cNvSpPr>
            <a:spLocks noGrp="1"/>
          </p:cNvSpPr>
          <p:nvPr>
            <p:ph type="body" sz="quarter" idx="11"/>
          </p:nvPr>
        </p:nvSpPr>
        <p:spPr>
          <a:xfrm>
            <a:off x="540287" y="4831991"/>
            <a:ext cx="11111425" cy="1435996"/>
          </a:xfrm>
        </p:spPr>
        <p:txBody>
          <a:bodyPr/>
          <a:lstStyle/>
          <a:p>
            <a:r>
              <a:rPr lang="fr-FR" sz="2200" dirty="0"/>
              <a:t>La </a:t>
            </a:r>
            <a:r>
              <a:rPr lang="fr-FR" sz="2200" b="1" dirty="0"/>
              <a:t>période de référence du recueil </a:t>
            </a:r>
            <a:r>
              <a:rPr lang="fr-FR" sz="2200" dirty="0"/>
              <a:t>des </a:t>
            </a:r>
            <a:r>
              <a:rPr lang="fr-FR" sz="2200"/>
              <a:t>données usagers </a:t>
            </a:r>
            <a:r>
              <a:rPr lang="fr-FR" sz="2200" dirty="0"/>
              <a:t>est </a:t>
            </a:r>
            <a:r>
              <a:rPr lang="fr-FR" sz="2200" b="1" dirty="0"/>
              <a:t>entre le 1</a:t>
            </a:r>
            <a:r>
              <a:rPr lang="fr-FR" sz="2200" b="1" baseline="30000" dirty="0"/>
              <a:t>er</a:t>
            </a:r>
            <a:r>
              <a:rPr lang="fr-FR" sz="2200" b="1" dirty="0"/>
              <a:t> juin de l’année N-2 au 31 mai de l’année N-1</a:t>
            </a:r>
            <a:r>
              <a:rPr lang="fr-FR" sz="2200" dirty="0"/>
              <a:t>.</a:t>
            </a:r>
          </a:p>
          <a:p>
            <a:r>
              <a:rPr lang="fr-FR" sz="2200" b="1" dirty="0"/>
              <a:t>Tous les services doivent transmettre leurs données d’activité </a:t>
            </a:r>
            <a:r>
              <a:rPr lang="fr-FR" sz="2200" dirty="0"/>
              <a:t>à la CNSA.</a:t>
            </a:r>
          </a:p>
          <a:p>
            <a:r>
              <a:rPr lang="fr-FR" sz="2200" dirty="0"/>
              <a:t>Ces </a:t>
            </a:r>
            <a:r>
              <a:rPr lang="fr-FR" sz="2200" b="1" dirty="0"/>
              <a:t>données servent au calcul du forfait global de soins </a:t>
            </a:r>
            <a:r>
              <a:rPr lang="fr-FR" sz="2200" dirty="0"/>
              <a:t>(FGS) de l’année N </a:t>
            </a:r>
            <a:r>
              <a:rPr lang="fr-FR" sz="2200" b="1" dirty="0"/>
              <a:t>et du FGS « projeté » pour 2027 </a:t>
            </a:r>
            <a:r>
              <a:rPr lang="fr-FR" sz="2200" dirty="0"/>
              <a:t>(actualisé chaque année). </a:t>
            </a:r>
          </a:p>
        </p:txBody>
      </p:sp>
      <p:pic>
        <p:nvPicPr>
          <p:cNvPr id="3" name="Image 2">
            <a:extLst>
              <a:ext uri="{FF2B5EF4-FFF2-40B4-BE49-F238E27FC236}">
                <a16:creationId xmlns:a16="http://schemas.microsoft.com/office/drawing/2014/main" id="{C3EB0ED6-2A6A-416F-AAAA-D4DADEDEC28F}"/>
              </a:ext>
            </a:extLst>
          </p:cNvPr>
          <p:cNvPicPr>
            <a:picLocks noChangeAspect="1"/>
          </p:cNvPicPr>
          <p:nvPr/>
        </p:nvPicPr>
        <p:blipFill>
          <a:blip r:embed="rId2"/>
          <a:stretch>
            <a:fillRect/>
          </a:stretch>
        </p:blipFill>
        <p:spPr>
          <a:xfrm>
            <a:off x="1309568" y="1534417"/>
            <a:ext cx="9572861" cy="3420152"/>
          </a:xfrm>
          <a:prstGeom prst="rect">
            <a:avLst/>
          </a:prstGeom>
        </p:spPr>
      </p:pic>
    </p:spTree>
    <p:extLst>
      <p:ext uri="{BB962C8B-B14F-4D97-AF65-F5344CB8AC3E}">
        <p14:creationId xmlns:p14="http://schemas.microsoft.com/office/powerpoint/2010/main" val="10867092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77F8C762-1EBD-471F-B942-664347017CFA}"/>
              </a:ext>
            </a:extLst>
          </p:cNvPr>
          <p:cNvSpPr>
            <a:spLocks noGrp="1"/>
          </p:cNvSpPr>
          <p:nvPr>
            <p:ph type="body" sz="quarter" idx="11"/>
          </p:nvPr>
        </p:nvSpPr>
        <p:spPr>
          <a:xfrm>
            <a:off x="3081167" y="2382848"/>
            <a:ext cx="8134914" cy="1244600"/>
          </a:xfrm>
        </p:spPr>
        <p:txBody>
          <a:bodyPr/>
          <a:lstStyle/>
          <a:p>
            <a:r>
              <a:rPr lang="fr-FR" sz="3800" dirty="0"/>
              <a:t>5. Impact de la réforme sur les services en 2023</a:t>
            </a:r>
            <a:br>
              <a:rPr lang="fr-FR" sz="3800" dirty="0"/>
            </a:br>
            <a:r>
              <a:rPr lang="fr-FR" sz="3800" dirty="0"/>
              <a:t> </a:t>
            </a:r>
          </a:p>
          <a:p>
            <a:endParaRPr lang="fr-FR" sz="3200" dirty="0"/>
          </a:p>
        </p:txBody>
      </p:sp>
      <p:pic>
        <p:nvPicPr>
          <p:cNvPr id="3" name="Image 2">
            <a:hlinkClick r:id="rId2" action="ppaction://hlinksldjump"/>
            <a:extLst>
              <a:ext uri="{FF2B5EF4-FFF2-40B4-BE49-F238E27FC236}">
                <a16:creationId xmlns:a16="http://schemas.microsoft.com/office/drawing/2014/main" id="{543406A1-ED48-4D95-8215-12B0EF54C5E7}"/>
              </a:ext>
            </a:extLst>
          </p:cNvPr>
          <p:cNvPicPr>
            <a:picLocks noChangeAspect="1"/>
          </p:cNvPicPr>
          <p:nvPr/>
        </p:nvPicPr>
        <p:blipFill>
          <a:blip r:embed="rId3"/>
          <a:stretch>
            <a:fillRect/>
          </a:stretch>
        </p:blipFill>
        <p:spPr>
          <a:xfrm>
            <a:off x="11375388" y="213767"/>
            <a:ext cx="478643" cy="478643"/>
          </a:xfrm>
          <a:prstGeom prst="rect">
            <a:avLst/>
          </a:prstGeom>
        </p:spPr>
      </p:pic>
    </p:spTree>
    <p:extLst>
      <p:ext uri="{BB962C8B-B14F-4D97-AF65-F5344CB8AC3E}">
        <p14:creationId xmlns:p14="http://schemas.microsoft.com/office/powerpoint/2010/main" val="19136681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0904550" cy="1325563"/>
          </a:xfrm>
        </p:spPr>
        <p:txBody>
          <a:bodyPr/>
          <a:lstStyle/>
          <a:p>
            <a:r>
              <a:rPr lang="fr-FR" sz="4000" dirty="0"/>
              <a:t>5. Impact de la réforme sur les services en 2023</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p:txBody>
          <a:bodyPr/>
          <a:lstStyle/>
          <a:p>
            <a:pPr marL="0" indent="0">
              <a:buNone/>
            </a:pPr>
            <a:r>
              <a:rPr lang="fr-FR" sz="2400" dirty="0"/>
              <a:t>Les services qui auraient dû avoir un impact négatif sur leur financement bénéficieront du </a:t>
            </a:r>
            <a:r>
              <a:rPr lang="fr-FR" sz="2400" b="1" dirty="0"/>
              <a:t>mécanisme de gel </a:t>
            </a:r>
            <a:r>
              <a:rPr lang="fr-FR" sz="2400" dirty="0"/>
              <a:t>permettant le maintien de leur dotation antérieure, ainsi que du reliquat Ségur 2023. </a:t>
            </a:r>
          </a:p>
          <a:p>
            <a:pPr marL="0" indent="0">
              <a:buNone/>
            </a:pPr>
            <a:r>
              <a:rPr lang="fr-FR" sz="2400" dirty="0"/>
              <a:t>En 2023 : </a:t>
            </a:r>
          </a:p>
          <a:p>
            <a:pPr>
              <a:buFont typeface="Arial" panose="020B0604020202020204" pitchFamily="34" charset="0"/>
              <a:buChar char="→"/>
            </a:pPr>
            <a:r>
              <a:rPr lang="fr-FR" sz="2400" dirty="0"/>
              <a:t> 95,3% des services auront un forfait global de soins 2023 supérieur à la dotation perçue en 2022, dont : </a:t>
            </a:r>
          </a:p>
          <a:p>
            <a:r>
              <a:rPr lang="fr-FR" sz="2400" dirty="0"/>
              <a:t>3,5% de services avec une augmentation de plus de 10%</a:t>
            </a:r>
          </a:p>
          <a:p>
            <a:r>
              <a:rPr lang="fr-FR" sz="2400" dirty="0"/>
              <a:t>38,9% de services avec une augmentation comprise entre 5 et 10%</a:t>
            </a:r>
          </a:p>
          <a:p>
            <a:r>
              <a:rPr lang="fr-FR" sz="2400" dirty="0"/>
              <a:t>52,9% de services avec une augmentation comprise entre 0 et 5%</a:t>
            </a:r>
          </a:p>
          <a:p>
            <a:pPr>
              <a:buFont typeface="Arial" panose="020B0604020202020204" pitchFamily="34" charset="0"/>
              <a:buChar char="→"/>
            </a:pPr>
            <a:r>
              <a:rPr lang="fr-FR" sz="2400" dirty="0"/>
              <a:t> 4,7% des services auront un forfait global de soins 2023 égal à leur dotation 2022 (gel)</a:t>
            </a:r>
          </a:p>
        </p:txBody>
      </p:sp>
    </p:spTree>
    <p:extLst>
      <p:ext uri="{BB962C8B-B14F-4D97-AF65-F5344CB8AC3E}">
        <p14:creationId xmlns:p14="http://schemas.microsoft.com/office/powerpoint/2010/main" val="2359245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77F8C762-1EBD-471F-B942-664347017CFA}"/>
              </a:ext>
            </a:extLst>
          </p:cNvPr>
          <p:cNvSpPr>
            <a:spLocks noGrp="1"/>
          </p:cNvSpPr>
          <p:nvPr>
            <p:ph type="body" sz="quarter" idx="11"/>
          </p:nvPr>
        </p:nvSpPr>
        <p:spPr>
          <a:xfrm>
            <a:off x="3081167" y="2382848"/>
            <a:ext cx="8134914" cy="1244600"/>
          </a:xfrm>
        </p:spPr>
        <p:txBody>
          <a:bodyPr/>
          <a:lstStyle/>
          <a:p>
            <a:r>
              <a:rPr lang="fr-FR" sz="3800" dirty="0"/>
              <a:t>6. Fichier de restitution du FGS 2023 et FGS « projeté » 2027 </a:t>
            </a:r>
            <a:br>
              <a:rPr lang="fr-FR" sz="3800" dirty="0"/>
            </a:br>
            <a:r>
              <a:rPr lang="fr-FR" sz="3800" dirty="0"/>
              <a:t> </a:t>
            </a:r>
          </a:p>
          <a:p>
            <a:endParaRPr lang="fr-FR" sz="3200" dirty="0"/>
          </a:p>
        </p:txBody>
      </p:sp>
      <p:pic>
        <p:nvPicPr>
          <p:cNvPr id="3" name="Image 2">
            <a:hlinkClick r:id="rId2" action="ppaction://hlinksldjump"/>
            <a:extLst>
              <a:ext uri="{FF2B5EF4-FFF2-40B4-BE49-F238E27FC236}">
                <a16:creationId xmlns:a16="http://schemas.microsoft.com/office/drawing/2014/main" id="{26A6723C-38E8-4605-A333-63E1A93101BE}"/>
              </a:ext>
            </a:extLst>
          </p:cNvPr>
          <p:cNvPicPr>
            <a:picLocks noChangeAspect="1"/>
          </p:cNvPicPr>
          <p:nvPr/>
        </p:nvPicPr>
        <p:blipFill>
          <a:blip r:embed="rId3"/>
          <a:stretch>
            <a:fillRect/>
          </a:stretch>
        </p:blipFill>
        <p:spPr>
          <a:xfrm>
            <a:off x="11375388" y="213767"/>
            <a:ext cx="478643" cy="478643"/>
          </a:xfrm>
          <a:prstGeom prst="rect">
            <a:avLst/>
          </a:prstGeom>
        </p:spPr>
      </p:pic>
    </p:spTree>
    <p:extLst>
      <p:ext uri="{BB962C8B-B14F-4D97-AF65-F5344CB8AC3E}">
        <p14:creationId xmlns:p14="http://schemas.microsoft.com/office/powerpoint/2010/main" val="2261431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0904550" cy="1325563"/>
          </a:xfrm>
        </p:spPr>
        <p:txBody>
          <a:bodyPr/>
          <a:lstStyle/>
          <a:p>
            <a:r>
              <a:rPr lang="fr-FR" sz="4000" dirty="0"/>
              <a:t>6. Fichier de restitution du FGS 2023 et FGS « projeté » 2027 (1/2)</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49" y="1754188"/>
            <a:ext cx="11462303" cy="4344987"/>
          </a:xfrm>
        </p:spPr>
        <p:txBody>
          <a:bodyPr/>
          <a:lstStyle/>
          <a:p>
            <a:pPr marL="0" indent="0">
              <a:buNone/>
            </a:pPr>
            <a:r>
              <a:rPr lang="fr-FR" sz="2400" dirty="0"/>
              <a:t>Un </a:t>
            </a:r>
            <a:r>
              <a:rPr lang="fr-FR" sz="2400" b="1" dirty="0"/>
              <a:t>fichier de restitution du FGS </a:t>
            </a:r>
            <a:r>
              <a:rPr lang="fr-FR" sz="2400" dirty="0"/>
              <a:t>est </a:t>
            </a:r>
            <a:r>
              <a:rPr lang="fr-FR" sz="2400" b="1" dirty="0"/>
              <a:t>mis à votre disposition </a:t>
            </a:r>
            <a:r>
              <a:rPr lang="fr-FR" sz="2400" dirty="0">
                <a:solidFill>
                  <a:schemeClr val="accent6"/>
                </a:solidFill>
                <a:hlinkClick r:id="rId2">
                  <a:extLst>
                    <a:ext uri="{A12FA001-AC4F-418D-AE19-62706E023703}">
                      <ahyp:hlinkClr xmlns:ahyp="http://schemas.microsoft.com/office/drawing/2018/hyperlinkcolor" val="tx"/>
                    </a:ext>
                  </a:extLst>
                </a:hlinkClick>
              </a:rPr>
              <a:t>sur le site de l’ATIH </a:t>
            </a:r>
            <a:r>
              <a:rPr lang="fr-FR" sz="2400" dirty="0"/>
              <a:t>afin de :</a:t>
            </a:r>
          </a:p>
          <a:p>
            <a:r>
              <a:rPr lang="fr-FR" sz="2400" dirty="0"/>
              <a:t>Comprendre le calcul du FGS 2023 et celui du FGS « projeté »</a:t>
            </a:r>
          </a:p>
          <a:p>
            <a:r>
              <a:rPr lang="fr-FR" sz="2400" dirty="0"/>
              <a:t>Faire des simulations du FGS « projeté » en faisant varier l’activité du service.</a:t>
            </a:r>
          </a:p>
          <a:p>
            <a:pPr marL="0" indent="0">
              <a:buNone/>
            </a:pPr>
            <a:endParaRPr lang="fr-FR" sz="2400" dirty="0"/>
          </a:p>
          <a:p>
            <a:pPr marL="0" indent="0">
              <a:buNone/>
            </a:pPr>
            <a:r>
              <a:rPr lang="fr-FR" sz="2400" dirty="0"/>
              <a:t>Pour information, les FGS ont été calculés au niveau du </a:t>
            </a:r>
            <a:r>
              <a:rPr lang="fr-FR" sz="2400" dirty="0" err="1"/>
              <a:t>Finess</a:t>
            </a:r>
            <a:r>
              <a:rPr lang="fr-FR" sz="2400"/>
              <a:t> Flux tarif </a:t>
            </a:r>
            <a:r>
              <a:rPr lang="fr-FR" sz="2400" dirty="0"/>
              <a:t>et peuvent correspondre à un regroupement de plusieurs </a:t>
            </a:r>
            <a:r>
              <a:rPr lang="fr-FR" sz="2400" dirty="0" err="1"/>
              <a:t>Finess</a:t>
            </a:r>
            <a:r>
              <a:rPr lang="fr-FR" sz="2400" dirty="0"/>
              <a:t> géographiques (ET)  </a:t>
            </a:r>
          </a:p>
          <a:p>
            <a:pPr marL="0" indent="0">
              <a:buNone/>
            </a:pPr>
            <a:endParaRPr lang="fr-FR" sz="2400" dirty="0"/>
          </a:p>
          <a:p>
            <a:pPr>
              <a:buFont typeface="Arial" panose="020B0604020202020204" pitchFamily="34" charset="0"/>
              <a:buChar char="→"/>
            </a:pPr>
            <a:r>
              <a:rPr lang="fr-FR" sz="2400" dirty="0"/>
              <a:t> Le </a:t>
            </a:r>
            <a:r>
              <a:rPr lang="fr-FR" sz="2400" b="1" dirty="0"/>
              <a:t>fichier de restitution est disponible</a:t>
            </a:r>
            <a:r>
              <a:rPr lang="fr-FR" sz="2400" dirty="0"/>
              <a:t>, sur une plateforme sécurisée, </a:t>
            </a:r>
            <a:r>
              <a:rPr lang="fr-FR" sz="2400" b="1" dirty="0"/>
              <a:t>pour tous les SSIAD et SPASAD ayant participé au recueil de données en 2022 </a:t>
            </a:r>
            <a:r>
              <a:rPr lang="fr-FR" sz="2400" dirty="0"/>
              <a:t>(et transmis des données exploitables). </a:t>
            </a:r>
          </a:p>
          <a:p>
            <a:pPr marL="0" indent="0">
              <a:buNone/>
            </a:pPr>
            <a:endParaRPr lang="fr-FR" sz="2400" dirty="0"/>
          </a:p>
        </p:txBody>
      </p:sp>
    </p:spTree>
    <p:extLst>
      <p:ext uri="{BB962C8B-B14F-4D97-AF65-F5344CB8AC3E}">
        <p14:creationId xmlns:p14="http://schemas.microsoft.com/office/powerpoint/2010/main" val="26195747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0904550" cy="1325563"/>
          </a:xfrm>
        </p:spPr>
        <p:txBody>
          <a:bodyPr/>
          <a:lstStyle/>
          <a:p>
            <a:r>
              <a:rPr lang="fr-FR" sz="4000" dirty="0"/>
              <a:t>6. Fichier de restitution du FGS 2023 et FGS « projeté » 2027 (2/2)</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49" y="1754188"/>
            <a:ext cx="11462303" cy="4344987"/>
          </a:xfrm>
        </p:spPr>
        <p:txBody>
          <a:bodyPr/>
          <a:lstStyle/>
          <a:p>
            <a:pPr marL="0" indent="0">
              <a:buNone/>
            </a:pPr>
            <a:r>
              <a:rPr lang="fr-FR" sz="2400" b="1" dirty="0"/>
              <a:t>Point d’attention concernant les revalorisations Ségur : </a:t>
            </a:r>
          </a:p>
          <a:p>
            <a:pPr marL="0" indent="0">
              <a:buNone/>
            </a:pPr>
            <a:r>
              <a:rPr lang="fr-FR" sz="2400" dirty="0"/>
              <a:t>L’ensemble des crédits Ségur ont été pris en compte dans le nouveau modèle et le calcul du forfait cible des services. </a:t>
            </a:r>
          </a:p>
          <a:p>
            <a:pPr marL="0" indent="0">
              <a:buNone/>
            </a:pPr>
            <a:r>
              <a:rPr lang="fr-FR" sz="2400" dirty="0"/>
              <a:t>Ils ont été répartis entre les forfaits globaux de soins et les financements complémentaires en fonction de leur nature.</a:t>
            </a:r>
          </a:p>
          <a:p>
            <a:pPr marL="0" indent="0">
              <a:buNone/>
            </a:pPr>
            <a:endParaRPr lang="fr-FR" sz="2400" dirty="0"/>
          </a:p>
          <a:p>
            <a:pPr marL="0" indent="0">
              <a:buNone/>
            </a:pPr>
            <a:r>
              <a:rPr lang="fr-FR" sz="2400" b="1" i="1" dirty="0"/>
              <a:t>NB : </a:t>
            </a:r>
            <a:r>
              <a:rPr lang="fr-FR" sz="2400" i="1" dirty="0"/>
              <a:t>Les données sont considérées comme inexploitables (dans les recueils par coupe 2022 et 2023) lorsque le nombre de semaines usager annuel correspond pour l’année 2019 et la période juillet 2021-juin 2022 à un taux d’occupation inférieur à 15% ou supérieur à 150%.</a:t>
            </a:r>
          </a:p>
          <a:p>
            <a:pPr marL="0" indent="0">
              <a:buNone/>
            </a:pPr>
            <a:endParaRPr lang="fr-FR" sz="2400" dirty="0"/>
          </a:p>
          <a:p>
            <a:pPr marL="0" indent="0">
              <a:buNone/>
            </a:pPr>
            <a:endParaRPr lang="fr-FR" sz="2400" dirty="0"/>
          </a:p>
          <a:p>
            <a:pPr marL="0" indent="0">
              <a:buNone/>
            </a:pPr>
            <a:endParaRPr lang="fr-FR" sz="2400" dirty="0"/>
          </a:p>
        </p:txBody>
      </p:sp>
    </p:spTree>
    <p:extLst>
      <p:ext uri="{BB962C8B-B14F-4D97-AF65-F5344CB8AC3E}">
        <p14:creationId xmlns:p14="http://schemas.microsoft.com/office/powerpoint/2010/main" val="13444994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77F8C762-1EBD-471F-B942-664347017CFA}"/>
              </a:ext>
            </a:extLst>
          </p:cNvPr>
          <p:cNvSpPr>
            <a:spLocks noGrp="1"/>
          </p:cNvSpPr>
          <p:nvPr>
            <p:ph type="body" sz="quarter" idx="11"/>
          </p:nvPr>
        </p:nvSpPr>
        <p:spPr>
          <a:xfrm>
            <a:off x="3081167" y="2382848"/>
            <a:ext cx="8134914" cy="1244600"/>
          </a:xfrm>
        </p:spPr>
        <p:txBody>
          <a:bodyPr/>
          <a:lstStyle/>
          <a:p>
            <a:r>
              <a:rPr lang="fr-FR" sz="3800" dirty="0"/>
              <a:t>7. Mise en service du Flux SSIAD</a:t>
            </a:r>
          </a:p>
          <a:p>
            <a:r>
              <a:rPr lang="fr-FR" sz="3800" dirty="0"/>
              <a:t>Recueil de données des services </a:t>
            </a:r>
            <a:br>
              <a:rPr lang="fr-FR" sz="3800" dirty="0"/>
            </a:br>
            <a:r>
              <a:rPr lang="fr-FR" sz="3800" dirty="0"/>
              <a:t> </a:t>
            </a:r>
          </a:p>
          <a:p>
            <a:endParaRPr lang="fr-FR" sz="3200" dirty="0"/>
          </a:p>
        </p:txBody>
      </p:sp>
      <p:pic>
        <p:nvPicPr>
          <p:cNvPr id="3" name="Image 2">
            <a:hlinkClick r:id="rId2" action="ppaction://hlinksldjump"/>
            <a:extLst>
              <a:ext uri="{FF2B5EF4-FFF2-40B4-BE49-F238E27FC236}">
                <a16:creationId xmlns:a16="http://schemas.microsoft.com/office/drawing/2014/main" id="{00E2312E-D72B-4E44-B2D8-C2688E980BE2}"/>
              </a:ext>
            </a:extLst>
          </p:cNvPr>
          <p:cNvPicPr>
            <a:picLocks noChangeAspect="1"/>
          </p:cNvPicPr>
          <p:nvPr/>
        </p:nvPicPr>
        <p:blipFill>
          <a:blip r:embed="rId3"/>
          <a:stretch>
            <a:fillRect/>
          </a:stretch>
        </p:blipFill>
        <p:spPr>
          <a:xfrm>
            <a:off x="11375388" y="213767"/>
            <a:ext cx="478643" cy="478643"/>
          </a:xfrm>
          <a:prstGeom prst="rect">
            <a:avLst/>
          </a:prstGeom>
        </p:spPr>
      </p:pic>
    </p:spTree>
    <p:extLst>
      <p:ext uri="{BB962C8B-B14F-4D97-AF65-F5344CB8AC3E}">
        <p14:creationId xmlns:p14="http://schemas.microsoft.com/office/powerpoint/2010/main" val="29620672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0904550" cy="1325563"/>
          </a:xfrm>
        </p:spPr>
        <p:txBody>
          <a:bodyPr/>
          <a:lstStyle/>
          <a:p>
            <a:r>
              <a:rPr lang="fr-FR" sz="4000" dirty="0"/>
              <a:t>7. Mise en service du Flux SSIAD (1/4)</a:t>
            </a:r>
            <a:br>
              <a:rPr lang="fr-FR" sz="4000" dirty="0"/>
            </a:br>
            <a:r>
              <a:rPr lang="fr-FR" sz="4000" dirty="0"/>
              <a:t>Recueil de données des services</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p:txBody>
          <a:bodyPr/>
          <a:lstStyle/>
          <a:p>
            <a:pPr marL="0" indent="0">
              <a:buNone/>
            </a:pPr>
            <a:r>
              <a:rPr lang="fr-FR" sz="2400" dirty="0"/>
              <a:t>La nouvelle tarification nécessite de recueillir et traiter des données à deux niveaux : </a:t>
            </a:r>
          </a:p>
          <a:p>
            <a:endParaRPr lang="fr-FR" sz="2400" dirty="0"/>
          </a:p>
          <a:p>
            <a:pPr marL="0" indent="0">
              <a:buNone/>
            </a:pPr>
            <a:br>
              <a:rPr lang="fr-FR" sz="2400" dirty="0"/>
            </a:br>
            <a:endParaRPr lang="fr-FR" sz="2400" dirty="0"/>
          </a:p>
          <a:p>
            <a:pPr marL="0" indent="0">
              <a:buNone/>
            </a:pPr>
            <a:br>
              <a:rPr lang="fr-FR" sz="2400" dirty="0"/>
            </a:br>
            <a:r>
              <a:rPr lang="fr-FR" sz="2400" dirty="0"/>
              <a:t>A partir de la tarification 2025, le nouveau flux </a:t>
            </a:r>
            <a:r>
              <a:rPr lang="fr-FR" sz="2400" b="1" dirty="0"/>
              <a:t>devra permettre de collecter l’ensemble des données nécessaires au calcul</a:t>
            </a:r>
            <a:r>
              <a:rPr lang="fr-FR" sz="2400" dirty="0"/>
              <a:t> des FGS à attribuer aux SSIAD et SPASAD. </a:t>
            </a:r>
          </a:p>
          <a:p>
            <a:pPr marL="0" indent="0">
              <a:buNone/>
            </a:pPr>
            <a:r>
              <a:rPr lang="fr-FR" sz="2400" b="1" dirty="0"/>
              <a:t>Il sera mis à disposition </a:t>
            </a:r>
            <a:r>
              <a:rPr lang="fr-FR" sz="2400" b="1"/>
              <a:t>en novembre.</a:t>
            </a:r>
            <a:endParaRPr lang="fr-FR" sz="2400" b="1" dirty="0"/>
          </a:p>
          <a:p>
            <a:pPr>
              <a:buFont typeface="Arial" panose="020B0604020202020204" pitchFamily="34" charset="0"/>
              <a:buChar char="→"/>
            </a:pPr>
            <a:r>
              <a:rPr lang="fr-FR" sz="2400" dirty="0"/>
              <a:t> Le recueil des données d’activité pour le financement des services est obligatoire.</a:t>
            </a:r>
          </a:p>
          <a:p>
            <a:pPr marL="0" indent="0">
              <a:buNone/>
            </a:pPr>
            <a:endParaRPr lang="fr-FR" sz="2400" dirty="0"/>
          </a:p>
        </p:txBody>
      </p:sp>
      <p:sp>
        <p:nvSpPr>
          <p:cNvPr id="4" name="Rectangle : coins arrondis 3">
            <a:extLst>
              <a:ext uri="{FF2B5EF4-FFF2-40B4-BE49-F238E27FC236}">
                <a16:creationId xmlns:a16="http://schemas.microsoft.com/office/drawing/2014/main" id="{202EA0A8-61ED-4243-884C-EE53E932C34A}"/>
              </a:ext>
            </a:extLst>
          </p:cNvPr>
          <p:cNvSpPr/>
          <p:nvPr/>
        </p:nvSpPr>
        <p:spPr>
          <a:xfrm>
            <a:off x="1464365" y="2756451"/>
            <a:ext cx="3856383" cy="80507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200" b="1" dirty="0"/>
              <a:t>Données de structures au niveau du FINESS ET</a:t>
            </a:r>
          </a:p>
        </p:txBody>
      </p:sp>
      <p:sp>
        <p:nvSpPr>
          <p:cNvPr id="5" name="Rectangle : coins arrondis 4">
            <a:extLst>
              <a:ext uri="{FF2B5EF4-FFF2-40B4-BE49-F238E27FC236}">
                <a16:creationId xmlns:a16="http://schemas.microsoft.com/office/drawing/2014/main" id="{8289960F-6870-4C1C-AB61-A533F38DA61B}"/>
              </a:ext>
            </a:extLst>
          </p:cNvPr>
          <p:cNvSpPr/>
          <p:nvPr/>
        </p:nvSpPr>
        <p:spPr>
          <a:xfrm>
            <a:off x="6871252" y="2756451"/>
            <a:ext cx="3856383" cy="8050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200" b="1" dirty="0"/>
              <a:t>Données personnelles d’usagers</a:t>
            </a:r>
          </a:p>
        </p:txBody>
      </p:sp>
    </p:spTree>
    <p:extLst>
      <p:ext uri="{BB962C8B-B14F-4D97-AF65-F5344CB8AC3E}">
        <p14:creationId xmlns:p14="http://schemas.microsoft.com/office/powerpoint/2010/main" val="36090920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0904550" cy="1325563"/>
          </a:xfrm>
        </p:spPr>
        <p:txBody>
          <a:bodyPr/>
          <a:lstStyle/>
          <a:p>
            <a:r>
              <a:rPr lang="fr-FR" sz="4000" dirty="0"/>
              <a:t>7. Mise en service du Flux SSIAD (2/4) </a:t>
            </a:r>
            <a:br>
              <a:rPr lang="fr-FR" sz="4000" dirty="0"/>
            </a:br>
            <a:r>
              <a:rPr lang="fr-FR" sz="4000" dirty="0"/>
              <a:t>Recueil de données des services</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281354" y="1656996"/>
            <a:ext cx="11433568" cy="4442180"/>
          </a:xfrm>
        </p:spPr>
        <p:txBody>
          <a:bodyPr/>
          <a:lstStyle/>
          <a:p>
            <a:pPr marL="0" indent="0">
              <a:buNone/>
            </a:pPr>
            <a:r>
              <a:rPr lang="fr-FR" sz="2400" b="1" dirty="0"/>
              <a:t>Pendant les deux premières années </a:t>
            </a:r>
            <a:r>
              <a:rPr lang="fr-FR" sz="2400" dirty="0"/>
              <a:t>(2023 et 2024) de mise en œuvre de la réforme, le </a:t>
            </a:r>
            <a:r>
              <a:rPr lang="fr-FR" sz="2400" b="1" dirty="0"/>
              <a:t>recueil de données est assuré par l’ATIH. </a:t>
            </a:r>
          </a:p>
          <a:p>
            <a:pPr marL="0" indent="0">
              <a:buNone/>
            </a:pPr>
            <a:r>
              <a:rPr lang="fr-FR" sz="2400" dirty="0"/>
              <a:t>Ce recueil s’est fait à partir de périodes de coupe :</a:t>
            </a:r>
          </a:p>
          <a:p>
            <a:pPr lvl="1"/>
            <a:r>
              <a:rPr lang="fr-FR" dirty="0"/>
              <a:t>deux coupes d’une semaine en 2022 pour la tarification 2023 </a:t>
            </a:r>
          </a:p>
          <a:p>
            <a:pPr lvl="1"/>
            <a:r>
              <a:rPr lang="fr-FR" dirty="0"/>
              <a:t>et une coupe de 14 jours en 2023 pour la future tarification 2024</a:t>
            </a:r>
            <a:br>
              <a:rPr lang="fr-FR" dirty="0"/>
            </a:br>
            <a:endParaRPr lang="fr-FR" sz="2400" dirty="0"/>
          </a:p>
          <a:p>
            <a:pPr marL="0" indent="0">
              <a:buNone/>
            </a:pPr>
            <a:r>
              <a:rPr lang="fr-FR" sz="2400" dirty="0"/>
              <a:t>Ensuite </a:t>
            </a:r>
            <a:r>
              <a:rPr lang="fr-FR" sz="2400" b="1" dirty="0"/>
              <a:t>avec le déploiement du flux SSIAD du système d’information de la branche autonomie (SIDOBA) </a:t>
            </a:r>
            <a:r>
              <a:rPr lang="fr-FR" sz="2400" dirty="0"/>
              <a:t>de la CNSA, le </a:t>
            </a:r>
            <a:r>
              <a:rPr lang="fr-FR" sz="2400" b="1" dirty="0"/>
              <a:t>recueil se fera en continu </a:t>
            </a:r>
            <a:r>
              <a:rPr lang="fr-FR" sz="2400" dirty="0"/>
              <a:t>(saisie ouverte toute l’année pour être au plus près de l’activité réelle avec reprise des données de la coupe 2023).</a:t>
            </a:r>
          </a:p>
          <a:p>
            <a:pPr marL="0" indent="0">
              <a:buNone/>
            </a:pPr>
            <a:r>
              <a:rPr lang="fr-FR" sz="2400" dirty="0"/>
              <a:t>Rappel de la période du recueil et de transmission (à partir de la tarification 2025): </a:t>
            </a:r>
          </a:p>
          <a:p>
            <a:pPr lvl="1"/>
            <a:r>
              <a:rPr lang="fr-FR" dirty="0"/>
              <a:t>Début du recueil : dès la mise à disposition du Flux SSIAD</a:t>
            </a:r>
          </a:p>
          <a:p>
            <a:pPr lvl="1"/>
            <a:r>
              <a:rPr lang="fr-FR" dirty="0"/>
              <a:t>Transmission des données à la CNSA entre le 1</a:t>
            </a:r>
            <a:r>
              <a:rPr lang="fr-FR" baseline="30000" dirty="0"/>
              <a:t>er </a:t>
            </a:r>
            <a:r>
              <a:rPr lang="fr-FR" dirty="0"/>
              <a:t>et 30 juin N-1</a:t>
            </a:r>
          </a:p>
          <a:p>
            <a:endParaRPr lang="fr-FR" sz="2400" dirty="0"/>
          </a:p>
        </p:txBody>
      </p:sp>
    </p:spTree>
    <p:extLst>
      <p:ext uri="{BB962C8B-B14F-4D97-AF65-F5344CB8AC3E}">
        <p14:creationId xmlns:p14="http://schemas.microsoft.com/office/powerpoint/2010/main" val="1518631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643724" y="198264"/>
            <a:ext cx="10904550" cy="1325563"/>
          </a:xfrm>
        </p:spPr>
        <p:txBody>
          <a:bodyPr/>
          <a:lstStyle/>
          <a:p>
            <a:r>
              <a:rPr lang="fr-FR" sz="4000" dirty="0"/>
              <a:t>7. Mise en service du Flux SSIAD (3/4) </a:t>
            </a:r>
            <a:br>
              <a:rPr lang="fr-FR" sz="4000" dirty="0"/>
            </a:br>
            <a:r>
              <a:rPr lang="fr-FR" sz="4000" dirty="0"/>
              <a:t>Recueil de données des services</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225286" y="1696278"/>
            <a:ext cx="11741425" cy="4048885"/>
          </a:xfrm>
        </p:spPr>
        <p:txBody>
          <a:bodyPr/>
          <a:lstStyle/>
          <a:p>
            <a:pPr marL="0" indent="0">
              <a:buNone/>
            </a:pPr>
            <a:r>
              <a:rPr lang="fr-FR" sz="2400" b="1" dirty="0"/>
              <a:t>Lors de la mise en service du SI, les données individuelles de la dernière coupe de l’ATIH seront intégrées</a:t>
            </a:r>
            <a:r>
              <a:rPr lang="fr-FR" sz="2400" dirty="0"/>
              <a:t>. </a:t>
            </a:r>
          </a:p>
          <a:p>
            <a:pPr marL="0" indent="0">
              <a:buNone/>
            </a:pPr>
            <a:r>
              <a:rPr lang="fr-FR" sz="2400" dirty="0"/>
              <a:t>Vous aurez donc à :</a:t>
            </a:r>
          </a:p>
          <a:p>
            <a:pPr marL="0" indent="0">
              <a:buNone/>
            </a:pPr>
            <a:r>
              <a:rPr lang="fr-FR" sz="2400" dirty="0"/>
              <a:t>	- les valider ou</a:t>
            </a:r>
          </a:p>
          <a:p>
            <a:pPr marL="0" indent="0">
              <a:buNone/>
            </a:pPr>
            <a:r>
              <a:rPr lang="fr-FR" sz="2400" dirty="0"/>
              <a:t>	- les mettre à jour ou</a:t>
            </a:r>
          </a:p>
          <a:p>
            <a:pPr marL="0" indent="0">
              <a:buNone/>
            </a:pPr>
            <a:r>
              <a:rPr lang="fr-FR" sz="2400" dirty="0"/>
              <a:t>	- ajouter les personnes entrées depuis la dernière coupe</a:t>
            </a:r>
          </a:p>
          <a:p>
            <a:pPr marL="0" indent="0">
              <a:buNone/>
            </a:pPr>
            <a:br>
              <a:rPr lang="fr-FR" sz="2400" dirty="0"/>
            </a:br>
            <a:endParaRPr lang="fr-FR" sz="2400" dirty="0"/>
          </a:p>
          <a:p>
            <a:pPr marL="0" indent="0">
              <a:buNone/>
            </a:pPr>
            <a:endParaRPr lang="fr-FR" sz="2400" dirty="0"/>
          </a:p>
        </p:txBody>
      </p:sp>
    </p:spTree>
    <p:extLst>
      <p:ext uri="{BB962C8B-B14F-4D97-AF65-F5344CB8AC3E}">
        <p14:creationId xmlns:p14="http://schemas.microsoft.com/office/powerpoint/2010/main" val="2533276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77F8C762-1EBD-471F-B942-664347017CFA}"/>
              </a:ext>
            </a:extLst>
          </p:cNvPr>
          <p:cNvSpPr>
            <a:spLocks noGrp="1"/>
          </p:cNvSpPr>
          <p:nvPr>
            <p:ph type="body" sz="quarter" idx="11"/>
          </p:nvPr>
        </p:nvSpPr>
        <p:spPr>
          <a:xfrm>
            <a:off x="3081167" y="2382848"/>
            <a:ext cx="7992301" cy="1244600"/>
          </a:xfrm>
        </p:spPr>
        <p:txBody>
          <a:bodyPr/>
          <a:lstStyle/>
          <a:p>
            <a:r>
              <a:rPr lang="fr-FR" sz="3800" dirty="0"/>
              <a:t>1. Contexte et objectifs, </a:t>
            </a:r>
            <a:br>
              <a:rPr lang="fr-FR" sz="3800" dirty="0"/>
            </a:br>
            <a:r>
              <a:rPr lang="fr-FR" sz="3800" dirty="0"/>
              <a:t>de la réforme du financement des SSIAD et des SPASAD</a:t>
            </a:r>
          </a:p>
          <a:p>
            <a:endParaRPr lang="fr-FR" sz="3800" dirty="0"/>
          </a:p>
        </p:txBody>
      </p:sp>
      <p:pic>
        <p:nvPicPr>
          <p:cNvPr id="3" name="Image 2">
            <a:hlinkClick r:id="rId2" action="ppaction://hlinksldjump"/>
            <a:extLst>
              <a:ext uri="{FF2B5EF4-FFF2-40B4-BE49-F238E27FC236}">
                <a16:creationId xmlns:a16="http://schemas.microsoft.com/office/drawing/2014/main" id="{4E751D8A-2A68-4E7A-A7BA-052DF57A364D}"/>
              </a:ext>
            </a:extLst>
          </p:cNvPr>
          <p:cNvPicPr>
            <a:picLocks noChangeAspect="1"/>
          </p:cNvPicPr>
          <p:nvPr/>
        </p:nvPicPr>
        <p:blipFill>
          <a:blip r:embed="rId3"/>
          <a:stretch>
            <a:fillRect/>
          </a:stretch>
        </p:blipFill>
        <p:spPr>
          <a:xfrm>
            <a:off x="11375388" y="213767"/>
            <a:ext cx="478643" cy="478643"/>
          </a:xfrm>
          <a:prstGeom prst="rect">
            <a:avLst/>
          </a:prstGeom>
        </p:spPr>
      </p:pic>
    </p:spTree>
    <p:extLst>
      <p:ext uri="{BB962C8B-B14F-4D97-AF65-F5344CB8AC3E}">
        <p14:creationId xmlns:p14="http://schemas.microsoft.com/office/powerpoint/2010/main" val="9683235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643724" y="198264"/>
            <a:ext cx="10904550" cy="1325563"/>
          </a:xfrm>
        </p:spPr>
        <p:txBody>
          <a:bodyPr/>
          <a:lstStyle/>
          <a:p>
            <a:r>
              <a:rPr lang="fr-FR" sz="4000" dirty="0"/>
              <a:t>7. Mise en service du Flux SSIAD (4/4) </a:t>
            </a:r>
            <a:br>
              <a:rPr lang="fr-FR" sz="4000" dirty="0"/>
            </a:br>
            <a:r>
              <a:rPr lang="fr-FR" sz="4000" dirty="0"/>
              <a:t>Recueil de données des services</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225286" y="1762539"/>
            <a:ext cx="11741425" cy="3982624"/>
          </a:xfrm>
        </p:spPr>
        <p:txBody>
          <a:bodyPr/>
          <a:lstStyle/>
          <a:p>
            <a:pPr marL="0" indent="0">
              <a:buNone/>
            </a:pPr>
            <a:r>
              <a:rPr lang="fr-FR" sz="2400" dirty="0"/>
              <a:t>Pour les SSIAD et SPASAD qui :</a:t>
            </a:r>
          </a:p>
          <a:p>
            <a:r>
              <a:rPr lang="fr-FR" sz="2400" dirty="0"/>
              <a:t>ne répondent pas (ou partiellement) au recueil ;</a:t>
            </a:r>
          </a:p>
          <a:p>
            <a:r>
              <a:rPr lang="fr-FR" sz="2400" dirty="0"/>
              <a:t>transmettent des données incomplètes ou non exploitables</a:t>
            </a:r>
          </a:p>
          <a:p>
            <a:pPr marL="0" indent="0">
              <a:buNone/>
            </a:pPr>
            <a:r>
              <a:rPr lang="fr-FR" sz="2400" dirty="0"/>
              <a:t>Le DG de l’ARS demandera au service de procéder à la transmission complète des données ou aux corrections nécessaires dans un délai de 15 jours</a:t>
            </a:r>
            <a:r>
              <a:rPr lang="fr-FR" sz="2400"/>
              <a:t>. </a:t>
            </a:r>
          </a:p>
          <a:p>
            <a:pPr marL="0" indent="0">
              <a:buNone/>
            </a:pPr>
            <a:endParaRPr lang="fr-FR" sz="2400" dirty="0"/>
          </a:p>
          <a:p>
            <a:pPr>
              <a:buFont typeface="Arial" panose="020B0604020202020204" pitchFamily="34" charset="0"/>
              <a:buChar char="→"/>
            </a:pPr>
            <a:r>
              <a:rPr lang="fr-FR" sz="2400" dirty="0"/>
              <a:t> </a:t>
            </a:r>
            <a:r>
              <a:rPr lang="fr-FR" sz="2400" b="1" dirty="0"/>
              <a:t>Faute d’exécution dans ce délai, le DG de l’ARS fixera d’office le FGS – pour une valeur comprise entre 90% à 100% du montant du FGS fixé au titre de l’année précédente.</a:t>
            </a:r>
            <a:br>
              <a:rPr lang="fr-FR" sz="2400" dirty="0"/>
            </a:br>
            <a:endParaRPr lang="fr-FR" sz="2400" dirty="0"/>
          </a:p>
          <a:p>
            <a:pPr marL="0" indent="0">
              <a:buNone/>
            </a:pPr>
            <a:endParaRPr lang="fr-FR" sz="2400" dirty="0"/>
          </a:p>
        </p:txBody>
      </p:sp>
    </p:spTree>
    <p:extLst>
      <p:ext uri="{BB962C8B-B14F-4D97-AF65-F5344CB8AC3E}">
        <p14:creationId xmlns:p14="http://schemas.microsoft.com/office/powerpoint/2010/main" val="37017769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77F8C762-1EBD-471F-B942-664347017CFA}"/>
              </a:ext>
            </a:extLst>
          </p:cNvPr>
          <p:cNvSpPr>
            <a:spLocks noGrp="1"/>
          </p:cNvSpPr>
          <p:nvPr>
            <p:ph type="body" sz="quarter" idx="11"/>
          </p:nvPr>
        </p:nvSpPr>
        <p:spPr>
          <a:xfrm>
            <a:off x="3081167" y="2382848"/>
            <a:ext cx="8134914" cy="1244600"/>
          </a:xfrm>
        </p:spPr>
        <p:txBody>
          <a:bodyPr/>
          <a:lstStyle/>
          <a:p>
            <a:r>
              <a:rPr lang="fr-FR" sz="3800" dirty="0"/>
              <a:t>8. Plan de formation </a:t>
            </a:r>
            <a:br>
              <a:rPr lang="fr-FR" sz="3800" dirty="0"/>
            </a:br>
            <a:r>
              <a:rPr lang="fr-FR" sz="3800" dirty="0"/>
              <a:t> </a:t>
            </a:r>
          </a:p>
          <a:p>
            <a:endParaRPr lang="fr-FR" sz="3200" dirty="0"/>
          </a:p>
        </p:txBody>
      </p:sp>
      <p:pic>
        <p:nvPicPr>
          <p:cNvPr id="3" name="Image 2">
            <a:hlinkClick r:id="rId2" action="ppaction://hlinksldjump"/>
            <a:extLst>
              <a:ext uri="{FF2B5EF4-FFF2-40B4-BE49-F238E27FC236}">
                <a16:creationId xmlns:a16="http://schemas.microsoft.com/office/drawing/2014/main" id="{F0332D45-5137-44B3-BFFB-728A33A957EF}"/>
              </a:ext>
            </a:extLst>
          </p:cNvPr>
          <p:cNvPicPr>
            <a:picLocks noChangeAspect="1"/>
          </p:cNvPicPr>
          <p:nvPr/>
        </p:nvPicPr>
        <p:blipFill>
          <a:blip r:embed="rId3"/>
          <a:stretch>
            <a:fillRect/>
          </a:stretch>
        </p:blipFill>
        <p:spPr>
          <a:xfrm>
            <a:off x="11375388" y="213767"/>
            <a:ext cx="478643" cy="478643"/>
          </a:xfrm>
          <a:prstGeom prst="rect">
            <a:avLst/>
          </a:prstGeom>
        </p:spPr>
      </p:pic>
    </p:spTree>
    <p:extLst>
      <p:ext uri="{BB962C8B-B14F-4D97-AF65-F5344CB8AC3E}">
        <p14:creationId xmlns:p14="http://schemas.microsoft.com/office/powerpoint/2010/main" val="41351737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0904550" cy="1325563"/>
          </a:xfrm>
        </p:spPr>
        <p:txBody>
          <a:bodyPr/>
          <a:lstStyle/>
          <a:p>
            <a:r>
              <a:rPr lang="fr-FR" sz="4000" dirty="0"/>
              <a:t>8. Plan de formation (1/5)</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49" y="1754188"/>
            <a:ext cx="11434983" cy="4344987"/>
          </a:xfrm>
        </p:spPr>
        <p:txBody>
          <a:bodyPr/>
          <a:lstStyle/>
          <a:p>
            <a:pPr marL="0" indent="0">
              <a:buNone/>
            </a:pPr>
            <a:r>
              <a:rPr lang="fr-FR" sz="2400" dirty="0"/>
              <a:t>Outre ce webinaire visant à présenter : </a:t>
            </a:r>
          </a:p>
          <a:p>
            <a:r>
              <a:rPr lang="fr-FR" sz="2400" dirty="0"/>
              <a:t>Le nouveau modèle de financement ; </a:t>
            </a:r>
          </a:p>
          <a:p>
            <a:r>
              <a:rPr lang="fr-FR" sz="2400" dirty="0"/>
              <a:t>Les éléments de calendrier ; </a:t>
            </a:r>
          </a:p>
          <a:p>
            <a:r>
              <a:rPr lang="fr-FR" sz="2400" dirty="0"/>
              <a:t>Les impacts de la réforme</a:t>
            </a:r>
            <a:br>
              <a:rPr lang="fr-FR" sz="2400" dirty="0"/>
            </a:br>
            <a:endParaRPr lang="fr-FR" sz="2400" dirty="0"/>
          </a:p>
          <a:p>
            <a:pPr marL="0" indent="0">
              <a:buNone/>
            </a:pPr>
            <a:r>
              <a:rPr lang="fr-FR" sz="2400" dirty="0"/>
              <a:t>Des </a:t>
            </a:r>
            <a:r>
              <a:rPr lang="fr-FR" sz="2400" b="1" dirty="0"/>
              <a:t>formations en ligne </a:t>
            </a:r>
            <a:r>
              <a:rPr lang="fr-FR" sz="2400" dirty="0"/>
              <a:t>seront </a:t>
            </a:r>
            <a:r>
              <a:rPr lang="fr-FR" sz="2400" b="1" dirty="0"/>
              <a:t>déployées dès octobre à destination des SSIAD et SPASAD </a:t>
            </a:r>
            <a:r>
              <a:rPr lang="fr-FR" sz="2400" dirty="0"/>
              <a:t>sur : </a:t>
            </a:r>
          </a:p>
          <a:p>
            <a:r>
              <a:rPr lang="fr-FR" sz="2400" dirty="0"/>
              <a:t>Le nouveau </a:t>
            </a:r>
            <a:r>
              <a:rPr lang="fr-FR" sz="2400" b="1" dirty="0"/>
              <a:t>système d’information </a:t>
            </a:r>
            <a:r>
              <a:rPr lang="fr-FR" sz="2400" dirty="0"/>
              <a:t>(Flux SSIAD) : présentation de l’outil, familiarisation avec les fonctionnalités, … pour les profils « soignant » et « administratif ESMS » ; </a:t>
            </a:r>
          </a:p>
          <a:p>
            <a:r>
              <a:rPr lang="fr-FR" sz="2400" dirty="0"/>
              <a:t>La </a:t>
            </a:r>
            <a:r>
              <a:rPr lang="fr-FR" sz="2400" b="1" dirty="0"/>
              <a:t>grille AGGIR </a:t>
            </a:r>
            <a:r>
              <a:rPr lang="fr-FR" sz="2400" dirty="0"/>
              <a:t>à destination du personnel soignant des SSIAD et SPASAD. </a:t>
            </a:r>
          </a:p>
          <a:p>
            <a:pPr marL="0" indent="0">
              <a:buNone/>
            </a:pPr>
            <a:endParaRPr lang="fr-FR" sz="2400" dirty="0"/>
          </a:p>
          <a:p>
            <a:pPr marL="0" indent="0">
              <a:buNone/>
            </a:pPr>
            <a:endParaRPr lang="fr-FR" sz="2400" dirty="0"/>
          </a:p>
        </p:txBody>
      </p:sp>
    </p:spTree>
    <p:extLst>
      <p:ext uri="{BB962C8B-B14F-4D97-AF65-F5344CB8AC3E}">
        <p14:creationId xmlns:p14="http://schemas.microsoft.com/office/powerpoint/2010/main" val="36613828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754634" cy="1325563"/>
          </a:xfrm>
        </p:spPr>
        <p:txBody>
          <a:bodyPr/>
          <a:lstStyle/>
          <a:p>
            <a:r>
              <a:rPr lang="fr-FR" sz="4000" dirty="0"/>
              <a:t>8. Plan de formation (2/5)</a:t>
            </a:r>
            <a:br>
              <a:rPr lang="fr-FR" sz="4000" dirty="0"/>
            </a:br>
            <a:r>
              <a:rPr lang="fr-FR" sz="4000" dirty="0"/>
              <a:t>E-learning dédié au flux SSIAD</a:t>
            </a:r>
            <a:br>
              <a:rPr lang="fr-FR" sz="4000" dirty="0"/>
            </a:br>
            <a:endParaRPr lang="fr-FR" sz="4000" dirty="0"/>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49" y="1703750"/>
            <a:ext cx="11462303" cy="4822819"/>
          </a:xfrm>
        </p:spPr>
        <p:txBody>
          <a:bodyPr/>
          <a:lstStyle/>
          <a:p>
            <a:pPr marL="0" indent="0">
              <a:buNone/>
            </a:pPr>
            <a:r>
              <a:rPr lang="fr-FR" sz="2400" b="1" dirty="0"/>
              <a:t>Création d’un e-learning à l’utilisation du nouveau système d’information (Flux SSIAD) </a:t>
            </a:r>
          </a:p>
          <a:p>
            <a:pPr>
              <a:buFont typeface="Arial" panose="020B0604020202020204" pitchFamily="34" charset="0"/>
              <a:buChar char="→"/>
            </a:pPr>
            <a:r>
              <a:rPr lang="fr-FR" sz="2400" dirty="0"/>
              <a:t> Chaque SSIAD et SPASAD aura accès à la plateforme de formation afin de permettre à tous les directeurs et professionnels soignants de se former au SI.</a:t>
            </a:r>
          </a:p>
          <a:p>
            <a:pPr marL="0" indent="0">
              <a:buNone/>
            </a:pPr>
            <a:br>
              <a:rPr lang="fr-FR" sz="2400" b="1" dirty="0"/>
            </a:br>
            <a:r>
              <a:rPr lang="fr-FR" sz="2400" b="1" dirty="0"/>
              <a:t>Formation aux fonctionnalités par profil :</a:t>
            </a:r>
          </a:p>
          <a:p>
            <a:pPr marL="0" indent="0">
              <a:buNone/>
            </a:pPr>
            <a:endParaRPr lang="fr-FR" sz="2400" dirty="0"/>
          </a:p>
          <a:p>
            <a:pPr marL="0" indent="0">
              <a:buNone/>
            </a:pPr>
            <a:endParaRPr lang="fr-FR" sz="2400" dirty="0"/>
          </a:p>
        </p:txBody>
      </p:sp>
      <p:grpSp>
        <p:nvGrpSpPr>
          <p:cNvPr id="7" name="Groupe 6">
            <a:extLst>
              <a:ext uri="{FF2B5EF4-FFF2-40B4-BE49-F238E27FC236}">
                <a16:creationId xmlns:a16="http://schemas.microsoft.com/office/drawing/2014/main" id="{3F6F15AD-5EDA-4285-90EB-A6B21381B653}"/>
              </a:ext>
            </a:extLst>
          </p:cNvPr>
          <p:cNvGrpSpPr/>
          <p:nvPr/>
        </p:nvGrpSpPr>
        <p:grpSpPr>
          <a:xfrm>
            <a:off x="934995" y="4229708"/>
            <a:ext cx="10322010" cy="2155252"/>
            <a:chOff x="4195124" y="1288868"/>
            <a:chExt cx="3563938" cy="3863327"/>
          </a:xfrm>
        </p:grpSpPr>
        <p:sp>
          <p:nvSpPr>
            <p:cNvPr id="8" name="Rectangle 7">
              <a:extLst>
                <a:ext uri="{FF2B5EF4-FFF2-40B4-BE49-F238E27FC236}">
                  <a16:creationId xmlns:a16="http://schemas.microsoft.com/office/drawing/2014/main" id="{DA6059B8-3699-481D-A015-3B9F9375ECCE}"/>
                </a:ext>
              </a:extLst>
            </p:cNvPr>
            <p:cNvSpPr/>
            <p:nvPr/>
          </p:nvSpPr>
          <p:spPr>
            <a:xfrm>
              <a:off x="4195124" y="1288868"/>
              <a:ext cx="3474719" cy="3863327"/>
            </a:xfrm>
            <a:prstGeom prst="rect">
              <a:avLst/>
            </a:prstGeom>
            <a:solidFill>
              <a:schemeClr val="accent6"/>
            </a:solidFill>
            <a:ln w="19050">
              <a:solidFill>
                <a:schemeClr val="accent6"/>
              </a:solidFill>
            </a:ln>
          </p:spPr>
          <p:style>
            <a:lnRef idx="2">
              <a:schemeClr val="accent6"/>
            </a:lnRef>
            <a:fillRef idx="1">
              <a:schemeClr val="lt1"/>
            </a:fillRef>
            <a:effectRef idx="0">
              <a:schemeClr val="accent6"/>
            </a:effectRef>
            <a:fontRef idx="minor">
              <a:schemeClr val="dk1"/>
            </a:fontRef>
          </p:style>
          <p:txBody>
            <a:bodyPr tIns="72000" bIns="72000" rtlCol="0" anchor="t"/>
            <a:lstStyle/>
            <a:p>
              <a:pPr marL="171450" indent="-171450">
                <a:spcAft>
                  <a:spcPts val="600"/>
                </a:spcAft>
                <a:buFont typeface="Arial" panose="020B0604020202020204" pitchFamily="34" charset="0"/>
                <a:buChar char="•"/>
              </a:pPr>
              <a:endParaRPr lang="fr-FR" sz="1200" dirty="0">
                <a:solidFill>
                  <a:schemeClr val="tx1"/>
                </a:solidFill>
              </a:endParaRPr>
            </a:p>
          </p:txBody>
        </p:sp>
        <p:sp>
          <p:nvSpPr>
            <p:cNvPr id="9" name="Rectangle 8">
              <a:extLst>
                <a:ext uri="{FF2B5EF4-FFF2-40B4-BE49-F238E27FC236}">
                  <a16:creationId xmlns:a16="http://schemas.microsoft.com/office/drawing/2014/main" id="{6C95C6D0-A6A6-4E35-A476-105C37CDB8CD}"/>
                </a:ext>
              </a:extLst>
            </p:cNvPr>
            <p:cNvSpPr/>
            <p:nvPr/>
          </p:nvSpPr>
          <p:spPr>
            <a:xfrm>
              <a:off x="4419446" y="1372677"/>
              <a:ext cx="3339616" cy="3779518"/>
            </a:xfrm>
            <a:prstGeom prst="rect">
              <a:avLst/>
            </a:prstGeom>
            <a:ln w="19050">
              <a:solidFill>
                <a:schemeClr val="accent6"/>
              </a:solidFill>
            </a:ln>
          </p:spPr>
          <p:style>
            <a:lnRef idx="2">
              <a:schemeClr val="accent6"/>
            </a:lnRef>
            <a:fillRef idx="1">
              <a:schemeClr val="lt1"/>
            </a:fillRef>
            <a:effectRef idx="0">
              <a:schemeClr val="accent6"/>
            </a:effectRef>
            <a:fontRef idx="minor">
              <a:schemeClr val="dk1"/>
            </a:fontRef>
          </p:style>
          <p:txBody>
            <a:bodyPr tIns="72000" bIns="72000" rtlCol="0" anchor="t"/>
            <a:lstStyle/>
            <a:p>
              <a:pPr algn="ctr"/>
              <a:r>
                <a:rPr lang="fr-FR" sz="2000" b="1" dirty="0">
                  <a:solidFill>
                    <a:schemeClr val="tx1"/>
                  </a:solidFill>
                  <a:latin typeface="Arial" panose="020B0604020202020204" pitchFamily="34" charset="0"/>
                  <a:cs typeface="Arial" panose="020B0604020202020204" pitchFamily="34" charset="0"/>
                </a:rPr>
                <a:t>Le profil « administratif ESMS» </a:t>
              </a:r>
              <a:br>
                <a:rPr lang="fr-FR" sz="2000" b="1" dirty="0">
                  <a:solidFill>
                    <a:schemeClr val="tx1"/>
                  </a:solidFill>
                  <a:latin typeface="Arial" panose="020B0604020202020204" pitchFamily="34" charset="0"/>
                  <a:cs typeface="Arial" panose="020B0604020202020204" pitchFamily="34" charset="0"/>
                </a:rPr>
              </a:br>
              <a:r>
                <a:rPr lang="fr-FR" sz="2000" b="1" dirty="0">
                  <a:solidFill>
                    <a:schemeClr val="tx1"/>
                  </a:solidFill>
                  <a:latin typeface="Arial" panose="020B0604020202020204" pitchFamily="34" charset="0"/>
                  <a:cs typeface="Arial" panose="020B0604020202020204" pitchFamily="34" charset="0"/>
                </a:rPr>
                <a:t>pour les directeurs</a:t>
              </a:r>
              <a:endParaRPr lang="fr-FR" sz="2000" dirty="0">
                <a:solidFill>
                  <a:schemeClr val="tx1"/>
                </a:solidFill>
                <a:latin typeface="Arial" panose="020B0604020202020204" pitchFamily="34" charset="0"/>
                <a:cs typeface="Arial" panose="020B0604020202020204" pitchFamily="34" charset="0"/>
              </a:endParaRPr>
            </a:p>
            <a:p>
              <a:pPr marL="171450" indent="-171450">
                <a:spcAft>
                  <a:spcPts val="600"/>
                </a:spcAft>
                <a:buFont typeface="Arial" panose="020B0604020202020204" pitchFamily="34" charset="0"/>
                <a:buChar char="•"/>
              </a:pPr>
              <a:r>
                <a:rPr lang="fr-FR" sz="2000" dirty="0">
                  <a:solidFill>
                    <a:schemeClr val="tx1"/>
                  </a:solidFill>
                  <a:latin typeface="Arial" panose="020B0604020202020204" pitchFamily="34" charset="0"/>
                  <a:cs typeface="Arial" panose="020B0604020202020204" pitchFamily="34" charset="0"/>
                </a:rPr>
                <a:t>Saisie des données relatives à la structure</a:t>
              </a:r>
            </a:p>
            <a:p>
              <a:pPr marL="171450" indent="-171450">
                <a:spcAft>
                  <a:spcPts val="600"/>
                </a:spcAft>
                <a:buFont typeface="Arial" panose="020B0604020202020204" pitchFamily="34" charset="0"/>
                <a:buChar char="•"/>
              </a:pPr>
              <a:r>
                <a:rPr lang="fr-FR" sz="2000" dirty="0">
                  <a:solidFill>
                    <a:schemeClr val="tx1"/>
                  </a:solidFill>
                  <a:latin typeface="Arial" panose="020B0604020202020204" pitchFamily="34" charset="0"/>
                  <a:cs typeface="Arial" panose="020B0604020202020204" pitchFamily="34" charset="0"/>
                </a:rPr>
                <a:t>Accès à une synthèse des données des usagers sur le périmètre de l’ESMS</a:t>
              </a:r>
            </a:p>
            <a:p>
              <a:pPr marL="171450" indent="-171450">
                <a:spcAft>
                  <a:spcPts val="600"/>
                </a:spcAft>
                <a:buFont typeface="Arial" panose="020B0604020202020204" pitchFamily="34" charset="0"/>
                <a:buChar char="•"/>
              </a:pPr>
              <a:r>
                <a:rPr lang="fr-FR" sz="2000" dirty="0">
                  <a:solidFill>
                    <a:schemeClr val="tx1"/>
                  </a:solidFill>
                  <a:latin typeface="Arial" panose="020B0604020202020204" pitchFamily="34" charset="0"/>
                  <a:cs typeface="Arial" panose="020B0604020202020204" pitchFamily="34" charset="0"/>
                </a:rPr>
                <a:t>Validation globale des données individuelles </a:t>
              </a:r>
            </a:p>
            <a:p>
              <a:pPr marL="171450" indent="-171450">
                <a:spcAft>
                  <a:spcPts val="600"/>
                </a:spcAft>
                <a:buFont typeface="Arial" panose="020B0604020202020204" pitchFamily="34" charset="0"/>
                <a:buChar char="•"/>
              </a:pPr>
              <a:r>
                <a:rPr lang="fr-FR" sz="2000" dirty="0">
                  <a:solidFill>
                    <a:schemeClr val="tx1"/>
                  </a:solidFill>
                  <a:latin typeface="Arial" panose="020B0604020202020204" pitchFamily="34" charset="0"/>
                  <a:cs typeface="Arial" panose="020B0604020202020204" pitchFamily="34" charset="0"/>
                </a:rPr>
                <a:t>Création et fermeture des comptes pour les soignants de son établissement</a:t>
              </a:r>
              <a:endParaRPr lang="fr-FR" sz="2000" dirty="0">
                <a:solidFill>
                  <a:schemeClr val="tx1"/>
                </a:solidFill>
              </a:endParaRPr>
            </a:p>
          </p:txBody>
        </p:sp>
      </p:grpSp>
    </p:spTree>
    <p:extLst>
      <p:ext uri="{BB962C8B-B14F-4D97-AF65-F5344CB8AC3E}">
        <p14:creationId xmlns:p14="http://schemas.microsoft.com/office/powerpoint/2010/main" val="29381768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754634" cy="1325563"/>
          </a:xfrm>
        </p:spPr>
        <p:txBody>
          <a:bodyPr/>
          <a:lstStyle/>
          <a:p>
            <a:r>
              <a:rPr lang="fr-FR" sz="4000" dirty="0"/>
              <a:t>8. Plan de formation (3/5)</a:t>
            </a:r>
            <a:br>
              <a:rPr lang="fr-FR" sz="4000" dirty="0"/>
            </a:br>
            <a:r>
              <a:rPr lang="fr-FR" sz="4000" dirty="0"/>
              <a:t>E-learning dédié au flux SSIAD</a:t>
            </a:r>
            <a:br>
              <a:rPr lang="fr-FR" sz="4000" dirty="0"/>
            </a:br>
            <a:endParaRPr lang="fr-FR" sz="4000" dirty="0"/>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49" y="1813281"/>
            <a:ext cx="11462303" cy="4344987"/>
          </a:xfrm>
        </p:spPr>
        <p:txBody>
          <a:bodyPr/>
          <a:lstStyle/>
          <a:p>
            <a:pPr marL="0" indent="0">
              <a:buNone/>
            </a:pPr>
            <a:endParaRPr lang="fr-FR" sz="2400" dirty="0"/>
          </a:p>
          <a:p>
            <a:pPr marL="0" indent="0">
              <a:buNone/>
            </a:pPr>
            <a:endParaRPr lang="fr-FR" sz="2400" dirty="0"/>
          </a:p>
          <a:p>
            <a:pPr marL="0" indent="0">
              <a:buNone/>
            </a:pPr>
            <a:endParaRPr lang="fr-FR" sz="2400" dirty="0"/>
          </a:p>
          <a:p>
            <a:pPr marL="0" indent="0">
              <a:buNone/>
            </a:pPr>
            <a:endParaRPr lang="fr-FR" sz="2400" dirty="0"/>
          </a:p>
          <a:p>
            <a:pPr marL="0" indent="0">
              <a:buNone/>
            </a:pPr>
            <a:endParaRPr lang="fr-FR" sz="2400" dirty="0"/>
          </a:p>
          <a:p>
            <a:pPr marL="0" indent="0">
              <a:buNone/>
            </a:pPr>
            <a:endParaRPr lang="fr-FR" sz="2400" dirty="0"/>
          </a:p>
          <a:p>
            <a:pPr marL="0" indent="0">
              <a:buNone/>
            </a:pPr>
            <a:endParaRPr lang="fr-FR" sz="2400" dirty="0"/>
          </a:p>
          <a:p>
            <a:pPr marL="0" indent="0">
              <a:buNone/>
            </a:pPr>
            <a:endParaRPr lang="fr-FR" sz="2400" dirty="0"/>
          </a:p>
          <a:p>
            <a:pPr marL="0" indent="0">
              <a:buNone/>
            </a:pPr>
            <a:br>
              <a:rPr lang="fr-FR" sz="2400" b="1" dirty="0"/>
            </a:br>
            <a:r>
              <a:rPr lang="fr-FR" sz="2400" b="1" dirty="0"/>
              <a:t>Mise à disposition d’outils : guides utilisateurs et FAQ</a:t>
            </a:r>
            <a:endParaRPr lang="fr-FR" sz="2400" dirty="0"/>
          </a:p>
        </p:txBody>
      </p:sp>
      <p:grpSp>
        <p:nvGrpSpPr>
          <p:cNvPr id="4" name="Groupe 3">
            <a:extLst>
              <a:ext uri="{FF2B5EF4-FFF2-40B4-BE49-F238E27FC236}">
                <a16:creationId xmlns:a16="http://schemas.microsoft.com/office/drawing/2014/main" id="{665C5B94-07DB-4737-8547-5E58FF40A942}"/>
              </a:ext>
            </a:extLst>
          </p:cNvPr>
          <p:cNvGrpSpPr/>
          <p:nvPr/>
        </p:nvGrpSpPr>
        <p:grpSpPr>
          <a:xfrm>
            <a:off x="538966" y="1813281"/>
            <a:ext cx="10789434" cy="3502578"/>
            <a:chOff x="566060" y="1288868"/>
            <a:chExt cx="3474720" cy="4915540"/>
          </a:xfrm>
        </p:grpSpPr>
        <p:sp>
          <p:nvSpPr>
            <p:cNvPr id="5" name="Rectangle 4">
              <a:extLst>
                <a:ext uri="{FF2B5EF4-FFF2-40B4-BE49-F238E27FC236}">
                  <a16:creationId xmlns:a16="http://schemas.microsoft.com/office/drawing/2014/main" id="{B0B558BA-4CFB-4204-89CB-FF9FE6C41E52}"/>
                </a:ext>
              </a:extLst>
            </p:cNvPr>
            <p:cNvSpPr/>
            <p:nvPr/>
          </p:nvSpPr>
          <p:spPr>
            <a:xfrm>
              <a:off x="566060" y="1288868"/>
              <a:ext cx="3474720" cy="4915540"/>
            </a:xfrm>
            <a:prstGeom prst="rect">
              <a:avLst/>
            </a:prstGeom>
            <a:solidFill>
              <a:schemeClr val="accent1"/>
            </a:solidFill>
            <a:ln w="19050">
              <a:solidFill>
                <a:schemeClr val="accent1"/>
              </a:solidFill>
            </a:ln>
          </p:spPr>
          <p:style>
            <a:lnRef idx="2">
              <a:schemeClr val="accent6"/>
            </a:lnRef>
            <a:fillRef idx="1">
              <a:schemeClr val="lt1"/>
            </a:fillRef>
            <a:effectRef idx="0">
              <a:schemeClr val="accent6"/>
            </a:effectRef>
            <a:fontRef idx="minor">
              <a:schemeClr val="dk1"/>
            </a:fontRef>
          </p:style>
          <p:txBody>
            <a:bodyPr tIns="72000" bIns="72000" rtlCol="0" anchor="t"/>
            <a:lstStyle/>
            <a:p>
              <a:pPr marL="171450" indent="-171450">
                <a:spcAft>
                  <a:spcPts val="600"/>
                </a:spcAft>
                <a:buFont typeface="Arial" panose="020B0604020202020204" pitchFamily="34" charset="0"/>
                <a:buChar char="•"/>
              </a:pPr>
              <a:endParaRPr lang="fr-FR" sz="1200">
                <a:solidFill>
                  <a:schemeClr val="tx1"/>
                </a:solidFill>
              </a:endParaRPr>
            </a:p>
          </p:txBody>
        </p:sp>
        <p:sp>
          <p:nvSpPr>
            <p:cNvPr id="6" name="Rectangle 5">
              <a:extLst>
                <a:ext uri="{FF2B5EF4-FFF2-40B4-BE49-F238E27FC236}">
                  <a16:creationId xmlns:a16="http://schemas.microsoft.com/office/drawing/2014/main" id="{251C6002-865A-4780-8696-166DDF34F971}"/>
                </a:ext>
              </a:extLst>
            </p:cNvPr>
            <p:cNvSpPr/>
            <p:nvPr/>
          </p:nvSpPr>
          <p:spPr>
            <a:xfrm>
              <a:off x="659599" y="1372679"/>
              <a:ext cx="3381181" cy="4831729"/>
            </a:xfrm>
            <a:prstGeom prst="rect">
              <a:avLst/>
            </a:prstGeom>
            <a:ln w="19050">
              <a:solidFill>
                <a:schemeClr val="accent1"/>
              </a:solidFill>
            </a:ln>
          </p:spPr>
          <p:style>
            <a:lnRef idx="2">
              <a:schemeClr val="accent6"/>
            </a:lnRef>
            <a:fillRef idx="1">
              <a:schemeClr val="lt1"/>
            </a:fillRef>
            <a:effectRef idx="0">
              <a:schemeClr val="accent6"/>
            </a:effectRef>
            <a:fontRef idx="minor">
              <a:schemeClr val="dk1"/>
            </a:fontRef>
          </p:style>
          <p:txBody>
            <a:bodyPr tIns="72000" bIns="72000" rtlCol="0" anchor="t"/>
            <a:lstStyle/>
            <a:p>
              <a:pPr algn="ctr"/>
              <a:r>
                <a:rPr lang="fr-FR" sz="2000" b="1" dirty="0">
                  <a:solidFill>
                    <a:schemeClr val="tx1"/>
                  </a:solidFill>
                  <a:latin typeface="Arial" panose="020B0604020202020204" pitchFamily="34" charset="0"/>
                  <a:cs typeface="Arial" panose="020B0604020202020204" pitchFamily="34" charset="0"/>
                </a:rPr>
                <a:t>Le profil « soignant »</a:t>
              </a:r>
            </a:p>
            <a:p>
              <a:endParaRPr lang="fr-FR" sz="2000" dirty="0">
                <a:solidFill>
                  <a:schemeClr val="tx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fr-FR" sz="2000" dirty="0">
                  <a:solidFill>
                    <a:schemeClr val="tx1"/>
                  </a:solidFill>
                  <a:latin typeface="Arial" panose="020B0604020202020204" pitchFamily="34" charset="0"/>
                  <a:cs typeface="Arial" panose="020B0604020202020204" pitchFamily="34" charset="0"/>
                </a:rPr>
                <a:t>Accès à la saisie des données usagers :</a:t>
              </a:r>
            </a:p>
            <a:p>
              <a:pPr marL="357188" lvl="1" indent="-171450">
                <a:buFont typeface="Courier New" panose="02070309020205020404" pitchFamily="49" charset="0"/>
                <a:buChar char="o"/>
              </a:pPr>
              <a:r>
                <a:rPr lang="fr-FR" sz="2000" dirty="0">
                  <a:solidFill>
                    <a:schemeClr val="tx1"/>
                  </a:solidFill>
                  <a:latin typeface="Arial" panose="020B0604020202020204" pitchFamily="34" charset="0"/>
                  <a:cs typeface="Arial" panose="020B0604020202020204" pitchFamily="34" charset="0"/>
                </a:rPr>
                <a:t>Création d’une nouvelle fiche pour un usager de son ESMS</a:t>
              </a:r>
            </a:p>
            <a:p>
              <a:pPr marL="357188" lvl="1" indent="-171450">
                <a:buFont typeface="Courier New" panose="02070309020205020404" pitchFamily="49" charset="0"/>
                <a:buChar char="o"/>
              </a:pPr>
              <a:r>
                <a:rPr lang="fr-FR" sz="2000" dirty="0">
                  <a:solidFill>
                    <a:schemeClr val="tx1"/>
                  </a:solidFill>
                  <a:latin typeface="Arial" panose="020B0604020202020204" pitchFamily="34" charset="0"/>
                  <a:cs typeface="Arial" panose="020B0604020202020204" pitchFamily="34" charset="0"/>
                </a:rPr>
                <a:t>Modification d’une fiche existante</a:t>
              </a:r>
              <a:br>
                <a:rPr lang="fr-FR" sz="2000" dirty="0">
                  <a:solidFill>
                    <a:schemeClr val="tx1"/>
                  </a:solidFill>
                  <a:latin typeface="Arial" panose="020B0604020202020204" pitchFamily="34" charset="0"/>
                  <a:cs typeface="Arial" panose="020B0604020202020204" pitchFamily="34" charset="0"/>
                </a:rPr>
              </a:br>
              <a:endParaRPr lang="fr-FR" sz="2000" dirty="0">
                <a:solidFill>
                  <a:schemeClr val="tx1"/>
                </a:solidFill>
                <a:latin typeface="Arial" panose="020B0604020202020204" pitchFamily="34" charset="0"/>
                <a:cs typeface="Arial" panose="020B0604020202020204" pitchFamily="34" charset="0"/>
              </a:endParaRPr>
            </a:p>
            <a:p>
              <a:pPr marL="171450" indent="-171450">
                <a:spcAft>
                  <a:spcPts val="600"/>
                </a:spcAft>
                <a:buFont typeface="Arial" panose="020B0604020202020204" pitchFamily="34" charset="0"/>
                <a:buChar char="•"/>
              </a:pPr>
              <a:r>
                <a:rPr lang="fr-FR" sz="2000" dirty="0">
                  <a:solidFill>
                    <a:schemeClr val="tx1"/>
                  </a:solidFill>
                  <a:latin typeface="Arial" panose="020B0604020202020204" pitchFamily="34" charset="0"/>
                  <a:cs typeface="Arial" panose="020B0604020202020204" pitchFamily="34" charset="0"/>
                </a:rPr>
                <a:t>Génération d’un rapport de collecte des données après la sauvegarde du formulaire</a:t>
              </a:r>
            </a:p>
            <a:p>
              <a:pPr marL="171450" indent="-171450">
                <a:spcAft>
                  <a:spcPts val="600"/>
                </a:spcAft>
                <a:buFont typeface="Arial" panose="020B0604020202020204" pitchFamily="34" charset="0"/>
                <a:buChar char="•"/>
              </a:pPr>
              <a:r>
                <a:rPr lang="fr-FR" sz="2000" dirty="0">
                  <a:solidFill>
                    <a:schemeClr val="tx1"/>
                  </a:solidFill>
                  <a:latin typeface="Arial" panose="020B0604020202020204" pitchFamily="34" charset="0"/>
                  <a:cs typeface="Arial" panose="020B0604020202020204" pitchFamily="34" charset="0"/>
                </a:rPr>
                <a:t>Possibilité de soumettre les données à validation</a:t>
              </a:r>
            </a:p>
            <a:p>
              <a:pPr marL="171450" indent="-171450">
                <a:spcAft>
                  <a:spcPts val="600"/>
                </a:spcAft>
                <a:buFont typeface="Arial" panose="020B0604020202020204" pitchFamily="34" charset="0"/>
                <a:buChar char="•"/>
              </a:pPr>
              <a:r>
                <a:rPr lang="fr-FR" sz="2000" dirty="0">
                  <a:solidFill>
                    <a:schemeClr val="tx1"/>
                  </a:solidFill>
                  <a:latin typeface="Arial" panose="020B0604020202020204" pitchFamily="34" charset="0"/>
                  <a:cs typeface="Arial" panose="020B0604020202020204" pitchFamily="34" charset="0"/>
                </a:rPr>
                <a:t>Accès à l’historique des actions sur le dossier au niveau ESMS</a:t>
              </a:r>
            </a:p>
            <a:p>
              <a:pPr marL="171450" indent="-171450">
                <a:spcAft>
                  <a:spcPts val="600"/>
                </a:spcAft>
                <a:buFont typeface="Arial" panose="020B0604020202020204" pitchFamily="34" charset="0"/>
                <a:buChar char="•"/>
              </a:pPr>
              <a:r>
                <a:rPr lang="fr-FR" sz="2000" dirty="0">
                  <a:solidFill>
                    <a:schemeClr val="tx1"/>
                  </a:solidFill>
                  <a:latin typeface="Arial" panose="020B0604020202020204" pitchFamily="34" charset="0"/>
                  <a:cs typeface="Arial" panose="020B0604020202020204" pitchFamily="34" charset="0"/>
                </a:rPr>
                <a:t>Recherche d’un usager au niveau du dossier</a:t>
              </a:r>
            </a:p>
          </p:txBody>
        </p:sp>
      </p:grpSp>
    </p:spTree>
    <p:extLst>
      <p:ext uri="{BB962C8B-B14F-4D97-AF65-F5344CB8AC3E}">
        <p14:creationId xmlns:p14="http://schemas.microsoft.com/office/powerpoint/2010/main" val="34152723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754634" cy="1325563"/>
          </a:xfrm>
        </p:spPr>
        <p:txBody>
          <a:bodyPr/>
          <a:lstStyle/>
          <a:p>
            <a:r>
              <a:rPr lang="fr-FR" sz="4000" dirty="0"/>
              <a:t>8. Plan de formation (4/5)</a:t>
            </a:r>
            <a:br>
              <a:rPr lang="fr-FR" sz="4000" dirty="0"/>
            </a:br>
            <a:r>
              <a:rPr lang="fr-FR" sz="4000" dirty="0"/>
              <a:t>E-learning dédié à la grille AGGIR </a:t>
            </a:r>
            <a:br>
              <a:rPr lang="fr-FR" sz="4000" dirty="0"/>
            </a:br>
            <a:endParaRPr lang="fr-FR" sz="4000" dirty="0"/>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49" y="1790700"/>
            <a:ext cx="11462303" cy="4735869"/>
          </a:xfrm>
        </p:spPr>
        <p:txBody>
          <a:bodyPr/>
          <a:lstStyle/>
          <a:p>
            <a:pPr marL="0" indent="0">
              <a:buNone/>
            </a:pPr>
            <a:r>
              <a:rPr lang="fr-FR" sz="2400" b="1" dirty="0"/>
              <a:t>Création d’un e-learning pour les soignants des SSIAD et des SPASAD dispensé sur la plateforme THEIA</a:t>
            </a:r>
          </a:p>
          <a:p>
            <a:pPr>
              <a:buFont typeface="Arial" panose="020B0604020202020204" pitchFamily="34" charset="0"/>
              <a:buChar char="→"/>
            </a:pPr>
            <a:r>
              <a:rPr lang="fr-FR" sz="2400" dirty="0"/>
              <a:t> Chaque SSIAD et SPASAD aura accès à la plateforme de formation afin de permettre à tous les professionnels soignants de se former.</a:t>
            </a:r>
          </a:p>
          <a:p>
            <a:pPr marL="0" indent="0">
              <a:buNone/>
            </a:pPr>
            <a:br>
              <a:rPr lang="fr-FR" sz="2400" b="1" dirty="0"/>
            </a:br>
            <a:r>
              <a:rPr lang="fr-FR" sz="2400" b="1" dirty="0"/>
              <a:t>Objectif </a:t>
            </a:r>
          </a:p>
          <a:p>
            <a:pPr marL="0" indent="0">
              <a:buNone/>
            </a:pPr>
            <a:r>
              <a:rPr lang="fr-FR" sz="2400" b="1" dirty="0"/>
              <a:t>Accompagner les professionnels des SSIAD et des SPASAD en vue d’une évaluation plus efficiente du GIR </a:t>
            </a:r>
            <a:r>
              <a:rPr lang="fr-FR" sz="2400" dirty="0"/>
              <a:t>afin de garantir un financement au plus près de la réalité et une cohérence avec les évaluations des départements</a:t>
            </a:r>
          </a:p>
          <a:p>
            <a:pPr marL="0" indent="0">
              <a:buNone/>
            </a:pPr>
            <a:r>
              <a:rPr lang="fr-FR" sz="2400" dirty="0"/>
              <a:t>Une grille spécifique aux personnes en situation de handicap est actuellement à l’étude.</a:t>
            </a:r>
          </a:p>
          <a:p>
            <a:pPr marL="0" indent="0">
              <a:buNone/>
            </a:pPr>
            <a:endParaRPr lang="fr-FR" sz="2400" dirty="0"/>
          </a:p>
        </p:txBody>
      </p:sp>
    </p:spTree>
    <p:extLst>
      <p:ext uri="{BB962C8B-B14F-4D97-AF65-F5344CB8AC3E}">
        <p14:creationId xmlns:p14="http://schemas.microsoft.com/office/powerpoint/2010/main" val="28874489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0904550" cy="1325563"/>
          </a:xfrm>
        </p:spPr>
        <p:txBody>
          <a:bodyPr/>
          <a:lstStyle/>
          <a:p>
            <a:r>
              <a:rPr lang="fr-FR" sz="4000" dirty="0"/>
              <a:t>8. Plan de formation (5/5)</a:t>
            </a:r>
            <a:br>
              <a:rPr lang="fr-FR" sz="4000" dirty="0"/>
            </a:br>
            <a:r>
              <a:rPr lang="fr-FR" sz="4000" dirty="0"/>
              <a:t>Comment accéder aux formations ?</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49" y="2186482"/>
            <a:ext cx="11462303" cy="4344987"/>
          </a:xfrm>
        </p:spPr>
        <p:txBody>
          <a:bodyPr/>
          <a:lstStyle/>
          <a:p>
            <a:pPr marL="0" indent="0">
              <a:buNone/>
            </a:pPr>
            <a:r>
              <a:rPr lang="fr-FR" sz="2400" b="1" dirty="0"/>
              <a:t>Formations disponibles sur la plateforme de formation THEIA</a:t>
            </a:r>
          </a:p>
          <a:p>
            <a:pPr marL="285750" indent="-285750"/>
            <a:r>
              <a:rPr lang="fr-FR" sz="2400" dirty="0"/>
              <a:t>Accès à partager (1 par SSIAD/SPASAD), valable au moins 1 an </a:t>
            </a:r>
          </a:p>
          <a:p>
            <a:pPr>
              <a:buFont typeface="Arial" panose="020B0604020202020204" pitchFamily="34" charset="0"/>
              <a:buChar char="→"/>
            </a:pPr>
            <a:r>
              <a:rPr lang="fr-FR" sz="2400" dirty="0"/>
              <a:t> Chaque SSIAD et SPASAD aura accès à la plateforme de formation afin de permettre à tous les professionnels d’être formés gratuitement.</a:t>
            </a:r>
          </a:p>
          <a:p>
            <a:pPr marL="0" indent="0">
              <a:buNone/>
            </a:pPr>
            <a:endParaRPr lang="fr-FR" sz="2400" b="1" dirty="0"/>
          </a:p>
          <a:p>
            <a:pPr marL="0" indent="0">
              <a:buNone/>
            </a:pPr>
            <a:r>
              <a:rPr lang="fr-FR" sz="2400" b="1" dirty="0"/>
              <a:t>Accès aux formations en ligne :</a:t>
            </a:r>
          </a:p>
          <a:p>
            <a:r>
              <a:rPr lang="fr-FR" sz="2400" dirty="0"/>
              <a:t>Un mail de lancement sera envoyé à tous les services</a:t>
            </a:r>
          </a:p>
          <a:p>
            <a:r>
              <a:rPr lang="fr-FR" sz="2400" dirty="0"/>
              <a:t>L’accès sera facilité via le portail de la CNSA : </a:t>
            </a:r>
            <a:r>
              <a:rPr lang="fr-FR" sz="2400" dirty="0">
                <a:solidFill>
                  <a:schemeClr val="accent6"/>
                </a:solidFill>
                <a:hlinkClick r:id="rId2">
                  <a:extLst>
                    <a:ext uri="{A12FA001-AC4F-418D-AE19-62706E023703}">
                      <ahyp:hlinkClr xmlns:ahyp="http://schemas.microsoft.com/office/drawing/2018/hyperlinkcolor" val="tx"/>
                    </a:ext>
                  </a:extLst>
                </a:hlinkClick>
              </a:rPr>
              <a:t>Portail d'Accès Sécurisé aux Services – CNSA</a:t>
            </a:r>
            <a:r>
              <a:rPr lang="fr-FR" sz="2400" dirty="0">
                <a:solidFill>
                  <a:schemeClr val="accent6"/>
                </a:solidFill>
              </a:rPr>
              <a:t> </a:t>
            </a:r>
          </a:p>
          <a:p>
            <a:r>
              <a:rPr lang="fr-FR" sz="2400" dirty="0"/>
              <a:t>Et sélectionner l’application THEIA pour accéder aux deux formations</a:t>
            </a:r>
          </a:p>
          <a:p>
            <a:pPr marL="0" indent="0">
              <a:buNone/>
            </a:pPr>
            <a:r>
              <a:rPr lang="fr-FR" sz="2400" dirty="0"/>
              <a:t> </a:t>
            </a:r>
            <a:endParaRPr lang="fr-FR" sz="2400" b="1" dirty="0"/>
          </a:p>
          <a:p>
            <a:pPr marL="0" indent="0">
              <a:buNone/>
            </a:pPr>
            <a:endParaRPr lang="fr-FR" sz="2400" dirty="0"/>
          </a:p>
        </p:txBody>
      </p:sp>
    </p:spTree>
    <p:extLst>
      <p:ext uri="{BB962C8B-B14F-4D97-AF65-F5344CB8AC3E}">
        <p14:creationId xmlns:p14="http://schemas.microsoft.com/office/powerpoint/2010/main" val="19161268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9B679E8C-2701-4934-AF7B-2E9D7A159C08}"/>
              </a:ext>
            </a:extLst>
          </p:cNvPr>
          <p:cNvSpPr>
            <a:spLocks noGrp="1"/>
          </p:cNvSpPr>
          <p:nvPr>
            <p:ph sz="quarter" idx="10"/>
          </p:nvPr>
        </p:nvSpPr>
        <p:spPr/>
        <p:txBody>
          <a:bodyPr/>
          <a:lstStyle/>
          <a:p>
            <a:r>
              <a:rPr lang="fr-FR" dirty="0"/>
              <a:t>Merci de votre attention</a:t>
            </a:r>
          </a:p>
        </p:txBody>
      </p:sp>
    </p:spTree>
    <p:extLst>
      <p:ext uri="{BB962C8B-B14F-4D97-AF65-F5344CB8AC3E}">
        <p14:creationId xmlns:p14="http://schemas.microsoft.com/office/powerpoint/2010/main" val="33978332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0904550" cy="1325563"/>
          </a:xfrm>
        </p:spPr>
        <p:txBody>
          <a:bodyPr/>
          <a:lstStyle/>
          <a:p>
            <a:r>
              <a:rPr lang="fr-FR" sz="4000" dirty="0"/>
              <a:t>Annexes (1/4)</a:t>
            </a:r>
            <a:br>
              <a:rPr lang="fr-FR" sz="4000" dirty="0"/>
            </a:br>
            <a:r>
              <a:rPr lang="fr-FR" sz="4000" dirty="0"/>
              <a:t>Pour aller plus loin… </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49" y="1754188"/>
            <a:ext cx="11051485" cy="4344987"/>
          </a:xfrm>
        </p:spPr>
        <p:txBody>
          <a:bodyPr/>
          <a:lstStyle/>
          <a:p>
            <a:pPr marL="0" indent="0">
              <a:buNone/>
            </a:pPr>
            <a:r>
              <a:rPr lang="fr-FR" sz="2400" dirty="0"/>
              <a:t>D’autres </a:t>
            </a:r>
            <a:r>
              <a:rPr lang="fr-FR" sz="2400" b="1" dirty="0"/>
              <a:t>outils d’accompagnement </a:t>
            </a:r>
            <a:r>
              <a:rPr lang="fr-FR" sz="2400" dirty="0"/>
              <a:t>de la réforme sont </a:t>
            </a:r>
            <a:r>
              <a:rPr lang="fr-FR" sz="2400" b="1" dirty="0"/>
              <a:t>disponibles </a:t>
            </a:r>
            <a:r>
              <a:rPr lang="fr-FR" sz="2400" dirty="0"/>
              <a:t>sur :</a:t>
            </a:r>
          </a:p>
          <a:p>
            <a:pPr marL="23495" lvl="1" indent="0">
              <a:spcBef>
                <a:spcPts val="600"/>
              </a:spcBef>
              <a:buSzPct val="60000"/>
              <a:buNone/>
            </a:pPr>
            <a:r>
              <a:rPr lang="fr-FR" dirty="0">
                <a:solidFill>
                  <a:schemeClr val="accent6"/>
                </a:solidFill>
              </a:rPr>
              <a:t>•   </a:t>
            </a:r>
            <a:r>
              <a:rPr lang="fr-FR" dirty="0">
                <a:solidFill>
                  <a:schemeClr val="accent6"/>
                </a:solidFill>
                <a:hlinkClick r:id="rId2">
                  <a:extLst>
                    <a:ext uri="{A12FA001-AC4F-418D-AE19-62706E023703}">
                      <ahyp:hlinkClr xmlns:ahyp="http://schemas.microsoft.com/office/drawing/2018/hyperlinkcolor" val="tx"/>
                    </a:ext>
                  </a:extLst>
                </a:hlinkClick>
              </a:rPr>
              <a:t>Site de la CNSA</a:t>
            </a:r>
            <a:endParaRPr lang="fr-FR" dirty="0">
              <a:solidFill>
                <a:schemeClr val="accent6"/>
              </a:solidFill>
            </a:endParaRPr>
          </a:p>
          <a:p>
            <a:pPr marL="23495" lvl="1" indent="0">
              <a:spcBef>
                <a:spcPts val="600"/>
              </a:spcBef>
              <a:buSzPct val="60000"/>
              <a:buNone/>
            </a:pPr>
            <a:r>
              <a:rPr lang="fr-FR" dirty="0">
                <a:solidFill>
                  <a:schemeClr val="accent6"/>
                </a:solidFill>
              </a:rPr>
              <a:t>•   </a:t>
            </a:r>
            <a:r>
              <a:rPr lang="fr-FR" dirty="0">
                <a:solidFill>
                  <a:schemeClr val="accent6"/>
                </a:solidFill>
                <a:hlinkClick r:id="rId3">
                  <a:extLst>
                    <a:ext uri="{A12FA001-AC4F-418D-AE19-62706E023703}">
                      <ahyp:hlinkClr xmlns:ahyp="http://schemas.microsoft.com/office/drawing/2018/hyperlinkcolor" val="tx"/>
                    </a:ext>
                  </a:extLst>
                </a:hlinkClick>
              </a:rPr>
              <a:t>Site du ministère</a:t>
            </a:r>
            <a:endParaRPr lang="fr-FR" dirty="0">
              <a:solidFill>
                <a:schemeClr val="accent6"/>
              </a:solidFill>
            </a:endParaRPr>
          </a:p>
          <a:p>
            <a:pPr marL="23495" lvl="1" indent="0">
              <a:spcBef>
                <a:spcPts val="600"/>
              </a:spcBef>
              <a:buSzPct val="60000"/>
              <a:buNone/>
            </a:pPr>
            <a:r>
              <a:rPr lang="fr-FR" dirty="0">
                <a:solidFill>
                  <a:schemeClr val="accent6"/>
                </a:solidFill>
              </a:rPr>
              <a:t>•   </a:t>
            </a:r>
            <a:r>
              <a:rPr lang="fr-FR" u="sng" dirty="0">
                <a:solidFill>
                  <a:schemeClr val="accent6"/>
                </a:solidFill>
              </a:rPr>
              <a:t>Site de l’ATIH</a:t>
            </a:r>
          </a:p>
          <a:p>
            <a:pPr marL="23495" lvl="1" indent="0">
              <a:spcBef>
                <a:spcPts val="600"/>
              </a:spcBef>
              <a:buSzPct val="60000"/>
              <a:buNone/>
            </a:pPr>
            <a:r>
              <a:rPr lang="fr-FR" dirty="0">
                <a:solidFill>
                  <a:schemeClr val="accent6"/>
                </a:solidFill>
              </a:rPr>
              <a:t>•   </a:t>
            </a:r>
            <a:r>
              <a:rPr lang="fr-FR" u="sng" dirty="0">
                <a:solidFill>
                  <a:schemeClr val="accent6"/>
                </a:solidFill>
                <a:hlinkClick r:id="rId4">
                  <a:extLst>
                    <a:ext uri="{A12FA001-AC4F-418D-AE19-62706E023703}">
                      <ahyp:hlinkClr xmlns:ahyp="http://schemas.microsoft.com/office/drawing/2018/hyperlinkcolor" val="tx"/>
                    </a:ext>
                  </a:extLst>
                </a:hlinkClick>
              </a:rPr>
              <a:t>Site de l’ANAP </a:t>
            </a:r>
            <a:endParaRPr lang="fr-FR" u="sng" dirty="0">
              <a:solidFill>
                <a:schemeClr val="accent6"/>
              </a:solidFill>
            </a:endParaRPr>
          </a:p>
          <a:p>
            <a:pPr marL="23495" lvl="1" indent="0">
              <a:spcBef>
                <a:spcPts val="600"/>
              </a:spcBef>
              <a:buSzPct val="60000"/>
              <a:buNone/>
            </a:pPr>
            <a:endParaRPr lang="fr-FR" dirty="0">
              <a:solidFill>
                <a:schemeClr val="accent6"/>
              </a:solidFill>
            </a:endParaRPr>
          </a:p>
          <a:p>
            <a:pPr marL="23495" lvl="1" indent="0">
              <a:spcBef>
                <a:spcPts val="600"/>
              </a:spcBef>
              <a:buSzPct val="60000"/>
              <a:buNone/>
            </a:pPr>
            <a:endParaRPr lang="fr-FR" dirty="0">
              <a:solidFill>
                <a:schemeClr val="accent6"/>
              </a:solidFill>
            </a:endParaRPr>
          </a:p>
          <a:p>
            <a:pPr marL="23495" lvl="1" indent="0">
              <a:spcBef>
                <a:spcPts val="600"/>
              </a:spcBef>
              <a:buSzPct val="60000"/>
              <a:buNone/>
            </a:pPr>
            <a:endParaRPr lang="fr-FR" dirty="0">
              <a:solidFill>
                <a:schemeClr val="accent6"/>
              </a:solidFill>
            </a:endParaRPr>
          </a:p>
          <a:p>
            <a:pPr marL="0" indent="0">
              <a:buNone/>
            </a:pPr>
            <a:endParaRPr lang="fr-FR" sz="2400" dirty="0"/>
          </a:p>
          <a:p>
            <a:endParaRPr lang="fr-FR" sz="2400" dirty="0"/>
          </a:p>
        </p:txBody>
      </p:sp>
      <p:sp>
        <p:nvSpPr>
          <p:cNvPr id="11" name="Rectangle : coins arrondis 10">
            <a:extLst>
              <a:ext uri="{FF2B5EF4-FFF2-40B4-BE49-F238E27FC236}">
                <a16:creationId xmlns:a16="http://schemas.microsoft.com/office/drawing/2014/main" id="{C1C2991D-6F80-4585-A4B2-9D4D9E2FFF4F}"/>
              </a:ext>
            </a:extLst>
          </p:cNvPr>
          <p:cNvSpPr/>
          <p:nvPr/>
        </p:nvSpPr>
        <p:spPr>
          <a:xfrm>
            <a:off x="5025391" y="3996019"/>
            <a:ext cx="1885071" cy="1237956"/>
          </a:xfrm>
          <a:prstGeom prst="roundRect">
            <a:avLst/>
          </a:prstGeom>
          <a:solidFill>
            <a:schemeClr val="accent5"/>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b="1" dirty="0">
                <a:latin typeface="Arial" panose="020B0604020202020204" pitchFamily="34" charset="0"/>
                <a:cs typeface="Arial" panose="020B0604020202020204" pitchFamily="34" charset="0"/>
              </a:rPr>
              <a:t>Plusieurs supports de présentation</a:t>
            </a:r>
          </a:p>
        </p:txBody>
      </p:sp>
      <p:sp>
        <p:nvSpPr>
          <p:cNvPr id="12" name="Rectangle : coins arrondis 11">
            <a:extLst>
              <a:ext uri="{FF2B5EF4-FFF2-40B4-BE49-F238E27FC236}">
                <a16:creationId xmlns:a16="http://schemas.microsoft.com/office/drawing/2014/main" id="{DFC49B99-BCA4-418A-9946-EC30B8085ABA}"/>
              </a:ext>
            </a:extLst>
          </p:cNvPr>
          <p:cNvSpPr/>
          <p:nvPr/>
        </p:nvSpPr>
        <p:spPr>
          <a:xfrm>
            <a:off x="7963778" y="3162206"/>
            <a:ext cx="1885071" cy="1083212"/>
          </a:xfrm>
          <a:prstGeom prst="roundRect">
            <a:avLst/>
          </a:prstGeom>
          <a:solidFill>
            <a:srgbClr val="FF9999"/>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fr-FR" b="1" dirty="0">
                <a:latin typeface="Arial" panose="020B0604020202020204" pitchFamily="34" charset="0"/>
                <a:cs typeface="Arial" panose="020B0604020202020204" pitchFamily="34" charset="0"/>
              </a:rPr>
              <a:t>Synthèse flash de l’ANAP</a:t>
            </a:r>
          </a:p>
        </p:txBody>
      </p:sp>
      <p:sp>
        <p:nvSpPr>
          <p:cNvPr id="13" name="Rectangle : coins arrondis 12">
            <a:extLst>
              <a:ext uri="{FF2B5EF4-FFF2-40B4-BE49-F238E27FC236}">
                <a16:creationId xmlns:a16="http://schemas.microsoft.com/office/drawing/2014/main" id="{973ADC3A-EAF1-464F-BAE3-AD9F4BBAB38E}"/>
              </a:ext>
            </a:extLst>
          </p:cNvPr>
          <p:cNvSpPr/>
          <p:nvPr/>
        </p:nvSpPr>
        <p:spPr>
          <a:xfrm>
            <a:off x="7205297" y="4894139"/>
            <a:ext cx="1885071" cy="1237956"/>
          </a:xfrm>
          <a:prstGeom prst="roundRect">
            <a:avLst/>
          </a:prstGeom>
          <a:solidFill>
            <a:schemeClr val="tx2">
              <a:lumMod val="40000"/>
              <a:lumOff val="6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b="1" dirty="0">
                <a:latin typeface="Arial" panose="020B0604020202020204" pitchFamily="34" charset="0"/>
                <a:cs typeface="Arial" panose="020B0604020202020204" pitchFamily="34" charset="0"/>
              </a:rPr>
              <a:t>Instruction </a:t>
            </a:r>
            <a:br>
              <a:rPr lang="fr-FR" b="1" dirty="0">
                <a:latin typeface="Arial" panose="020B0604020202020204" pitchFamily="34" charset="0"/>
                <a:cs typeface="Arial" panose="020B0604020202020204" pitchFamily="34" charset="0"/>
              </a:rPr>
            </a:br>
            <a:r>
              <a:rPr lang="fr-FR" b="1" dirty="0">
                <a:latin typeface="Arial" panose="020B0604020202020204" pitchFamily="34" charset="0"/>
                <a:cs typeface="Arial" panose="020B0604020202020204" pitchFamily="34" charset="0"/>
              </a:rPr>
              <a:t>Campagne budgétaire (annexe 6)</a:t>
            </a:r>
          </a:p>
        </p:txBody>
      </p:sp>
      <p:sp>
        <p:nvSpPr>
          <p:cNvPr id="14" name="Rectangle : coins arrondis 13">
            <a:extLst>
              <a:ext uri="{FF2B5EF4-FFF2-40B4-BE49-F238E27FC236}">
                <a16:creationId xmlns:a16="http://schemas.microsoft.com/office/drawing/2014/main" id="{904BAD1C-F525-4B27-82B5-9C9C0D5E9FE2}"/>
              </a:ext>
            </a:extLst>
          </p:cNvPr>
          <p:cNvSpPr/>
          <p:nvPr/>
        </p:nvSpPr>
        <p:spPr>
          <a:xfrm>
            <a:off x="6262761" y="3042725"/>
            <a:ext cx="1885071" cy="1237956"/>
          </a:xfrm>
          <a:prstGeom prst="roundRect">
            <a:avLst/>
          </a:prstGeom>
          <a:solidFill>
            <a:schemeClr val="tx2">
              <a:lumMod val="40000"/>
              <a:lumOff val="6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b="1" dirty="0">
                <a:latin typeface="Arial" panose="020B0604020202020204" pitchFamily="34" charset="0"/>
                <a:cs typeface="Arial" panose="020B0604020202020204" pitchFamily="34" charset="0"/>
              </a:rPr>
              <a:t>FAQ – campagne budgétaire</a:t>
            </a:r>
          </a:p>
        </p:txBody>
      </p:sp>
      <p:sp>
        <p:nvSpPr>
          <p:cNvPr id="15" name="Rectangle : coins arrondis 14">
            <a:extLst>
              <a:ext uri="{FF2B5EF4-FFF2-40B4-BE49-F238E27FC236}">
                <a16:creationId xmlns:a16="http://schemas.microsoft.com/office/drawing/2014/main" id="{58C7FFEC-7703-405C-B955-58F9906ED5B1}"/>
              </a:ext>
            </a:extLst>
          </p:cNvPr>
          <p:cNvSpPr/>
          <p:nvPr/>
        </p:nvSpPr>
        <p:spPr>
          <a:xfrm>
            <a:off x="9346508" y="3429795"/>
            <a:ext cx="1885071" cy="1237956"/>
          </a:xfrm>
          <a:prstGeom prst="roundRect">
            <a:avLst/>
          </a:prstGeom>
          <a:solidFill>
            <a:schemeClr val="accent4"/>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b="1" dirty="0">
                <a:latin typeface="Arial" panose="020B0604020202020204" pitchFamily="34" charset="0"/>
                <a:cs typeface="Arial" panose="020B0604020202020204" pitchFamily="34" charset="0"/>
              </a:rPr>
              <a:t>Courrier à destination des SSIAD et SPASAD</a:t>
            </a:r>
          </a:p>
        </p:txBody>
      </p:sp>
      <p:sp>
        <p:nvSpPr>
          <p:cNvPr id="16" name="Rectangle : coins arrondis 15">
            <a:extLst>
              <a:ext uri="{FF2B5EF4-FFF2-40B4-BE49-F238E27FC236}">
                <a16:creationId xmlns:a16="http://schemas.microsoft.com/office/drawing/2014/main" id="{090D3F53-F5B3-40D2-8EBE-2C907F90B1D9}"/>
              </a:ext>
            </a:extLst>
          </p:cNvPr>
          <p:cNvSpPr/>
          <p:nvPr/>
        </p:nvSpPr>
        <p:spPr>
          <a:xfrm>
            <a:off x="5492557" y="5098536"/>
            <a:ext cx="1885071" cy="1083212"/>
          </a:xfrm>
          <a:prstGeom prst="roundRect">
            <a:avLst/>
          </a:prstGeom>
          <a:solidFill>
            <a:schemeClr val="accent6"/>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fr-FR" b="1" dirty="0">
                <a:latin typeface="Arial" panose="020B0604020202020204" pitchFamily="34" charset="0"/>
                <a:cs typeface="Arial" panose="020B0604020202020204" pitchFamily="34" charset="0"/>
              </a:rPr>
              <a:t>Article sur le site de la CNSA </a:t>
            </a:r>
          </a:p>
        </p:txBody>
      </p:sp>
      <p:sp>
        <p:nvSpPr>
          <p:cNvPr id="17" name="Ellipse 16">
            <a:extLst>
              <a:ext uri="{FF2B5EF4-FFF2-40B4-BE49-F238E27FC236}">
                <a16:creationId xmlns:a16="http://schemas.microsoft.com/office/drawing/2014/main" id="{DD87B970-D533-4DE4-AA85-C4AEA741460B}"/>
              </a:ext>
            </a:extLst>
          </p:cNvPr>
          <p:cNvSpPr/>
          <p:nvPr/>
        </p:nvSpPr>
        <p:spPr>
          <a:xfrm>
            <a:off x="6858877" y="4214409"/>
            <a:ext cx="2376851" cy="74600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b="1" dirty="0">
                <a:solidFill>
                  <a:schemeClr val="accent5"/>
                </a:solidFill>
              </a:rPr>
              <a:t>Documents disponibles</a:t>
            </a:r>
          </a:p>
        </p:txBody>
      </p:sp>
      <p:sp>
        <p:nvSpPr>
          <p:cNvPr id="18" name="Rectangle : coins arrondis 17">
            <a:extLst>
              <a:ext uri="{FF2B5EF4-FFF2-40B4-BE49-F238E27FC236}">
                <a16:creationId xmlns:a16="http://schemas.microsoft.com/office/drawing/2014/main" id="{F2FF144F-5670-4544-AC15-6A4E7732660C}"/>
              </a:ext>
            </a:extLst>
          </p:cNvPr>
          <p:cNvSpPr/>
          <p:nvPr/>
        </p:nvSpPr>
        <p:spPr>
          <a:xfrm>
            <a:off x="8844451" y="4583881"/>
            <a:ext cx="1504478" cy="1794028"/>
          </a:xfrm>
          <a:prstGeom prst="roundRect">
            <a:avLst/>
          </a:prstGeom>
          <a:solidFill>
            <a:schemeClr val="accent6"/>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fr-FR" b="1" dirty="0">
                <a:latin typeface="Arial" panose="020B0604020202020204" pitchFamily="34" charset="0"/>
                <a:cs typeface="Arial" panose="020B0604020202020204" pitchFamily="34" charset="0"/>
              </a:rPr>
              <a:t>Notes d’information (en FALC et accessible à tous)</a:t>
            </a:r>
          </a:p>
        </p:txBody>
      </p:sp>
    </p:spTree>
    <p:extLst>
      <p:ext uri="{BB962C8B-B14F-4D97-AF65-F5344CB8AC3E}">
        <p14:creationId xmlns:p14="http://schemas.microsoft.com/office/powerpoint/2010/main" val="16077934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131052" cy="1325563"/>
          </a:xfrm>
        </p:spPr>
        <p:txBody>
          <a:bodyPr/>
          <a:lstStyle/>
          <a:p>
            <a:r>
              <a:rPr lang="fr-FR" sz="4000" dirty="0"/>
              <a:t>Annexe (2/4)</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49" y="1754188"/>
            <a:ext cx="11130269" cy="4864726"/>
          </a:xfrm>
        </p:spPr>
        <p:txBody>
          <a:bodyPr/>
          <a:lstStyle/>
          <a:p>
            <a:pPr marL="0" indent="0">
              <a:buNone/>
            </a:pPr>
            <a:r>
              <a:rPr lang="fr-FR" sz="2400" b="1" dirty="0"/>
              <a:t>Plusieurs textes législatifs et réglementaires :</a:t>
            </a:r>
          </a:p>
          <a:p>
            <a:r>
              <a:rPr lang="fr-FR" sz="2400" dirty="0"/>
              <a:t>L’article 44 de la loi de financement de la sécurité sociale pour l’année 2022 pose les bases de la réforme. </a:t>
            </a:r>
          </a:p>
          <a:p>
            <a:r>
              <a:rPr lang="fr-FR" sz="2400" dirty="0"/>
              <a:t>L’article 68 de la loi de financement de la sécurité sociale pour l’année 2023 précise la mise en œuvre de la réforme. </a:t>
            </a:r>
          </a:p>
          <a:p>
            <a:r>
              <a:rPr lang="fr-FR" sz="2400" dirty="0"/>
              <a:t>Le </a:t>
            </a:r>
            <a:r>
              <a:rPr lang="fr-FR" sz="2400" u="sng" dirty="0">
                <a:solidFill>
                  <a:schemeClr val="accent6"/>
                </a:solidFill>
                <a:hlinkClick r:id="rId2" tooltip="Accéder à décret n° 2022-931 du 25 juin (nouvelle fenêtre)">
                  <a:extLst>
                    <a:ext uri="{A12FA001-AC4F-418D-AE19-62706E023703}">
                      <ahyp:hlinkClr xmlns:ahyp="http://schemas.microsoft.com/office/drawing/2018/hyperlinkcolor" val="tx"/>
                    </a:ext>
                  </a:extLst>
                </a:hlinkClick>
              </a:rPr>
              <a:t>décret n° 2022-931 du 25 juin</a:t>
            </a:r>
            <a:r>
              <a:rPr lang="fr-FR" sz="2400" u="sng" dirty="0">
                <a:solidFill>
                  <a:schemeClr val="accent6"/>
                </a:solidFill>
              </a:rPr>
              <a:t> 2022</a:t>
            </a:r>
            <a:r>
              <a:rPr lang="fr-FR" sz="2400" dirty="0">
                <a:solidFill>
                  <a:schemeClr val="accent6"/>
                </a:solidFill>
              </a:rPr>
              <a:t> </a:t>
            </a:r>
            <a:r>
              <a:rPr lang="fr-FR" sz="2400" dirty="0"/>
              <a:t>prévoit la création d’un système d’information permettant de recueillir les données de tarification à caractère personnel des usagers.</a:t>
            </a:r>
          </a:p>
          <a:p>
            <a:r>
              <a:rPr lang="fr-FR" sz="2400" dirty="0"/>
              <a:t>Le </a:t>
            </a:r>
            <a:r>
              <a:rPr lang="fr-FR" sz="2400" u="sng" dirty="0">
                <a:solidFill>
                  <a:schemeClr val="accent6"/>
                </a:solidFill>
                <a:hlinkClick r:id="rId3" tooltip="Accéder à décret du 28 avril 2023 (nouvelle fenêtre)">
                  <a:extLst>
                    <a:ext uri="{A12FA001-AC4F-418D-AE19-62706E023703}">
                      <ahyp:hlinkClr xmlns:ahyp="http://schemas.microsoft.com/office/drawing/2018/hyperlinkcolor" val="tx"/>
                    </a:ext>
                  </a:extLst>
                </a:hlinkClick>
              </a:rPr>
              <a:t>décret n°2023-323 du 28 avril 2023</a:t>
            </a:r>
            <a:r>
              <a:rPr lang="fr-FR" sz="2400" dirty="0"/>
              <a:t> relatif à la tarification des soins infirmiers à domicile pour les personnes âgées et personnes handicapées précise les modalités de calcul des forfaits globaux de soins, le calendrier ainsi que le recueil des données pour la tarification.</a:t>
            </a:r>
            <a:endParaRPr lang="fr-FR" sz="2400" dirty="0">
              <a:solidFill>
                <a:schemeClr val="accent6"/>
              </a:solidFill>
              <a:hlinkClick r:id="rId4" tooltip="Arrêté du 28 avril fixant les périodes de recueil des données permettant le calcul du forfait global de soins pour 2023 à 2025 (nouvelle fenêtre)">
                <a:extLst>
                  <a:ext uri="{A12FA001-AC4F-418D-AE19-62706E023703}">
                    <ahyp:hlinkClr xmlns:ahyp="http://schemas.microsoft.com/office/drawing/2018/hyperlinkcolor" val="tx"/>
                  </a:ext>
                </a:extLst>
              </a:hlinkClick>
            </a:endParaRPr>
          </a:p>
          <a:p>
            <a:endParaRPr lang="fr-FR" sz="2400" dirty="0"/>
          </a:p>
          <a:p>
            <a:pPr marL="0" indent="0">
              <a:buNone/>
            </a:pPr>
            <a:endParaRPr lang="fr-FR" sz="2400" dirty="0"/>
          </a:p>
          <a:p>
            <a:pPr marL="0" indent="0">
              <a:buNone/>
            </a:pPr>
            <a:endParaRPr lang="fr-FR" sz="2200" dirty="0"/>
          </a:p>
          <a:p>
            <a:endParaRPr lang="fr-FR" sz="2200" u="sng" dirty="0">
              <a:solidFill>
                <a:schemeClr val="accent6"/>
              </a:solidFill>
            </a:endParaRPr>
          </a:p>
        </p:txBody>
      </p:sp>
    </p:spTree>
    <p:extLst>
      <p:ext uri="{BB962C8B-B14F-4D97-AF65-F5344CB8AC3E}">
        <p14:creationId xmlns:p14="http://schemas.microsoft.com/office/powerpoint/2010/main" val="331510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131052" cy="1325563"/>
          </a:xfrm>
        </p:spPr>
        <p:txBody>
          <a:bodyPr/>
          <a:lstStyle/>
          <a:p>
            <a:r>
              <a:rPr lang="fr-FR" sz="4000" dirty="0"/>
              <a:t>1. Contexte et objectifs de la réforme du financement des SSIAD et des SPASAD (1/2)</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p:txBody>
          <a:bodyPr/>
          <a:lstStyle/>
          <a:p>
            <a:pPr marL="0" indent="0">
              <a:buNone/>
            </a:pPr>
            <a:r>
              <a:rPr lang="fr-FR" sz="2400" b="1" dirty="0"/>
              <a:t>Contexte</a:t>
            </a:r>
          </a:p>
          <a:p>
            <a:pPr marL="0" indent="0">
              <a:buNone/>
            </a:pPr>
            <a:r>
              <a:rPr lang="fr-FR" sz="2400" dirty="0"/>
              <a:t>La réforme du financement des SSIAD et des SPASAD</a:t>
            </a:r>
            <a:r>
              <a:rPr lang="fr-FR" sz="2400" b="1" dirty="0"/>
              <a:t> vise à répondre aux besoins croissants en matière de soins à domicile </a:t>
            </a:r>
            <a:r>
              <a:rPr lang="fr-FR" sz="2400" dirty="0"/>
              <a:t>des personnes âgées et des personnes en situation de handicap.</a:t>
            </a:r>
            <a:br>
              <a:rPr lang="fr-FR" sz="2400" dirty="0"/>
            </a:br>
            <a:r>
              <a:rPr lang="fr-FR" sz="2400" dirty="0"/>
              <a:t> </a:t>
            </a:r>
          </a:p>
          <a:p>
            <a:pPr marL="0" indent="0">
              <a:buNone/>
            </a:pPr>
            <a:r>
              <a:rPr lang="fr-FR" sz="2400" dirty="0"/>
              <a:t>Elle permet d’</a:t>
            </a:r>
            <a:r>
              <a:rPr lang="fr-FR" sz="2400" b="1" dirty="0"/>
              <a:t>adapter le financement selon les besoins individuels</a:t>
            </a:r>
            <a:r>
              <a:rPr lang="fr-FR" sz="2400" dirty="0"/>
              <a:t> des patients </a:t>
            </a:r>
            <a:r>
              <a:rPr lang="fr-FR" sz="2400" b="1" dirty="0"/>
              <a:t>et de réduire les disparités de financement entre les différentes structures</a:t>
            </a:r>
            <a:r>
              <a:rPr lang="fr-FR" sz="2400" dirty="0"/>
              <a:t>. </a:t>
            </a:r>
            <a:br>
              <a:rPr lang="fr-FR" sz="2400" dirty="0"/>
            </a:br>
            <a:endParaRPr lang="fr-FR" sz="2400" dirty="0"/>
          </a:p>
          <a:p>
            <a:pPr marL="0" indent="0">
              <a:buNone/>
            </a:pPr>
            <a:r>
              <a:rPr lang="fr-FR" sz="2400" dirty="0"/>
              <a:t>Cette réforme s’inscrit dans le cadre du virage domiciliaire des personnes en améliorant la qualité des soins. </a:t>
            </a:r>
          </a:p>
        </p:txBody>
      </p:sp>
    </p:spTree>
    <p:extLst>
      <p:ext uri="{BB962C8B-B14F-4D97-AF65-F5344CB8AC3E}">
        <p14:creationId xmlns:p14="http://schemas.microsoft.com/office/powerpoint/2010/main" val="5650453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131052" cy="1325563"/>
          </a:xfrm>
        </p:spPr>
        <p:txBody>
          <a:bodyPr/>
          <a:lstStyle/>
          <a:p>
            <a:r>
              <a:rPr lang="fr-FR" sz="4000" dirty="0"/>
              <a:t>Annexe (3/4)</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49" y="1754188"/>
            <a:ext cx="11130269" cy="4864726"/>
          </a:xfrm>
        </p:spPr>
        <p:txBody>
          <a:bodyPr/>
          <a:lstStyle/>
          <a:p>
            <a:r>
              <a:rPr lang="fr-FR" sz="2400" dirty="0"/>
              <a:t>Le</a:t>
            </a:r>
            <a:r>
              <a:rPr lang="fr-FR" sz="2400" dirty="0">
                <a:solidFill>
                  <a:srgbClr val="FF0000"/>
                </a:solidFill>
              </a:rPr>
              <a:t> </a:t>
            </a:r>
            <a:r>
              <a:rPr lang="fr-FR" sz="2400" u="sng" dirty="0">
                <a:solidFill>
                  <a:schemeClr val="accent6"/>
                </a:solidFill>
                <a:hlinkClick r:id="rId2" tooltip="Accéder à décret du 28 avril 2023 (nouvelle fenêtre)">
                  <a:extLst>
                    <a:ext uri="{A12FA001-AC4F-418D-AE19-62706E023703}">
                      <ahyp:hlinkClr xmlns:ahyp="http://schemas.microsoft.com/office/drawing/2018/hyperlinkcolor" val="tx"/>
                    </a:ext>
                  </a:extLst>
                </a:hlinkClick>
              </a:rPr>
              <a:t>décret n°2023-327 du 28 avril 2023</a:t>
            </a:r>
            <a:r>
              <a:rPr lang="fr-FR" sz="2400" dirty="0">
                <a:solidFill>
                  <a:schemeClr val="accent1">
                    <a:lumMod val="75000"/>
                  </a:schemeClr>
                </a:solidFill>
              </a:rPr>
              <a:t> </a:t>
            </a:r>
            <a:r>
              <a:rPr lang="fr-FR" sz="2400" dirty="0"/>
              <a:t>relatif au financement des services proposant des prestations de soins infirmiers à domicile pour les personnes âgées et personnes handicapées porte sur la convergence tarifaire</a:t>
            </a:r>
          </a:p>
          <a:p>
            <a:r>
              <a:rPr lang="fr-FR" sz="2400" dirty="0">
                <a:solidFill>
                  <a:schemeClr val="accent6"/>
                </a:solidFill>
                <a:hlinkClick r:id="rId3" tooltip="Arrêté du 28 avril fixant les périodes de recueil des données permettant le calcul du forfait global de soins pour 2023 à 2025 (nouvelle fenêtre)">
                  <a:extLst>
                    <a:ext uri="{A12FA001-AC4F-418D-AE19-62706E023703}">
                      <ahyp:hlinkClr xmlns:ahyp="http://schemas.microsoft.com/office/drawing/2018/hyperlinkcolor" val="tx"/>
                    </a:ext>
                  </a:extLst>
                </a:hlinkClick>
              </a:rPr>
              <a:t>Arrêté du 28 avril fixant les périodes de recueil des données permettant le calcul du forfait global de soins pour 2023 à 2025</a:t>
            </a:r>
            <a:endParaRPr lang="fr-FR" sz="2400" dirty="0">
              <a:solidFill>
                <a:schemeClr val="accent6"/>
              </a:solidFill>
            </a:endParaRPr>
          </a:p>
          <a:p>
            <a:r>
              <a:rPr lang="fr-FR" sz="2400" dirty="0">
                <a:solidFill>
                  <a:schemeClr val="accent6"/>
                </a:solidFill>
                <a:hlinkClick r:id="rId3" tooltip="Arrêté du 28 avril fixant le modèle du tableau de détermination de la capacité d’autofinancement prévisionnelle (nouvelle fenêtre)">
                  <a:extLst>
                    <a:ext uri="{A12FA001-AC4F-418D-AE19-62706E023703}">
                      <ahyp:hlinkClr xmlns:ahyp="http://schemas.microsoft.com/office/drawing/2018/hyperlinkcolor" val="tx"/>
                    </a:ext>
                  </a:extLst>
                </a:hlinkClick>
              </a:rPr>
              <a:t>Arrêté du 28 avril fixant le modèle du tableau de détermination de la capacité d’autofinancement prévisionnelle</a:t>
            </a:r>
            <a:endParaRPr lang="fr-FR" sz="2400" dirty="0">
              <a:solidFill>
                <a:schemeClr val="accent6"/>
              </a:solidFill>
            </a:endParaRPr>
          </a:p>
          <a:p>
            <a:r>
              <a:rPr lang="fr-FR" sz="2400" dirty="0">
                <a:solidFill>
                  <a:schemeClr val="accent6"/>
                </a:solidFill>
                <a:hlinkClick r:id="rId4" tooltip="Arrêté du 28 avril 2023 fixant le classement des personnes âgées ou en situation de handicap proposant des prestations de soins infirmiers (nouvelle fenêtre)">
                  <a:extLst>
                    <a:ext uri="{A12FA001-AC4F-418D-AE19-62706E023703}">
                      <ahyp:hlinkClr xmlns:ahyp="http://schemas.microsoft.com/office/drawing/2018/hyperlinkcolor" val="tx"/>
                    </a:ext>
                  </a:extLst>
                </a:hlinkClick>
              </a:rPr>
              <a:t>Arrêté du 28 avril 2023 fixant le classement des personnes âgées ou en situation de handicap accompagnées par des services proposant des prestations de soins infirmiers</a:t>
            </a:r>
            <a:endParaRPr lang="fr-FR" sz="2400" dirty="0">
              <a:solidFill>
                <a:schemeClr val="accent6"/>
              </a:solidFill>
            </a:endParaRPr>
          </a:p>
          <a:p>
            <a:endParaRPr lang="fr-FR" sz="2300" u="sng" dirty="0">
              <a:solidFill>
                <a:schemeClr val="accent6"/>
              </a:solidFill>
            </a:endParaRPr>
          </a:p>
        </p:txBody>
      </p:sp>
    </p:spTree>
    <p:extLst>
      <p:ext uri="{BB962C8B-B14F-4D97-AF65-F5344CB8AC3E}">
        <p14:creationId xmlns:p14="http://schemas.microsoft.com/office/powerpoint/2010/main" val="30006560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1131052" cy="1325563"/>
          </a:xfrm>
        </p:spPr>
        <p:txBody>
          <a:bodyPr/>
          <a:lstStyle/>
          <a:p>
            <a:r>
              <a:rPr lang="fr-FR" sz="4000" dirty="0"/>
              <a:t>Annexe (4/4)</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a:xfrm>
            <a:off x="438149" y="1754188"/>
            <a:ext cx="11130269" cy="4864726"/>
          </a:xfrm>
        </p:spPr>
        <p:txBody>
          <a:bodyPr/>
          <a:lstStyle/>
          <a:p>
            <a:r>
              <a:rPr lang="fr-FR" sz="2400" dirty="0">
                <a:solidFill>
                  <a:schemeClr val="accent6"/>
                </a:solidFill>
                <a:hlinkClick r:id="rId2">
                  <a:extLst>
                    <a:ext uri="{A12FA001-AC4F-418D-AE19-62706E023703}">
                      <ahyp:hlinkClr xmlns:ahyp="http://schemas.microsoft.com/office/drawing/2018/hyperlinkcolor" val="tx"/>
                    </a:ext>
                  </a:extLst>
                </a:hlinkClick>
              </a:rPr>
              <a:t>Arrêté du 25 août 2023 fixant pour 2023 les montants forfaitaires et le taux de revalorisation des produits de la tarification reconductibles afférents aux soins applicables aux services proposant des prestations de soins infirmiers à domicile pour les personnes âgées et les personnes en situation de handicap.</a:t>
            </a:r>
            <a:endParaRPr lang="fr-FR" sz="2400" dirty="0">
              <a:solidFill>
                <a:schemeClr val="accent6"/>
              </a:solidFill>
            </a:endParaRPr>
          </a:p>
          <a:p>
            <a:pPr marL="0" indent="0">
              <a:buNone/>
            </a:pPr>
            <a:endParaRPr lang="fr-FR" sz="2300" dirty="0"/>
          </a:p>
          <a:p>
            <a:endParaRPr lang="fr-FR" sz="2300" u="sng" dirty="0">
              <a:solidFill>
                <a:schemeClr val="accent6"/>
              </a:solidFill>
            </a:endParaRPr>
          </a:p>
        </p:txBody>
      </p:sp>
    </p:spTree>
    <p:extLst>
      <p:ext uri="{BB962C8B-B14F-4D97-AF65-F5344CB8AC3E}">
        <p14:creationId xmlns:p14="http://schemas.microsoft.com/office/powerpoint/2010/main" val="2158974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331432"/>
            <a:ext cx="10904550" cy="1325563"/>
          </a:xfrm>
        </p:spPr>
        <p:txBody>
          <a:bodyPr/>
          <a:lstStyle/>
          <a:p>
            <a:r>
              <a:rPr lang="fr-FR" sz="4000" dirty="0"/>
              <a:t>1. Contexte et objectifs de la réforme du financement des SSIAD et des SPASAD (2/2)</a:t>
            </a:r>
          </a:p>
        </p:txBody>
      </p:sp>
      <p:sp>
        <p:nvSpPr>
          <p:cNvPr id="3" name="Espace réservé du texte 2">
            <a:extLst>
              <a:ext uri="{FF2B5EF4-FFF2-40B4-BE49-F238E27FC236}">
                <a16:creationId xmlns:a16="http://schemas.microsoft.com/office/drawing/2014/main" id="{0F0CB9B4-153D-4ACC-AD85-CF9B0C51E50D}"/>
              </a:ext>
            </a:extLst>
          </p:cNvPr>
          <p:cNvSpPr>
            <a:spLocks noGrp="1"/>
          </p:cNvSpPr>
          <p:nvPr>
            <p:ph type="body" sz="quarter" idx="11"/>
          </p:nvPr>
        </p:nvSpPr>
        <p:spPr/>
        <p:txBody>
          <a:bodyPr/>
          <a:lstStyle/>
          <a:p>
            <a:pPr marL="0" indent="0">
              <a:buNone/>
            </a:pPr>
            <a:r>
              <a:rPr lang="fr-FR" sz="2400" b="1" dirty="0"/>
              <a:t>Objectifs </a:t>
            </a:r>
          </a:p>
          <a:p>
            <a:pPr marL="0" indent="0">
              <a:buNone/>
            </a:pPr>
            <a:r>
              <a:rPr lang="fr-FR" sz="2400" b="1" dirty="0"/>
              <a:t>Renforcement des moyens financiers des SSIAD et des SPASAD </a:t>
            </a:r>
            <a:r>
              <a:rPr lang="fr-FR" sz="2400" dirty="0"/>
              <a:t>pour un accompagnement adapté aux personnes en perte d’autonomie, y compris les plus vulnérables, et une meilleure équité des financements en tenant compte des besoins en soin et du niveau de perte d’autonomie.</a:t>
            </a:r>
            <a:br>
              <a:rPr lang="fr-FR" sz="2400" dirty="0"/>
            </a:br>
            <a:endParaRPr lang="fr-FR" sz="2400" dirty="0"/>
          </a:p>
          <a:p>
            <a:pPr marL="0" indent="0">
              <a:buNone/>
            </a:pPr>
            <a:r>
              <a:rPr lang="fr-FR" sz="2400" b="1" dirty="0"/>
              <a:t>Assurer une continuité des interventions </a:t>
            </a:r>
            <a:r>
              <a:rPr lang="fr-FR" sz="2400" dirty="0"/>
              <a:t>et </a:t>
            </a:r>
            <a:r>
              <a:rPr lang="fr-FR" sz="2400" b="1" dirty="0"/>
              <a:t>une plus grande amplitude durant les week-ends</a:t>
            </a:r>
            <a:r>
              <a:rPr lang="fr-FR" sz="2400" dirty="0"/>
              <a:t>.</a:t>
            </a:r>
          </a:p>
        </p:txBody>
      </p:sp>
    </p:spTree>
    <p:extLst>
      <p:ext uri="{BB962C8B-B14F-4D97-AF65-F5344CB8AC3E}">
        <p14:creationId xmlns:p14="http://schemas.microsoft.com/office/powerpoint/2010/main" val="3816513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77F8C762-1EBD-471F-B942-664347017CFA}"/>
              </a:ext>
            </a:extLst>
          </p:cNvPr>
          <p:cNvSpPr>
            <a:spLocks noGrp="1"/>
          </p:cNvSpPr>
          <p:nvPr>
            <p:ph type="body" sz="quarter" idx="11"/>
          </p:nvPr>
        </p:nvSpPr>
        <p:spPr>
          <a:xfrm>
            <a:off x="3081167" y="2382848"/>
            <a:ext cx="8134914" cy="1244600"/>
          </a:xfrm>
        </p:spPr>
        <p:txBody>
          <a:bodyPr/>
          <a:lstStyle/>
          <a:p>
            <a:r>
              <a:rPr lang="fr-FR" sz="3800" dirty="0"/>
              <a:t>2. Nouveau modèle de financement </a:t>
            </a:r>
            <a:br>
              <a:rPr lang="fr-FR" sz="3800" dirty="0"/>
            </a:br>
            <a:r>
              <a:rPr lang="fr-FR" sz="3800" dirty="0"/>
              <a:t> </a:t>
            </a:r>
          </a:p>
          <a:p>
            <a:endParaRPr lang="fr-FR" sz="3200" dirty="0"/>
          </a:p>
        </p:txBody>
      </p:sp>
      <p:sp>
        <p:nvSpPr>
          <p:cNvPr id="3" name="Espace réservé du contenu 2">
            <a:extLst>
              <a:ext uri="{FF2B5EF4-FFF2-40B4-BE49-F238E27FC236}">
                <a16:creationId xmlns:a16="http://schemas.microsoft.com/office/drawing/2014/main" id="{09577EC3-80CF-4153-9475-FD4C4492C44D}"/>
              </a:ext>
            </a:extLst>
          </p:cNvPr>
          <p:cNvSpPr>
            <a:spLocks noGrp="1"/>
          </p:cNvSpPr>
          <p:nvPr>
            <p:ph sz="quarter" idx="10"/>
          </p:nvPr>
        </p:nvSpPr>
        <p:spPr>
          <a:xfrm>
            <a:off x="3081168" y="3226981"/>
            <a:ext cx="6129943" cy="609600"/>
          </a:xfrm>
        </p:spPr>
        <p:txBody>
          <a:bodyPr/>
          <a:lstStyle/>
          <a:p>
            <a:pPr marL="457200" indent="-457200">
              <a:buFont typeface="Arial" panose="020B0604020202020204" pitchFamily="34" charset="0"/>
              <a:buChar char="•"/>
            </a:pPr>
            <a:r>
              <a:rPr lang="fr-FR" sz="2000" dirty="0"/>
              <a:t>La dotation globale de soins des services </a:t>
            </a:r>
          </a:p>
          <a:p>
            <a:pPr marL="457200" indent="-457200">
              <a:buFont typeface="Arial" panose="020B0604020202020204" pitchFamily="34" charset="0"/>
              <a:buChar char="•"/>
            </a:pPr>
            <a:r>
              <a:rPr lang="fr-FR" sz="2000" dirty="0"/>
              <a:t>Le Forfait global de soins (FGS) : focus sur les composantes « socle » et « interventions au domicile »</a:t>
            </a:r>
          </a:p>
          <a:p>
            <a:pPr marL="457200" indent="-457200">
              <a:buFont typeface="Arial" panose="020B0604020202020204" pitchFamily="34" charset="0"/>
              <a:buChar char="•"/>
            </a:pPr>
            <a:r>
              <a:rPr lang="fr-FR" sz="2000" dirty="0"/>
              <a:t>Les modalités de calcul de la part « socle » et de la part « intervention »</a:t>
            </a:r>
          </a:p>
          <a:p>
            <a:pPr marL="457200" indent="-457200">
              <a:buFont typeface="Arial" panose="020B0604020202020204" pitchFamily="34" charset="0"/>
              <a:buChar char="•"/>
            </a:pPr>
            <a:r>
              <a:rPr lang="fr-FR" sz="2000" dirty="0"/>
              <a:t>Le cadre des calculs : données source</a:t>
            </a:r>
          </a:p>
          <a:p>
            <a:pPr marL="457200" indent="-457200">
              <a:buFont typeface="Arial" panose="020B0604020202020204" pitchFamily="34" charset="0"/>
              <a:buChar char="•"/>
            </a:pPr>
            <a:r>
              <a:rPr lang="fr-FR" sz="2000" dirty="0"/>
              <a:t>Méthode de calcul des FGS </a:t>
            </a:r>
          </a:p>
          <a:p>
            <a:pPr marL="457200" indent="-457200">
              <a:buFont typeface="Arial" panose="020B0604020202020204" pitchFamily="34" charset="0"/>
              <a:buChar char="•"/>
            </a:pPr>
            <a:endParaRPr lang="fr-FR" sz="2000" dirty="0"/>
          </a:p>
          <a:p>
            <a:pPr marL="457200" indent="-457200">
              <a:buFont typeface="Arial" panose="020B0604020202020204" pitchFamily="34" charset="0"/>
              <a:buChar char="•"/>
            </a:pPr>
            <a:endParaRPr lang="fr-FR" sz="2000" dirty="0"/>
          </a:p>
          <a:p>
            <a:pPr marL="457200" indent="-457200">
              <a:buFont typeface="Arial" panose="020B0604020202020204" pitchFamily="34" charset="0"/>
              <a:buChar char="•"/>
            </a:pPr>
            <a:endParaRPr lang="fr-FR" sz="2000" dirty="0"/>
          </a:p>
        </p:txBody>
      </p:sp>
      <p:pic>
        <p:nvPicPr>
          <p:cNvPr id="4" name="Image 3">
            <a:hlinkClick r:id="rId2" action="ppaction://hlinksldjump"/>
            <a:extLst>
              <a:ext uri="{FF2B5EF4-FFF2-40B4-BE49-F238E27FC236}">
                <a16:creationId xmlns:a16="http://schemas.microsoft.com/office/drawing/2014/main" id="{0DAD384B-9C3C-4550-9EF1-F1B5BB5E5605}"/>
              </a:ext>
            </a:extLst>
          </p:cNvPr>
          <p:cNvPicPr>
            <a:picLocks noChangeAspect="1"/>
          </p:cNvPicPr>
          <p:nvPr/>
        </p:nvPicPr>
        <p:blipFill>
          <a:blip r:embed="rId3"/>
          <a:stretch>
            <a:fillRect/>
          </a:stretch>
        </p:blipFill>
        <p:spPr>
          <a:xfrm>
            <a:off x="11375388" y="213767"/>
            <a:ext cx="478643" cy="478643"/>
          </a:xfrm>
          <a:prstGeom prst="rect">
            <a:avLst/>
          </a:prstGeom>
        </p:spPr>
      </p:pic>
    </p:spTree>
    <p:extLst>
      <p:ext uri="{BB962C8B-B14F-4D97-AF65-F5344CB8AC3E}">
        <p14:creationId xmlns:p14="http://schemas.microsoft.com/office/powerpoint/2010/main" val="2291523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5">
            <a:extLst>
              <a:ext uri="{FF2B5EF4-FFF2-40B4-BE49-F238E27FC236}">
                <a16:creationId xmlns:a16="http://schemas.microsoft.com/office/drawing/2014/main" id="{41E6914A-CB45-4B87-96FE-DE21DF1F1867}"/>
              </a:ext>
            </a:extLst>
          </p:cNvPr>
          <p:cNvSpPr/>
          <p:nvPr/>
        </p:nvSpPr>
        <p:spPr>
          <a:xfrm>
            <a:off x="1812974" y="4601821"/>
            <a:ext cx="2663046" cy="542125"/>
          </a:xfrm>
          <a:prstGeom prst="roundRect">
            <a:avLst/>
          </a:prstGeom>
          <a:noFill/>
          <a:ln w="25400" cap="flat" cmpd="sng" algn="ctr">
            <a:solidFill>
              <a:schemeClr val="tx2"/>
            </a:solidFill>
            <a:prstDash val="solid"/>
          </a:ln>
          <a:effectLst/>
        </p:spPr>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i="0" u="none" strike="noStrike" kern="0" cap="none" spc="0" normalizeH="0" baseline="0" noProof="0" dirty="0">
                <a:ln>
                  <a:noFill/>
                </a:ln>
                <a:solidFill>
                  <a:schemeClr val="tx2"/>
                </a:solidFill>
                <a:effectLst/>
                <a:uLnTx/>
                <a:uFillTx/>
                <a:latin typeface="Arial" panose="020B0604020202020204" pitchFamily="34" charset="0"/>
                <a:ea typeface="ＭＳ Ｐゴシック"/>
                <a:cs typeface="Arial" panose="020B0604020202020204" pitchFamily="34" charset="0"/>
              </a:rPr>
              <a:t>Dotation de coordination (DC) entre l’aide et le soin</a:t>
            </a:r>
          </a:p>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fr-FR" sz="1350" b="0" i="0" u="none" strike="noStrike" kern="0" cap="none" spc="0" normalizeH="0" baseline="0" noProof="0" dirty="0">
              <a:ln>
                <a:noFill/>
              </a:ln>
              <a:solidFill>
                <a:srgbClr val="000000"/>
              </a:solidFill>
              <a:effectLst/>
              <a:uLnTx/>
              <a:uFillTx/>
              <a:latin typeface="Arial"/>
              <a:ea typeface="ＭＳ Ｐゴシック"/>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fr-FR" sz="1350" b="0" i="0" u="none" strike="noStrike" kern="0" cap="none" spc="0" normalizeH="0" baseline="0" noProof="0" dirty="0">
              <a:ln>
                <a:noFill/>
              </a:ln>
              <a:solidFill>
                <a:srgbClr val="000000"/>
              </a:solidFill>
              <a:effectLst/>
              <a:uLnTx/>
              <a:uFillTx/>
              <a:latin typeface="Arial"/>
              <a:ea typeface="ＭＳ Ｐゴシック"/>
              <a:cs typeface="+mn-cs"/>
            </a:endParaRPr>
          </a:p>
        </p:txBody>
      </p:sp>
      <p:sp>
        <p:nvSpPr>
          <p:cNvPr id="7" name="Rectangle à coins arrondis 13">
            <a:extLst>
              <a:ext uri="{FF2B5EF4-FFF2-40B4-BE49-F238E27FC236}">
                <a16:creationId xmlns:a16="http://schemas.microsoft.com/office/drawing/2014/main" id="{B50294C2-256E-4043-BD12-CB64EB56BF8F}"/>
              </a:ext>
            </a:extLst>
          </p:cNvPr>
          <p:cNvSpPr/>
          <p:nvPr/>
        </p:nvSpPr>
        <p:spPr>
          <a:xfrm>
            <a:off x="1389660" y="1656995"/>
            <a:ext cx="3519158" cy="4880334"/>
          </a:xfrm>
          <a:prstGeom prst="roundRect">
            <a:avLst/>
          </a:prstGeom>
          <a:noFill/>
          <a:ln w="25400" cap="flat" cmpd="sng" algn="ctr">
            <a:solidFill>
              <a:srgbClr val="000000"/>
            </a:solidFill>
            <a:prstDash val="solid"/>
          </a:ln>
          <a:effectLst/>
        </p:spPr>
        <p:txBody>
          <a:bodyPr rtlCol="0" anchor="t"/>
          <a:lstStyle/>
          <a:p>
            <a:pPr lvl="0" algn="ctr" defTabSz="685800">
              <a:defRPr/>
            </a:pPr>
            <a:endParaRPr kumimoji="0" lang="fr-FR" sz="1600" b="1" i="0" u="none" strike="noStrike" kern="0" cap="none" spc="0" normalizeH="0" baseline="0" noProof="0" dirty="0">
              <a:ln>
                <a:noFill/>
              </a:ln>
              <a:solidFill>
                <a:srgbClr val="000000"/>
              </a:solidFill>
              <a:effectLst/>
              <a:uLnTx/>
              <a:uFillTx/>
              <a:latin typeface="Arial" panose="020B0604020202020204" pitchFamily="34" charset="0"/>
              <a:ea typeface="ＭＳ Ｐゴシック"/>
              <a:cs typeface="Arial" panose="020B0604020202020204" pitchFamily="34" charset="0"/>
            </a:endParaRPr>
          </a:p>
        </p:txBody>
      </p:sp>
      <p:sp>
        <p:nvSpPr>
          <p:cNvPr id="8" name="Rectangle à coins arrondis 5">
            <a:extLst>
              <a:ext uri="{FF2B5EF4-FFF2-40B4-BE49-F238E27FC236}">
                <a16:creationId xmlns:a16="http://schemas.microsoft.com/office/drawing/2014/main" id="{FE8916D1-7E09-4F4A-8CC1-3234F517C306}"/>
              </a:ext>
            </a:extLst>
          </p:cNvPr>
          <p:cNvSpPr/>
          <p:nvPr/>
        </p:nvSpPr>
        <p:spPr>
          <a:xfrm>
            <a:off x="1768683" y="5630148"/>
            <a:ext cx="2800586" cy="726490"/>
          </a:xfrm>
          <a:prstGeom prst="roundRect">
            <a:avLst/>
          </a:prstGeom>
          <a:noFill/>
          <a:ln w="25400" cap="flat" cmpd="sng" algn="ctr">
            <a:solidFill>
              <a:schemeClr val="tx2"/>
            </a:solidFill>
            <a:prstDash val="solid"/>
          </a:ln>
          <a:effectLst/>
        </p:spPr>
        <p:txBody>
          <a:bodyPr rtlCol="0" anchor="t"/>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fr-FR" sz="1300" i="0" u="none" strike="noStrike" kern="0" cap="none" spc="0" normalizeH="0" baseline="0" noProof="0" dirty="0">
                <a:ln>
                  <a:noFill/>
                </a:ln>
                <a:solidFill>
                  <a:schemeClr val="tx2"/>
                </a:solidFill>
                <a:effectLst/>
                <a:uLnTx/>
                <a:uFillTx/>
                <a:latin typeface="Arial"/>
                <a:ea typeface="ＭＳ Ｐゴシック"/>
                <a:cs typeface="+mn-cs"/>
              </a:rPr>
              <a:t>Financements complémentaires (FC) : ESA, équipes MND, IDE de nuit, temps de psychologue, …</a:t>
            </a:r>
          </a:p>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fr-FR" sz="1350" b="0" i="0" u="none" strike="noStrike" kern="0" cap="none" spc="0" normalizeH="0" baseline="0" noProof="0" dirty="0">
              <a:ln>
                <a:noFill/>
              </a:ln>
              <a:solidFill>
                <a:srgbClr val="000000"/>
              </a:solidFill>
              <a:effectLst/>
              <a:uLnTx/>
              <a:uFillTx/>
              <a:latin typeface="Arial"/>
              <a:ea typeface="ＭＳ Ｐゴシック"/>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fr-FR" sz="1350" b="0" i="0" u="none" strike="noStrike" kern="0" cap="none" spc="0" normalizeH="0" baseline="0" noProof="0" dirty="0">
              <a:ln>
                <a:noFill/>
              </a:ln>
              <a:solidFill>
                <a:srgbClr val="000000"/>
              </a:solidFill>
              <a:effectLst/>
              <a:uLnTx/>
              <a:uFillTx/>
              <a:latin typeface="Arial"/>
              <a:ea typeface="ＭＳ Ｐゴシック"/>
              <a:cs typeface="+mn-cs"/>
            </a:endParaRPr>
          </a:p>
        </p:txBody>
      </p:sp>
      <p:sp>
        <p:nvSpPr>
          <p:cNvPr id="10" name="Titre 1">
            <a:extLst>
              <a:ext uri="{FF2B5EF4-FFF2-40B4-BE49-F238E27FC236}">
                <a16:creationId xmlns:a16="http://schemas.microsoft.com/office/drawing/2014/main" id="{AB1BF870-89DB-4084-A51B-CEF3057B7810}"/>
              </a:ext>
            </a:extLst>
          </p:cNvPr>
          <p:cNvSpPr>
            <a:spLocks noGrp="1"/>
          </p:cNvSpPr>
          <p:nvPr>
            <p:ph type="title"/>
          </p:nvPr>
        </p:nvSpPr>
        <p:spPr>
          <a:xfrm>
            <a:off x="437366" y="331432"/>
            <a:ext cx="11131052" cy="1325563"/>
          </a:xfrm>
        </p:spPr>
        <p:txBody>
          <a:bodyPr/>
          <a:lstStyle/>
          <a:p>
            <a:r>
              <a:rPr lang="fr-FR" sz="4000" dirty="0"/>
              <a:t>2. Nouveau modèle de financement (1/13) </a:t>
            </a:r>
            <a:br>
              <a:rPr lang="fr-FR" sz="4000" dirty="0"/>
            </a:br>
            <a:r>
              <a:rPr lang="fr-FR" sz="4000" dirty="0"/>
              <a:t>Dotation globale de soins (DGS)</a:t>
            </a:r>
          </a:p>
        </p:txBody>
      </p:sp>
      <p:sp>
        <p:nvSpPr>
          <p:cNvPr id="3" name="Rectangle : avec coins arrondis en diagonale 2">
            <a:extLst>
              <a:ext uri="{FF2B5EF4-FFF2-40B4-BE49-F238E27FC236}">
                <a16:creationId xmlns:a16="http://schemas.microsoft.com/office/drawing/2014/main" id="{329C0473-96C8-4FAB-B622-426994F2208A}"/>
              </a:ext>
            </a:extLst>
          </p:cNvPr>
          <p:cNvSpPr/>
          <p:nvPr/>
        </p:nvSpPr>
        <p:spPr>
          <a:xfrm>
            <a:off x="888763" y="1811711"/>
            <a:ext cx="3587257" cy="512745"/>
          </a:xfrm>
          <a:prstGeom prst="round2Diag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b="1" dirty="0"/>
              <a:t>Dotation globale de soins</a:t>
            </a:r>
          </a:p>
        </p:txBody>
      </p:sp>
      <p:sp>
        <p:nvSpPr>
          <p:cNvPr id="17" name="Rectangle à coins arrondis 7">
            <a:extLst>
              <a:ext uri="{FF2B5EF4-FFF2-40B4-BE49-F238E27FC236}">
                <a16:creationId xmlns:a16="http://schemas.microsoft.com/office/drawing/2014/main" id="{CAA82428-19FC-4DB6-BECD-971794B32C67}"/>
              </a:ext>
            </a:extLst>
          </p:cNvPr>
          <p:cNvSpPr/>
          <p:nvPr/>
        </p:nvSpPr>
        <p:spPr>
          <a:xfrm>
            <a:off x="1457443" y="2479172"/>
            <a:ext cx="3374109" cy="1571535"/>
          </a:xfrm>
          <a:prstGeom prst="roundRect">
            <a:avLst/>
          </a:prstGeom>
          <a:noFill/>
          <a:ln w="25400" cap="flat" cmpd="sng" algn="ctr">
            <a:solidFill>
              <a:schemeClr val="accent6"/>
            </a:solidFill>
            <a:prstDash val="solid"/>
          </a:ln>
          <a:effectLst/>
        </p:spPr>
        <p:txBody>
          <a:bodyPr rtlCol="0" anchor="t"/>
          <a:lstStyle/>
          <a:p>
            <a:pPr algn="ctr" defTabSz="514337">
              <a:defRPr/>
            </a:pPr>
            <a:r>
              <a:rPr lang="fr-FR" sz="1200" b="1" kern="0" dirty="0">
                <a:solidFill>
                  <a:schemeClr val="accent6"/>
                </a:solidFill>
                <a:latin typeface="Arial"/>
                <a:ea typeface="ＭＳ Ｐゴシック"/>
              </a:rPr>
              <a:t>Forfait global de soins (FGS)</a:t>
            </a:r>
          </a:p>
          <a:p>
            <a:pPr algn="ctr" defTabSz="514337">
              <a:defRPr/>
            </a:pPr>
            <a:endParaRPr lang="fr-FR" sz="1013" kern="0" dirty="0">
              <a:solidFill>
                <a:schemeClr val="accent1"/>
              </a:solidFill>
              <a:latin typeface="Arial"/>
              <a:ea typeface="ＭＳ Ｐゴシック"/>
            </a:endParaRPr>
          </a:p>
          <a:p>
            <a:pPr algn="ctr" defTabSz="514337">
              <a:defRPr/>
            </a:pPr>
            <a:endParaRPr lang="fr-FR" sz="1013" kern="0" dirty="0">
              <a:solidFill>
                <a:schemeClr val="accent1"/>
              </a:solidFill>
              <a:latin typeface="Arial"/>
              <a:ea typeface="ＭＳ Ｐゴシック"/>
            </a:endParaRPr>
          </a:p>
        </p:txBody>
      </p:sp>
      <p:sp>
        <p:nvSpPr>
          <p:cNvPr id="18" name="Rectangle à coins arrondis 8">
            <a:extLst>
              <a:ext uri="{FF2B5EF4-FFF2-40B4-BE49-F238E27FC236}">
                <a16:creationId xmlns:a16="http://schemas.microsoft.com/office/drawing/2014/main" id="{9896AAF7-4F9C-4549-BE1C-7857040FF1E6}"/>
              </a:ext>
            </a:extLst>
          </p:cNvPr>
          <p:cNvSpPr/>
          <p:nvPr/>
        </p:nvSpPr>
        <p:spPr>
          <a:xfrm>
            <a:off x="1611122" y="2886906"/>
            <a:ext cx="1168008" cy="1074581"/>
          </a:xfrm>
          <a:prstGeom prst="roundRect">
            <a:avLst/>
          </a:prstGeom>
          <a:solidFill>
            <a:schemeClr val="accent5">
              <a:lumMod val="40000"/>
              <a:lumOff val="60000"/>
            </a:schemeClr>
          </a:solidFill>
          <a:ln w="25400" cap="flat" cmpd="sng" algn="ctr">
            <a:solidFill>
              <a:srgbClr val="000000"/>
            </a:solidFill>
            <a:prstDash val="solid"/>
          </a:ln>
          <a:effectLst/>
        </p:spPr>
        <p:txBody>
          <a:bodyPr rtlCol="0" anchor="ctr"/>
          <a:lstStyle/>
          <a:p>
            <a:pPr algn="ctr" defTabSz="514337">
              <a:defRPr/>
            </a:pPr>
            <a:r>
              <a:rPr lang="fr-FR" sz="1000" b="1" kern="0" dirty="0">
                <a:solidFill>
                  <a:srgbClr val="4E455D"/>
                </a:solidFill>
                <a:latin typeface="Arial"/>
                <a:ea typeface="ＭＳ Ｐゴシック"/>
              </a:rPr>
              <a:t>Financement</a:t>
            </a:r>
          </a:p>
          <a:p>
            <a:pPr algn="ctr" defTabSz="514337">
              <a:defRPr/>
            </a:pPr>
            <a:endParaRPr lang="fr-FR" sz="1000" b="1" kern="0" dirty="0">
              <a:solidFill>
                <a:srgbClr val="4E455D"/>
              </a:solidFill>
              <a:latin typeface="Arial"/>
              <a:ea typeface="ＭＳ Ｐゴシック"/>
            </a:endParaRPr>
          </a:p>
          <a:p>
            <a:pPr algn="ctr" defTabSz="514337">
              <a:defRPr/>
            </a:pPr>
            <a:r>
              <a:rPr lang="fr-FR" sz="1000" b="1" kern="0" dirty="0">
                <a:solidFill>
                  <a:srgbClr val="4E455D"/>
                </a:solidFill>
                <a:latin typeface="Arial"/>
                <a:ea typeface="ＭＳ Ｐゴシック"/>
              </a:rPr>
              <a:t>Structure</a:t>
            </a:r>
            <a:br>
              <a:rPr lang="fr-FR" sz="1000" b="1" kern="0" dirty="0">
                <a:solidFill>
                  <a:srgbClr val="4E455D"/>
                </a:solidFill>
                <a:latin typeface="Arial"/>
                <a:ea typeface="ＭＳ Ｐゴシック"/>
              </a:rPr>
            </a:br>
            <a:r>
              <a:rPr lang="fr-FR" sz="1000" b="1" kern="0" dirty="0">
                <a:solidFill>
                  <a:srgbClr val="4E455D"/>
                </a:solidFill>
                <a:latin typeface="Arial"/>
                <a:ea typeface="ＭＳ Ｐゴシック"/>
              </a:rPr>
              <a:t>et </a:t>
            </a:r>
          </a:p>
          <a:p>
            <a:pPr algn="ctr" defTabSz="514337">
              <a:defRPr/>
            </a:pPr>
            <a:r>
              <a:rPr lang="fr-FR" sz="1000" b="1" kern="0" dirty="0">
                <a:solidFill>
                  <a:srgbClr val="4E455D"/>
                </a:solidFill>
                <a:latin typeface="Arial"/>
                <a:ea typeface="ＭＳ Ｐゴシック"/>
              </a:rPr>
              <a:t>Déplacement</a:t>
            </a:r>
          </a:p>
        </p:txBody>
      </p:sp>
      <p:sp>
        <p:nvSpPr>
          <p:cNvPr id="19" name="Rectangle à coins arrondis 9">
            <a:extLst>
              <a:ext uri="{FF2B5EF4-FFF2-40B4-BE49-F238E27FC236}">
                <a16:creationId xmlns:a16="http://schemas.microsoft.com/office/drawing/2014/main" id="{8045EAB1-076B-4B16-9697-D3442C2C6CD7}"/>
              </a:ext>
            </a:extLst>
          </p:cNvPr>
          <p:cNvSpPr/>
          <p:nvPr/>
        </p:nvSpPr>
        <p:spPr>
          <a:xfrm>
            <a:off x="3571035" y="2886907"/>
            <a:ext cx="1092416" cy="1074580"/>
          </a:xfrm>
          <a:prstGeom prst="roundRect">
            <a:avLst/>
          </a:prstGeom>
          <a:solidFill>
            <a:schemeClr val="bg2">
              <a:lumMod val="75000"/>
            </a:schemeClr>
          </a:solidFill>
          <a:ln w="25400" cap="flat" cmpd="sng" algn="ctr">
            <a:solidFill>
              <a:schemeClr val="tx1"/>
            </a:solidFill>
            <a:prstDash val="solid"/>
          </a:ln>
          <a:effectLst/>
        </p:spPr>
        <p:txBody>
          <a:bodyPr rtlCol="0" anchor="ctr"/>
          <a:lstStyle/>
          <a:p>
            <a:pPr algn="ctr" defTabSz="514337">
              <a:defRPr/>
            </a:pPr>
            <a:r>
              <a:rPr lang="fr-FR" sz="1000" b="1" kern="0" dirty="0">
                <a:solidFill>
                  <a:srgbClr val="4E455D"/>
                </a:solidFill>
                <a:latin typeface="Arial"/>
                <a:ea typeface="ＭＳ Ｐゴシック"/>
              </a:rPr>
              <a:t>Financement</a:t>
            </a:r>
            <a:br>
              <a:rPr lang="fr-FR" sz="1000" b="1" kern="0" dirty="0">
                <a:solidFill>
                  <a:srgbClr val="4E455D"/>
                </a:solidFill>
                <a:latin typeface="Arial"/>
                <a:ea typeface="ＭＳ Ｐゴシック"/>
              </a:rPr>
            </a:br>
            <a:endParaRPr lang="fr-FR" sz="1000" b="1" kern="0" dirty="0">
              <a:solidFill>
                <a:srgbClr val="4E455D"/>
              </a:solidFill>
              <a:latin typeface="Arial"/>
              <a:ea typeface="ＭＳ Ｐゴシック"/>
            </a:endParaRPr>
          </a:p>
          <a:p>
            <a:pPr algn="ctr" defTabSz="514337">
              <a:defRPr/>
            </a:pPr>
            <a:r>
              <a:rPr lang="fr-FR" sz="1000" b="1" kern="0" dirty="0">
                <a:solidFill>
                  <a:srgbClr val="4E455D"/>
                </a:solidFill>
                <a:latin typeface="Arial"/>
                <a:ea typeface="ＭＳ Ｐゴシック"/>
              </a:rPr>
              <a:t>Interventions au</a:t>
            </a:r>
          </a:p>
          <a:p>
            <a:pPr algn="ctr" defTabSz="514337">
              <a:defRPr/>
            </a:pPr>
            <a:r>
              <a:rPr lang="fr-FR" sz="1000" b="1" kern="0" dirty="0">
                <a:solidFill>
                  <a:srgbClr val="4E455D"/>
                </a:solidFill>
                <a:latin typeface="Arial"/>
                <a:ea typeface="ＭＳ Ｐゴシック"/>
              </a:rPr>
              <a:t>domicile</a:t>
            </a:r>
          </a:p>
        </p:txBody>
      </p:sp>
      <p:sp>
        <p:nvSpPr>
          <p:cNvPr id="20" name="Plus 10">
            <a:extLst>
              <a:ext uri="{FF2B5EF4-FFF2-40B4-BE49-F238E27FC236}">
                <a16:creationId xmlns:a16="http://schemas.microsoft.com/office/drawing/2014/main" id="{233A3444-412F-4475-80F2-DF5960EC058D}"/>
              </a:ext>
            </a:extLst>
          </p:cNvPr>
          <p:cNvSpPr/>
          <p:nvPr/>
        </p:nvSpPr>
        <p:spPr>
          <a:xfrm>
            <a:off x="2958766" y="3263501"/>
            <a:ext cx="371462" cy="321390"/>
          </a:xfrm>
          <a:prstGeom prst="mathPlus">
            <a:avLst/>
          </a:prstGeom>
          <a:solidFill>
            <a:schemeClr val="bg1">
              <a:lumMod val="50000"/>
            </a:schemeClr>
          </a:solidFill>
          <a:ln w="25400" cap="flat" cmpd="sng" algn="ctr">
            <a:solidFill>
              <a:schemeClr val="bg1">
                <a:lumMod val="50000"/>
              </a:schemeClr>
            </a:solidFill>
            <a:prstDash val="solid"/>
          </a:ln>
          <a:effectLst/>
        </p:spPr>
        <p:txBody>
          <a:bodyPr rtlCol="0" anchor="ctr"/>
          <a:lstStyle/>
          <a:p>
            <a:pPr algn="ctr" defTabSz="514337">
              <a:defRPr/>
            </a:pPr>
            <a:endParaRPr lang="fr-FR" sz="1350" kern="0" dirty="0">
              <a:solidFill>
                <a:schemeClr val="bg1">
                  <a:lumMod val="65000"/>
                </a:schemeClr>
              </a:solidFill>
              <a:latin typeface="Arial"/>
              <a:ea typeface="ＭＳ Ｐゴシック"/>
            </a:endParaRPr>
          </a:p>
        </p:txBody>
      </p:sp>
      <p:sp>
        <p:nvSpPr>
          <p:cNvPr id="21" name="Plus 10">
            <a:extLst>
              <a:ext uri="{FF2B5EF4-FFF2-40B4-BE49-F238E27FC236}">
                <a16:creationId xmlns:a16="http://schemas.microsoft.com/office/drawing/2014/main" id="{DF33ACDB-BAA8-4D20-9FB4-5B90E65C003C}"/>
              </a:ext>
            </a:extLst>
          </p:cNvPr>
          <p:cNvSpPr/>
          <p:nvPr/>
        </p:nvSpPr>
        <p:spPr>
          <a:xfrm>
            <a:off x="2957839" y="4176434"/>
            <a:ext cx="371462" cy="321390"/>
          </a:xfrm>
          <a:prstGeom prst="mathPlus">
            <a:avLst/>
          </a:prstGeom>
          <a:solidFill>
            <a:schemeClr val="bg1">
              <a:lumMod val="50000"/>
            </a:schemeClr>
          </a:solidFill>
          <a:ln w="25400" cap="flat" cmpd="sng" algn="ctr">
            <a:solidFill>
              <a:schemeClr val="bg1">
                <a:lumMod val="50000"/>
              </a:schemeClr>
            </a:solidFill>
            <a:prstDash val="solid"/>
          </a:ln>
          <a:effectLst/>
        </p:spPr>
        <p:txBody>
          <a:bodyPr rtlCol="0" anchor="ctr"/>
          <a:lstStyle/>
          <a:p>
            <a:pPr algn="ctr" defTabSz="514337">
              <a:defRPr/>
            </a:pPr>
            <a:endParaRPr lang="fr-FR" sz="1350" kern="0" dirty="0">
              <a:solidFill>
                <a:schemeClr val="bg1">
                  <a:lumMod val="65000"/>
                </a:schemeClr>
              </a:solidFill>
              <a:latin typeface="Arial"/>
              <a:ea typeface="ＭＳ Ｐゴシック"/>
            </a:endParaRPr>
          </a:p>
        </p:txBody>
      </p:sp>
      <p:sp>
        <p:nvSpPr>
          <p:cNvPr id="22" name="Plus 10">
            <a:extLst>
              <a:ext uri="{FF2B5EF4-FFF2-40B4-BE49-F238E27FC236}">
                <a16:creationId xmlns:a16="http://schemas.microsoft.com/office/drawing/2014/main" id="{944CB303-4D03-4C53-9313-3872F59F7566}"/>
              </a:ext>
            </a:extLst>
          </p:cNvPr>
          <p:cNvSpPr/>
          <p:nvPr/>
        </p:nvSpPr>
        <p:spPr>
          <a:xfrm>
            <a:off x="2956059" y="5231585"/>
            <a:ext cx="371462" cy="321390"/>
          </a:xfrm>
          <a:prstGeom prst="mathPlus">
            <a:avLst/>
          </a:prstGeom>
          <a:solidFill>
            <a:schemeClr val="bg1">
              <a:lumMod val="50000"/>
            </a:schemeClr>
          </a:solidFill>
          <a:ln w="25400" cap="flat" cmpd="sng" algn="ctr">
            <a:solidFill>
              <a:schemeClr val="bg1">
                <a:lumMod val="50000"/>
              </a:schemeClr>
            </a:solidFill>
            <a:prstDash val="solid"/>
          </a:ln>
          <a:effectLst/>
        </p:spPr>
        <p:txBody>
          <a:bodyPr rtlCol="0" anchor="ctr"/>
          <a:lstStyle/>
          <a:p>
            <a:pPr algn="ctr" defTabSz="514337">
              <a:defRPr/>
            </a:pPr>
            <a:endParaRPr lang="fr-FR" sz="1350" kern="0" dirty="0">
              <a:solidFill>
                <a:schemeClr val="bg1">
                  <a:lumMod val="65000"/>
                </a:schemeClr>
              </a:solidFill>
              <a:latin typeface="Arial"/>
              <a:ea typeface="ＭＳ Ｐゴシック"/>
            </a:endParaRPr>
          </a:p>
        </p:txBody>
      </p:sp>
      <p:sp>
        <p:nvSpPr>
          <p:cNvPr id="23" name="Flèche : pentagone 22">
            <a:extLst>
              <a:ext uri="{FF2B5EF4-FFF2-40B4-BE49-F238E27FC236}">
                <a16:creationId xmlns:a16="http://schemas.microsoft.com/office/drawing/2014/main" id="{711E4361-47BE-4B13-B64E-19EDBD7099FC}"/>
              </a:ext>
            </a:extLst>
          </p:cNvPr>
          <p:cNvSpPr/>
          <p:nvPr/>
        </p:nvSpPr>
        <p:spPr>
          <a:xfrm>
            <a:off x="4831553" y="3040970"/>
            <a:ext cx="1232284" cy="410198"/>
          </a:xfrm>
          <a:prstGeom prst="homePlate">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fr-FR"/>
          </a:p>
        </p:txBody>
      </p:sp>
      <p:sp>
        <p:nvSpPr>
          <p:cNvPr id="24" name="Rectangle à coins arrondis 7">
            <a:extLst>
              <a:ext uri="{FF2B5EF4-FFF2-40B4-BE49-F238E27FC236}">
                <a16:creationId xmlns:a16="http://schemas.microsoft.com/office/drawing/2014/main" id="{8F97F3A4-26F5-462C-B3F2-B5713DBEC62E}"/>
              </a:ext>
            </a:extLst>
          </p:cNvPr>
          <p:cNvSpPr/>
          <p:nvPr/>
        </p:nvSpPr>
        <p:spPr>
          <a:xfrm>
            <a:off x="5956867" y="2846227"/>
            <a:ext cx="1937174" cy="791305"/>
          </a:xfrm>
          <a:prstGeom prst="roundRect">
            <a:avLst/>
          </a:prstGeom>
          <a:noFill/>
          <a:ln w="25400" cap="flat" cmpd="sng" algn="ctr">
            <a:solidFill>
              <a:schemeClr val="accent6"/>
            </a:solidFill>
            <a:prstDash val="solid"/>
          </a:ln>
          <a:effectLst/>
        </p:spPr>
        <p:txBody>
          <a:bodyPr rtlCol="0" anchor="t"/>
          <a:lstStyle/>
          <a:p>
            <a:pPr algn="ctr" defTabSz="514337">
              <a:defRPr/>
            </a:pPr>
            <a:r>
              <a:rPr lang="fr-FR" sz="1200" b="1" kern="0" dirty="0">
                <a:solidFill>
                  <a:schemeClr val="accent6"/>
                </a:solidFill>
                <a:latin typeface="Arial"/>
                <a:ea typeface="ＭＳ Ｐゴシック"/>
              </a:rPr>
              <a:t>Réforme portant uniquement sur le forfait global de soins</a:t>
            </a:r>
          </a:p>
          <a:p>
            <a:pPr algn="ctr" defTabSz="514337">
              <a:defRPr/>
            </a:pPr>
            <a:endParaRPr lang="fr-FR" sz="1013" kern="0" dirty="0">
              <a:solidFill>
                <a:schemeClr val="accent1"/>
              </a:solidFill>
              <a:latin typeface="Arial"/>
              <a:ea typeface="ＭＳ Ｐゴシック"/>
            </a:endParaRPr>
          </a:p>
          <a:p>
            <a:pPr algn="ctr" defTabSz="514337">
              <a:defRPr/>
            </a:pPr>
            <a:endParaRPr lang="fr-FR" sz="1013" kern="0" dirty="0">
              <a:solidFill>
                <a:schemeClr val="accent1"/>
              </a:solidFill>
              <a:latin typeface="Arial"/>
              <a:ea typeface="ＭＳ Ｐゴシック"/>
            </a:endParaRPr>
          </a:p>
        </p:txBody>
      </p:sp>
      <p:sp>
        <p:nvSpPr>
          <p:cNvPr id="16" name="Non égal 15">
            <a:extLst>
              <a:ext uri="{FF2B5EF4-FFF2-40B4-BE49-F238E27FC236}">
                <a16:creationId xmlns:a16="http://schemas.microsoft.com/office/drawing/2014/main" id="{0F9BBF27-FB29-43EA-91D5-C80A4881DE77}"/>
              </a:ext>
            </a:extLst>
          </p:cNvPr>
          <p:cNvSpPr/>
          <p:nvPr/>
        </p:nvSpPr>
        <p:spPr>
          <a:xfrm>
            <a:off x="8942090" y="5788859"/>
            <a:ext cx="631854" cy="398964"/>
          </a:xfrm>
          <a:prstGeom prst="mathNotEqual">
            <a:avLst/>
          </a:prstGeom>
          <a:solidFill>
            <a:srgbClr val="FFC000"/>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pic>
        <p:nvPicPr>
          <p:cNvPr id="25" name="Picture 4" descr="665 200+ Panneau Attention Photos, taleaux et images libre de droits -  iStock | Warning, Panneau danger, Attention danger">
            <a:extLst>
              <a:ext uri="{FF2B5EF4-FFF2-40B4-BE49-F238E27FC236}">
                <a16:creationId xmlns:a16="http://schemas.microsoft.com/office/drawing/2014/main" id="{608CA5C5-8687-4F9D-9379-D1CC289296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5956867" y="5343456"/>
            <a:ext cx="890806" cy="890806"/>
          </a:xfrm>
          <a:prstGeom prst="rect">
            <a:avLst/>
          </a:prstGeom>
          <a:noFill/>
          <a:extLst>
            <a:ext uri="{909E8E84-426E-40DD-AFC4-6F175D3DCCD1}">
              <a14:hiddenFill xmlns:a14="http://schemas.microsoft.com/office/drawing/2010/main">
                <a:solidFill>
                  <a:srgbClr val="FFFFFF"/>
                </a:solidFill>
              </a14:hiddenFill>
            </a:ext>
          </a:extLst>
        </p:spPr>
      </p:pic>
      <p:sp>
        <p:nvSpPr>
          <p:cNvPr id="6" name="ZoneTexte 5">
            <a:extLst>
              <a:ext uri="{FF2B5EF4-FFF2-40B4-BE49-F238E27FC236}">
                <a16:creationId xmlns:a16="http://schemas.microsoft.com/office/drawing/2014/main" id="{C47E53E6-D28E-4972-82D3-BA0027FEDC42}"/>
              </a:ext>
            </a:extLst>
          </p:cNvPr>
          <p:cNvSpPr txBox="1"/>
          <p:nvPr/>
        </p:nvSpPr>
        <p:spPr>
          <a:xfrm>
            <a:off x="6819147" y="5411895"/>
            <a:ext cx="2273416" cy="738664"/>
          </a:xfrm>
          <a:prstGeom prst="rect">
            <a:avLst/>
          </a:prstGeom>
          <a:noFill/>
        </p:spPr>
        <p:txBody>
          <a:bodyPr wrap="square" rtlCol="0">
            <a:spAutoFit/>
          </a:bodyPr>
          <a:lstStyle/>
          <a:p>
            <a:r>
              <a:rPr lang="fr-FR" sz="1400" b="1" dirty="0">
                <a:latin typeface="Arial" panose="020B0604020202020204" pitchFamily="34" charset="0"/>
                <a:cs typeface="Arial" panose="020B0604020202020204" pitchFamily="34" charset="0"/>
              </a:rPr>
              <a:t>Ne pas confondre :</a:t>
            </a:r>
          </a:p>
          <a:p>
            <a:br>
              <a:rPr lang="fr-FR" sz="1400" dirty="0">
                <a:latin typeface="Arial" panose="020B0604020202020204" pitchFamily="34" charset="0"/>
                <a:cs typeface="Arial" panose="020B0604020202020204" pitchFamily="34" charset="0"/>
              </a:rPr>
            </a:br>
            <a:r>
              <a:rPr lang="fr-FR" sz="1400" dirty="0">
                <a:latin typeface="Arial" panose="020B0604020202020204" pitchFamily="34" charset="0"/>
                <a:cs typeface="Arial" panose="020B0604020202020204" pitchFamily="34" charset="0"/>
              </a:rPr>
              <a:t>Dotation globale de soins</a:t>
            </a:r>
          </a:p>
        </p:txBody>
      </p:sp>
      <p:sp>
        <p:nvSpPr>
          <p:cNvPr id="26" name="ZoneTexte 25">
            <a:extLst>
              <a:ext uri="{FF2B5EF4-FFF2-40B4-BE49-F238E27FC236}">
                <a16:creationId xmlns:a16="http://schemas.microsoft.com/office/drawing/2014/main" id="{1EE74466-8456-4E34-9E51-39AEEC0F245B}"/>
              </a:ext>
            </a:extLst>
          </p:cNvPr>
          <p:cNvSpPr txBox="1"/>
          <p:nvPr/>
        </p:nvSpPr>
        <p:spPr>
          <a:xfrm>
            <a:off x="9573944" y="5411895"/>
            <a:ext cx="2273416" cy="738664"/>
          </a:xfrm>
          <a:prstGeom prst="rect">
            <a:avLst/>
          </a:prstGeom>
          <a:noFill/>
        </p:spPr>
        <p:txBody>
          <a:bodyPr wrap="square" rtlCol="0">
            <a:spAutoFit/>
          </a:bodyPr>
          <a:lstStyle/>
          <a:p>
            <a:endParaRPr lang="fr-FR" sz="1400" dirty="0">
              <a:latin typeface="Arial" panose="020B0604020202020204" pitchFamily="34" charset="0"/>
              <a:cs typeface="Arial" panose="020B0604020202020204" pitchFamily="34" charset="0"/>
            </a:endParaRPr>
          </a:p>
          <a:p>
            <a:br>
              <a:rPr lang="fr-FR" sz="1400" dirty="0">
                <a:latin typeface="Arial" panose="020B0604020202020204" pitchFamily="34" charset="0"/>
                <a:cs typeface="Arial" panose="020B0604020202020204" pitchFamily="34" charset="0"/>
              </a:rPr>
            </a:br>
            <a:r>
              <a:rPr lang="fr-FR" sz="1400" dirty="0">
                <a:latin typeface="Arial" panose="020B0604020202020204" pitchFamily="34" charset="0"/>
                <a:cs typeface="Arial" panose="020B0604020202020204" pitchFamily="34" charset="0"/>
              </a:rPr>
              <a:t>Forfait global de soins</a:t>
            </a:r>
          </a:p>
        </p:txBody>
      </p:sp>
      <p:sp>
        <p:nvSpPr>
          <p:cNvPr id="27" name="Ellipse 26">
            <a:extLst>
              <a:ext uri="{FF2B5EF4-FFF2-40B4-BE49-F238E27FC236}">
                <a16:creationId xmlns:a16="http://schemas.microsoft.com/office/drawing/2014/main" id="{E380127B-F771-4328-85D9-99D95EBE926B}"/>
              </a:ext>
            </a:extLst>
          </p:cNvPr>
          <p:cNvSpPr/>
          <p:nvPr/>
        </p:nvSpPr>
        <p:spPr>
          <a:xfrm>
            <a:off x="1872150" y="2810658"/>
            <a:ext cx="645952" cy="24237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000" dirty="0">
                <a:solidFill>
                  <a:schemeClr val="accent6"/>
                </a:solidFill>
              </a:rPr>
              <a:t>Socle</a:t>
            </a:r>
          </a:p>
        </p:txBody>
      </p:sp>
      <p:sp>
        <p:nvSpPr>
          <p:cNvPr id="28" name="Ellipse 27">
            <a:extLst>
              <a:ext uri="{FF2B5EF4-FFF2-40B4-BE49-F238E27FC236}">
                <a16:creationId xmlns:a16="http://schemas.microsoft.com/office/drawing/2014/main" id="{B0819371-C5B9-410F-8790-A74CF065FE94}"/>
              </a:ext>
            </a:extLst>
          </p:cNvPr>
          <p:cNvSpPr/>
          <p:nvPr/>
        </p:nvSpPr>
        <p:spPr>
          <a:xfrm>
            <a:off x="3600890" y="2806422"/>
            <a:ext cx="1064458" cy="265976"/>
          </a:xfrm>
          <a:prstGeom prst="ellipse">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800" dirty="0">
                <a:solidFill>
                  <a:schemeClr val="accent1"/>
                </a:solidFill>
              </a:rPr>
              <a:t>Intervention</a:t>
            </a:r>
          </a:p>
        </p:txBody>
      </p:sp>
    </p:spTree>
    <p:extLst>
      <p:ext uri="{BB962C8B-B14F-4D97-AF65-F5344CB8AC3E}">
        <p14:creationId xmlns:p14="http://schemas.microsoft.com/office/powerpoint/2010/main" val="3693265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DB033-01EB-49D0-AAF9-698BE7B70AF5}"/>
              </a:ext>
            </a:extLst>
          </p:cNvPr>
          <p:cNvSpPr>
            <a:spLocks noGrp="1"/>
          </p:cNvSpPr>
          <p:nvPr>
            <p:ph type="title"/>
          </p:nvPr>
        </p:nvSpPr>
        <p:spPr>
          <a:xfrm>
            <a:off x="437366" y="275161"/>
            <a:ext cx="11131052" cy="1325563"/>
          </a:xfrm>
        </p:spPr>
        <p:txBody>
          <a:bodyPr/>
          <a:lstStyle/>
          <a:p>
            <a:r>
              <a:rPr lang="fr-FR" sz="4000" dirty="0"/>
              <a:t>2. Nouveau modèle de financement (2/13) </a:t>
            </a:r>
            <a:br>
              <a:rPr lang="fr-FR" sz="4000" dirty="0"/>
            </a:br>
            <a:r>
              <a:rPr lang="fr-FR" sz="4000" dirty="0"/>
              <a:t>Focus sur la composante « socle »</a:t>
            </a:r>
          </a:p>
        </p:txBody>
      </p:sp>
      <p:sp>
        <p:nvSpPr>
          <p:cNvPr id="9" name="Rectangle à coins arrondis 8">
            <a:extLst>
              <a:ext uri="{FF2B5EF4-FFF2-40B4-BE49-F238E27FC236}">
                <a16:creationId xmlns:a16="http://schemas.microsoft.com/office/drawing/2014/main" id="{F98E6254-65F2-4BD4-9C89-44B898832D79}"/>
              </a:ext>
            </a:extLst>
          </p:cNvPr>
          <p:cNvSpPr/>
          <p:nvPr/>
        </p:nvSpPr>
        <p:spPr>
          <a:xfrm>
            <a:off x="1669844" y="1746993"/>
            <a:ext cx="2533039" cy="1809940"/>
          </a:xfrm>
          <a:prstGeom prst="roundRect">
            <a:avLst/>
          </a:prstGeom>
          <a:solidFill>
            <a:schemeClr val="accent5">
              <a:lumMod val="40000"/>
              <a:lumOff val="60000"/>
            </a:schemeClr>
          </a:solidFill>
          <a:ln w="25400" cap="flat" cmpd="sng" algn="ctr">
            <a:solidFill>
              <a:srgbClr val="000000"/>
            </a:solidFill>
            <a:prstDash val="solid"/>
          </a:ln>
          <a:effectLst/>
        </p:spPr>
        <p:txBody>
          <a:bodyPr rtlCol="0" anchor="ctr"/>
          <a:lstStyle/>
          <a:p>
            <a:pPr algn="ctr" defTabSz="514337">
              <a:defRPr/>
            </a:pPr>
            <a:r>
              <a:rPr lang="fr-FR" sz="1400" b="1" kern="0" dirty="0">
                <a:solidFill>
                  <a:srgbClr val="4E455D"/>
                </a:solidFill>
                <a:latin typeface="Arial"/>
                <a:ea typeface="ＭＳ Ｐゴシック"/>
              </a:rPr>
              <a:t>Financement</a:t>
            </a:r>
          </a:p>
          <a:p>
            <a:pPr algn="ctr" defTabSz="514337">
              <a:defRPr/>
            </a:pPr>
            <a:endParaRPr lang="fr-FR" sz="1400" b="1" kern="0" dirty="0">
              <a:solidFill>
                <a:srgbClr val="4E455D"/>
              </a:solidFill>
              <a:latin typeface="Arial"/>
              <a:ea typeface="ＭＳ Ｐゴシック"/>
            </a:endParaRPr>
          </a:p>
          <a:p>
            <a:pPr algn="ctr" defTabSz="514337">
              <a:defRPr/>
            </a:pPr>
            <a:r>
              <a:rPr lang="fr-FR" sz="1400" b="1" kern="0" dirty="0">
                <a:solidFill>
                  <a:srgbClr val="4E455D"/>
                </a:solidFill>
                <a:latin typeface="Arial"/>
                <a:ea typeface="ＭＳ Ｐゴシック"/>
              </a:rPr>
              <a:t>Structure</a:t>
            </a:r>
            <a:br>
              <a:rPr lang="fr-FR" sz="1400" b="1" kern="0" dirty="0">
                <a:solidFill>
                  <a:srgbClr val="4E455D"/>
                </a:solidFill>
                <a:latin typeface="Arial"/>
                <a:ea typeface="ＭＳ Ｐゴシック"/>
              </a:rPr>
            </a:br>
            <a:r>
              <a:rPr lang="fr-FR" sz="1400" b="1" kern="0" dirty="0">
                <a:solidFill>
                  <a:srgbClr val="4E455D"/>
                </a:solidFill>
                <a:latin typeface="Arial"/>
                <a:ea typeface="ＭＳ Ｐゴシック"/>
              </a:rPr>
              <a:t>et </a:t>
            </a:r>
          </a:p>
          <a:p>
            <a:pPr algn="ctr" defTabSz="514337">
              <a:defRPr/>
            </a:pPr>
            <a:r>
              <a:rPr lang="fr-FR" sz="1400" b="1" kern="0" dirty="0">
                <a:solidFill>
                  <a:srgbClr val="4E455D"/>
                </a:solidFill>
                <a:latin typeface="Arial"/>
                <a:ea typeface="ＭＳ Ｐゴシック"/>
              </a:rPr>
              <a:t>Déplacement</a:t>
            </a:r>
          </a:p>
        </p:txBody>
      </p:sp>
      <p:sp>
        <p:nvSpPr>
          <p:cNvPr id="10" name="Ellipse 9">
            <a:extLst>
              <a:ext uri="{FF2B5EF4-FFF2-40B4-BE49-F238E27FC236}">
                <a16:creationId xmlns:a16="http://schemas.microsoft.com/office/drawing/2014/main" id="{FC8463FD-E030-4881-9E55-9B81AC1BCB2E}"/>
              </a:ext>
            </a:extLst>
          </p:cNvPr>
          <p:cNvSpPr/>
          <p:nvPr/>
        </p:nvSpPr>
        <p:spPr>
          <a:xfrm>
            <a:off x="2266431" y="1547185"/>
            <a:ext cx="1400865" cy="58656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600" dirty="0">
                <a:solidFill>
                  <a:schemeClr val="accent6"/>
                </a:solidFill>
              </a:rPr>
              <a:t>Socle</a:t>
            </a:r>
          </a:p>
        </p:txBody>
      </p:sp>
      <p:sp>
        <p:nvSpPr>
          <p:cNvPr id="15" name="Rectangle : coins arrondis 14">
            <a:extLst>
              <a:ext uri="{FF2B5EF4-FFF2-40B4-BE49-F238E27FC236}">
                <a16:creationId xmlns:a16="http://schemas.microsoft.com/office/drawing/2014/main" id="{6233560F-9854-41A7-8B35-670F89854198}"/>
              </a:ext>
            </a:extLst>
          </p:cNvPr>
          <p:cNvSpPr/>
          <p:nvPr/>
        </p:nvSpPr>
        <p:spPr>
          <a:xfrm>
            <a:off x="1758630" y="4837215"/>
            <a:ext cx="9079945" cy="1047296"/>
          </a:xfrm>
          <a:prstGeom prst="roundRect">
            <a:avLst/>
          </a:prstGeom>
          <a:solidFill>
            <a:schemeClr val="accent5">
              <a:lumMod val="20000"/>
              <a:lumOff val="80000"/>
            </a:schemeClr>
          </a:solidFill>
          <a:ln>
            <a:solidFill>
              <a:schemeClr val="accent5">
                <a:lumMod val="40000"/>
                <a:lumOff val="6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b="1" kern="0" dirty="0">
                <a:solidFill>
                  <a:srgbClr val="4E455D"/>
                </a:solidFill>
                <a:latin typeface="Arial"/>
                <a:ea typeface="ＭＳ Ｐゴシック"/>
              </a:rPr>
              <a:t>Socle (année N) = </a:t>
            </a:r>
            <a:br>
              <a:rPr lang="fr-FR" b="1" kern="0" dirty="0">
                <a:solidFill>
                  <a:srgbClr val="4E455D"/>
                </a:solidFill>
                <a:latin typeface="Arial"/>
                <a:ea typeface="ＭＳ Ｐゴシック"/>
              </a:rPr>
            </a:br>
            <a:r>
              <a:rPr lang="fr-FR" b="1" kern="0" dirty="0">
                <a:solidFill>
                  <a:srgbClr val="4E455D"/>
                </a:solidFill>
                <a:latin typeface="Arial"/>
                <a:ea typeface="ＭＳ Ｐゴシック"/>
              </a:rPr>
              <a:t>Nombre de places autorisées au 31/12/N-1 x Forfait structure annuel</a:t>
            </a:r>
          </a:p>
        </p:txBody>
      </p:sp>
      <p:sp>
        <p:nvSpPr>
          <p:cNvPr id="7" name="Flèche : chevron 6">
            <a:extLst>
              <a:ext uri="{FF2B5EF4-FFF2-40B4-BE49-F238E27FC236}">
                <a16:creationId xmlns:a16="http://schemas.microsoft.com/office/drawing/2014/main" id="{E1ECA84F-E744-4BFF-93B0-1577E223B5F3}"/>
              </a:ext>
            </a:extLst>
          </p:cNvPr>
          <p:cNvSpPr/>
          <p:nvPr/>
        </p:nvSpPr>
        <p:spPr>
          <a:xfrm>
            <a:off x="4077050" y="2357306"/>
            <a:ext cx="1526796" cy="562063"/>
          </a:xfrm>
          <a:prstGeom prst="chevron">
            <a:avLst/>
          </a:prstGeom>
          <a:solidFill>
            <a:schemeClr val="accent5">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 name="ZoneTexte 7">
            <a:extLst>
              <a:ext uri="{FF2B5EF4-FFF2-40B4-BE49-F238E27FC236}">
                <a16:creationId xmlns:a16="http://schemas.microsoft.com/office/drawing/2014/main" id="{3ACCDE4C-80FE-4C60-93B8-4D359E14FCEF}"/>
              </a:ext>
            </a:extLst>
          </p:cNvPr>
          <p:cNvSpPr txBox="1"/>
          <p:nvPr/>
        </p:nvSpPr>
        <p:spPr>
          <a:xfrm>
            <a:off x="5603846" y="1746993"/>
            <a:ext cx="6065239" cy="2831544"/>
          </a:xfrm>
          <a:prstGeom prst="rect">
            <a:avLst/>
          </a:prstGeom>
          <a:noFill/>
        </p:spPr>
        <p:txBody>
          <a:bodyPr wrap="square" rtlCol="0">
            <a:spAutoFit/>
          </a:bodyPr>
          <a:lstStyle/>
          <a:p>
            <a:pPr marL="285750" indent="-285750">
              <a:buFont typeface="Arial" panose="020B0604020202020204" pitchFamily="34" charset="0"/>
              <a:buChar char="•"/>
            </a:pPr>
            <a:r>
              <a:rPr lang="fr-FR" sz="2000" dirty="0">
                <a:latin typeface="Arial" panose="020B0604020202020204" pitchFamily="34" charset="0"/>
                <a:cs typeface="Arial" panose="020B0604020202020204" pitchFamily="34" charset="0"/>
              </a:rPr>
              <a:t>Correspond au </a:t>
            </a:r>
            <a:r>
              <a:rPr lang="fr-FR" sz="2000" b="1" dirty="0">
                <a:latin typeface="Arial" panose="020B0604020202020204" pitchFamily="34" charset="0"/>
                <a:cs typeface="Arial" panose="020B0604020202020204" pitchFamily="34" charset="0"/>
              </a:rPr>
              <a:t>financement des frais de structure </a:t>
            </a:r>
            <a:r>
              <a:rPr lang="fr-FR" sz="2000" dirty="0">
                <a:latin typeface="Arial" panose="020B0604020202020204" pitchFamily="34" charset="0"/>
                <a:cs typeface="Arial" panose="020B0604020202020204" pitchFamily="34" charset="0"/>
              </a:rPr>
              <a:t>(charges de personnel administratif et directeur, locaux, …) et de déplacements. </a:t>
            </a:r>
          </a:p>
          <a:p>
            <a:pPr marL="285750" indent="-285750">
              <a:buFont typeface="Arial" panose="020B0604020202020204" pitchFamily="34" charset="0"/>
              <a:buChar char="•"/>
            </a:pPr>
            <a:r>
              <a:rPr lang="fr-FR" sz="2000" dirty="0">
                <a:latin typeface="Arial" panose="020B0604020202020204" pitchFamily="34" charset="0"/>
                <a:cs typeface="Arial" panose="020B0604020202020204" pitchFamily="34" charset="0"/>
              </a:rPr>
              <a:t>Dépend : </a:t>
            </a:r>
          </a:p>
          <a:p>
            <a:r>
              <a:rPr lang="fr-FR" sz="2000" dirty="0">
                <a:latin typeface="Arial" panose="020B0604020202020204" pitchFamily="34" charset="0"/>
                <a:cs typeface="Arial" panose="020B0604020202020204" pitchFamily="34" charset="0"/>
              </a:rPr>
              <a:t>	</a:t>
            </a:r>
            <a:r>
              <a:rPr lang="fr-FR" sz="2000" b="1" dirty="0">
                <a:latin typeface="Arial" panose="020B0604020202020204" pitchFamily="34" charset="0"/>
                <a:cs typeface="Arial" panose="020B0604020202020204" pitchFamily="34" charset="0"/>
              </a:rPr>
              <a:t>-</a:t>
            </a:r>
            <a:r>
              <a:rPr lang="fr-FR" sz="2000" dirty="0">
                <a:latin typeface="Arial" panose="020B0604020202020204" pitchFamily="34" charset="0"/>
                <a:cs typeface="Arial" panose="020B0604020202020204" pitchFamily="34" charset="0"/>
              </a:rPr>
              <a:t> du </a:t>
            </a:r>
            <a:r>
              <a:rPr lang="fr-FR" sz="2000" b="1" dirty="0">
                <a:latin typeface="Arial" panose="020B0604020202020204" pitchFamily="34" charset="0"/>
                <a:cs typeface="Arial" panose="020B0604020202020204" pitchFamily="34" charset="0"/>
              </a:rPr>
              <a:t>nombre de places autorisées </a:t>
            </a:r>
            <a:r>
              <a:rPr lang="fr-FR" sz="2000" dirty="0">
                <a:latin typeface="Arial" panose="020B0604020202020204" pitchFamily="34" charset="0"/>
                <a:cs typeface="Arial" panose="020B0604020202020204" pitchFamily="34" charset="0"/>
              </a:rPr>
              <a:t>(hors 	places – financements complémentaires)</a:t>
            </a:r>
          </a:p>
          <a:p>
            <a:r>
              <a:rPr lang="fr-FR" sz="2000" dirty="0">
                <a:latin typeface="Arial" panose="020B0604020202020204" pitchFamily="34" charset="0"/>
                <a:cs typeface="Arial" panose="020B0604020202020204" pitchFamily="34" charset="0"/>
              </a:rPr>
              <a:t>	</a:t>
            </a:r>
            <a:r>
              <a:rPr lang="fr-FR" sz="2000" b="1" dirty="0">
                <a:latin typeface="Arial" panose="020B0604020202020204" pitchFamily="34" charset="0"/>
                <a:cs typeface="Arial" panose="020B0604020202020204" pitchFamily="34" charset="0"/>
              </a:rPr>
              <a:t>-</a:t>
            </a:r>
            <a:r>
              <a:rPr lang="fr-FR" sz="2000" dirty="0">
                <a:latin typeface="Arial" panose="020B0604020202020204" pitchFamily="34" charset="0"/>
                <a:cs typeface="Arial" panose="020B0604020202020204" pitchFamily="34" charset="0"/>
              </a:rPr>
              <a:t> d’un </a:t>
            </a:r>
            <a:r>
              <a:rPr lang="fr-FR" sz="2000" b="1" dirty="0">
                <a:latin typeface="Arial" panose="020B0604020202020204" pitchFamily="34" charset="0"/>
                <a:cs typeface="Arial" panose="020B0604020202020204" pitchFamily="34" charset="0"/>
              </a:rPr>
              <a:t>« forfait structure » </a:t>
            </a:r>
            <a:r>
              <a:rPr lang="fr-FR" sz="2000" dirty="0">
                <a:latin typeface="Arial" panose="020B0604020202020204" pitchFamily="34" charset="0"/>
                <a:cs typeface="Arial" panose="020B0604020202020204" pitchFamily="34" charset="0"/>
              </a:rPr>
              <a:t>fixé chaque 	année 	par arrêté ministériel.</a:t>
            </a:r>
          </a:p>
          <a:p>
            <a:pPr marL="285750" indent="-285750">
              <a:buFont typeface="Arial" panose="020B0604020202020204" pitchFamily="34" charset="0"/>
              <a:buChar char="•"/>
            </a:pPr>
            <a:endParaRPr lang="fr-FR" dirty="0">
              <a:latin typeface="Arial" panose="020B0604020202020204" pitchFamily="34" charset="0"/>
              <a:cs typeface="Arial" panose="020B0604020202020204" pitchFamily="34" charset="0"/>
            </a:endParaRPr>
          </a:p>
        </p:txBody>
      </p:sp>
      <p:sp>
        <p:nvSpPr>
          <p:cNvPr id="11" name="Légende : flèche courbée 10">
            <a:extLst>
              <a:ext uri="{FF2B5EF4-FFF2-40B4-BE49-F238E27FC236}">
                <a16:creationId xmlns:a16="http://schemas.microsoft.com/office/drawing/2014/main" id="{598941AC-BBFA-4584-8B31-58150F7C9018}"/>
              </a:ext>
            </a:extLst>
          </p:cNvPr>
          <p:cNvSpPr/>
          <p:nvPr/>
        </p:nvSpPr>
        <p:spPr>
          <a:xfrm>
            <a:off x="9629404" y="4473773"/>
            <a:ext cx="1321713" cy="754602"/>
          </a:xfrm>
          <a:prstGeom prst="borderCallout2">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fr-FR" sz="1400" b="1" dirty="0">
                <a:solidFill>
                  <a:schemeClr val="accent5">
                    <a:lumMod val="60000"/>
                    <a:lumOff val="40000"/>
                  </a:schemeClr>
                </a:solidFill>
                <a:latin typeface="Arial" panose="020B0604020202020204" pitchFamily="34" charset="0"/>
                <a:cs typeface="Arial" panose="020B0604020202020204" pitchFamily="34" charset="0"/>
              </a:rPr>
              <a:t>Majoration de 20% pour les DOM </a:t>
            </a:r>
          </a:p>
        </p:txBody>
      </p:sp>
    </p:spTree>
    <p:extLst>
      <p:ext uri="{BB962C8B-B14F-4D97-AF65-F5344CB8AC3E}">
        <p14:creationId xmlns:p14="http://schemas.microsoft.com/office/powerpoint/2010/main" val="2236299465"/>
      </p:ext>
    </p:extLst>
  </p:cSld>
  <p:clrMapOvr>
    <a:masterClrMapping/>
  </p:clrMapOvr>
</p:sld>
</file>

<file path=ppt/theme/theme1.xml><?xml version="1.0" encoding="utf-8"?>
<a:theme xmlns:a="http://schemas.openxmlformats.org/drawingml/2006/main" name="Thème Office">
  <a:themeElements>
    <a:clrScheme name="Bleu">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6c80c071-5987-461b-9a83-4b291775f359" xsi:nil="true"/>
    <lcf76f155ced4ddcb4097134ff3c332f xmlns="185d3cec-a74f-406d-a697-9ad7359960cc">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97AEEB016D66242B0FE091FAB3F6E9B" ma:contentTypeVersion="10" ma:contentTypeDescription="Crée un document." ma:contentTypeScope="" ma:versionID="e61169960ec8d5024c2b46256bad9991">
  <xsd:schema xmlns:xsd="http://www.w3.org/2001/XMLSchema" xmlns:xs="http://www.w3.org/2001/XMLSchema" xmlns:p="http://schemas.microsoft.com/office/2006/metadata/properties" xmlns:ns2="185d3cec-a74f-406d-a697-9ad7359960cc" xmlns:ns3="6c80c071-5987-461b-9a83-4b291775f359" targetNamespace="http://schemas.microsoft.com/office/2006/metadata/properties" ma:root="true" ma:fieldsID="2fc07c382cc3260211ce373f5599ea3a" ns2:_="" ns3:_="">
    <xsd:import namespace="185d3cec-a74f-406d-a697-9ad7359960cc"/>
    <xsd:import namespace="6c80c071-5987-461b-9a83-4b291775f35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5d3cec-a74f-406d-a697-9ad7359960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lcf76f155ced4ddcb4097134ff3c332f" ma:index="16" nillable="true" ma:taxonomy="true" ma:internalName="lcf76f155ced4ddcb4097134ff3c332f" ma:taxonomyFieldName="MediaServiceImageTags" ma:displayName="Balises d’images" ma:readOnly="false" ma:fieldId="{5cf76f15-5ced-4ddc-b409-7134ff3c332f}" ma:taxonomyMulti="true" ma:sspId="e0dec428-4417-4531-8d24-fd80b400180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c80c071-5987-461b-9a83-4b291775f359"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f5983cef-61d2-4c34-936f-3f398b2c5727}" ma:internalName="TaxCatchAll" ma:showField="CatchAllData" ma:web="6c80c071-5987-461b-9a83-4b291775f35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5EF5287-F5D7-4E5E-B653-C4BC18367664}">
  <ds:schemaRefs>
    <ds:schemaRef ds:uri="http://schemas.microsoft.com/sharepoint/v3/contenttype/forms"/>
  </ds:schemaRefs>
</ds:datastoreItem>
</file>

<file path=customXml/itemProps2.xml><?xml version="1.0" encoding="utf-8"?>
<ds:datastoreItem xmlns:ds="http://schemas.openxmlformats.org/officeDocument/2006/customXml" ds:itemID="{5D700790-DA44-4F19-9993-3755BA83F716}">
  <ds:schemaRefs>
    <ds:schemaRef ds:uri="http://www.w3.org/XML/1998/namespace"/>
    <ds:schemaRef ds:uri="http://schemas.microsoft.com/office/infopath/2007/PartnerControls"/>
    <ds:schemaRef ds:uri="http://schemas.microsoft.com/office/2006/metadata/properties"/>
    <ds:schemaRef ds:uri="http://purl.org/dc/dcmitype/"/>
    <ds:schemaRef ds:uri="http://schemas.openxmlformats.org/package/2006/metadata/core-properties"/>
    <ds:schemaRef ds:uri="http://schemas.microsoft.com/office/2006/documentManagement/types"/>
    <ds:schemaRef ds:uri="http://purl.org/dc/elements/1.1/"/>
    <ds:schemaRef ds:uri="http://purl.org/dc/terms/"/>
    <ds:schemaRef ds:uri="6c80c071-5987-461b-9a83-4b291775f359"/>
    <ds:schemaRef ds:uri="185d3cec-a74f-406d-a697-9ad7359960cc"/>
  </ds:schemaRefs>
</ds:datastoreItem>
</file>

<file path=customXml/itemProps3.xml><?xml version="1.0" encoding="utf-8"?>
<ds:datastoreItem xmlns:ds="http://schemas.openxmlformats.org/officeDocument/2006/customXml" ds:itemID="{3F54D486-3A3C-4330-9D49-644ACD3D4C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5d3cec-a74f-406d-a697-9ad7359960cc"/>
    <ds:schemaRef ds:uri="6c80c071-5987-461b-9a83-4b291775f35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6682</TotalTime>
  <Words>4979</Words>
  <Application>Microsoft Office PowerPoint</Application>
  <PresentationFormat>Grand écran</PresentationFormat>
  <Paragraphs>510</Paragraphs>
  <Slides>51</Slides>
  <Notes>7</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51</vt:i4>
      </vt:variant>
    </vt:vector>
  </HeadingPairs>
  <TitlesOfParts>
    <vt:vector size="59" baseType="lpstr">
      <vt:lpstr>ＭＳ Ｐゴシック</vt:lpstr>
      <vt:lpstr>Arial</vt:lpstr>
      <vt:lpstr>Calibri</vt:lpstr>
      <vt:lpstr>Courier New</vt:lpstr>
      <vt:lpstr>Times</vt:lpstr>
      <vt:lpstr>Times New Roman</vt:lpstr>
      <vt:lpstr>Wingdings</vt:lpstr>
      <vt:lpstr>Thème Office</vt:lpstr>
      <vt:lpstr>Présentation PowerPoint</vt:lpstr>
      <vt:lpstr>Présentation PowerPoint</vt:lpstr>
      <vt:lpstr>Sommaire</vt:lpstr>
      <vt:lpstr>Présentation PowerPoint</vt:lpstr>
      <vt:lpstr>1. Contexte et objectifs de la réforme du financement des SSIAD et des SPASAD (1/2)</vt:lpstr>
      <vt:lpstr>1. Contexte et objectifs de la réforme du financement des SSIAD et des SPASAD (2/2)</vt:lpstr>
      <vt:lpstr>Présentation PowerPoint</vt:lpstr>
      <vt:lpstr>2. Nouveau modèle de financement (1/13)  Dotation globale de soins (DGS)</vt:lpstr>
      <vt:lpstr>2. Nouveau modèle de financement (2/13)  Focus sur la composante « socle »</vt:lpstr>
      <vt:lpstr>2. Nouveau modèle de financement (3/13)  Focus sur la composante « intervention »</vt:lpstr>
      <vt:lpstr>2. Nouveau modèle de financement (4/13)  Focus sur la composante « intervention »</vt:lpstr>
      <vt:lpstr>2. Modalités de calcul de la part « intervention » du FGS de l’année N (5/13) </vt:lpstr>
      <vt:lpstr>2. Modalités de calcul de la part « intervention » du FGS de l’année N (6/13) </vt:lpstr>
      <vt:lpstr>2. Nouveau modèle de financement (7/13)  Le cadre des calculs : données source</vt:lpstr>
      <vt:lpstr>2. Nouveau modèle de financement (8/13)  Le cadre des calculs : données source pour le calcul du FGS «projeté » 2027 en 2023</vt:lpstr>
      <vt:lpstr>2. Nouveau modèle de financement (9/13) Calcul du FGS « projeté » pour 2027</vt:lpstr>
      <vt:lpstr>2. Nouveau modèle de financement (10/13) Méthode de calcul du FGS 2023</vt:lpstr>
      <vt:lpstr>2. Nouveau modèle de financement (11/13)  Valeur du forfait structure en 2023</vt:lpstr>
      <vt:lpstr>2. Nouveau modèle de financement (12/13)  Valeurs des forfaits « intervention » en 2023</vt:lpstr>
      <vt:lpstr>2. Nouveau modèle de financement (13/13) Valeurs des majorations du montant forfaitaire</vt:lpstr>
      <vt:lpstr>Présentation PowerPoint</vt:lpstr>
      <vt:lpstr>3. Mécanisme de convergence 2023-2027 (1/7) Mise en œuvre progressive du FGS </vt:lpstr>
      <vt:lpstr>3. Convergence tarifaire 2023-2027 (2/7) Mise en œuvre progressive du FGS </vt:lpstr>
      <vt:lpstr>3. Mécanisme de convergence 2023-2027 (3/7)</vt:lpstr>
      <vt:lpstr>3. Mécanisme de convergence 2023-2027 (4/7)</vt:lpstr>
      <vt:lpstr>3. Mécanisme de convergence 2023-2027(5/7) </vt:lpstr>
      <vt:lpstr>3. Mécanisme de convergence 2023-2027(6/7) Mécanisme de gel</vt:lpstr>
      <vt:lpstr>3. Mécanisme de convergence 2023-2027 (7/7)</vt:lpstr>
      <vt:lpstr>Présentation PowerPoint</vt:lpstr>
      <vt:lpstr>4. Calendrier du recueil des données pour le calcul des FGS de l’année N (à partir de 2025)</vt:lpstr>
      <vt:lpstr>Présentation PowerPoint</vt:lpstr>
      <vt:lpstr>5. Impact de la réforme sur les services en 2023</vt:lpstr>
      <vt:lpstr>Présentation PowerPoint</vt:lpstr>
      <vt:lpstr>6. Fichier de restitution du FGS 2023 et FGS « projeté » 2027 (1/2)</vt:lpstr>
      <vt:lpstr>6. Fichier de restitution du FGS 2023 et FGS « projeté » 2027 (2/2)</vt:lpstr>
      <vt:lpstr>Présentation PowerPoint</vt:lpstr>
      <vt:lpstr>7. Mise en service du Flux SSIAD (1/4) Recueil de données des services</vt:lpstr>
      <vt:lpstr>7. Mise en service du Flux SSIAD (2/4)  Recueil de données des services</vt:lpstr>
      <vt:lpstr>7. Mise en service du Flux SSIAD (3/4)  Recueil de données des services</vt:lpstr>
      <vt:lpstr>7. Mise en service du Flux SSIAD (4/4)  Recueil de données des services</vt:lpstr>
      <vt:lpstr>Présentation PowerPoint</vt:lpstr>
      <vt:lpstr>8. Plan de formation (1/5)</vt:lpstr>
      <vt:lpstr>8. Plan de formation (2/5) E-learning dédié au flux SSIAD </vt:lpstr>
      <vt:lpstr>8. Plan de formation (3/5) E-learning dédié au flux SSIAD </vt:lpstr>
      <vt:lpstr>8. Plan de formation (4/5) E-learning dédié à la grille AGGIR  </vt:lpstr>
      <vt:lpstr>8. Plan de formation (5/5) Comment accéder aux formations ?</vt:lpstr>
      <vt:lpstr>Présentation PowerPoint</vt:lpstr>
      <vt:lpstr>Annexes (1/4) Pour aller plus loin… </vt:lpstr>
      <vt:lpstr>Annexe (2/4)</vt:lpstr>
      <vt:lpstr>Annexe (3/4)</vt:lpstr>
      <vt:lpstr>Annexe (4/4)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Motion</dc:creator>
  <cp:lastModifiedBy>COURTOIS Sandrine</cp:lastModifiedBy>
  <cp:revision>651</cp:revision>
  <cp:lastPrinted>2023-08-09T15:03:26Z</cp:lastPrinted>
  <dcterms:created xsi:type="dcterms:W3CDTF">2021-11-19T13:14:50Z</dcterms:created>
  <dcterms:modified xsi:type="dcterms:W3CDTF">2023-10-30T09:26:23Z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0x010100697AEEB016D66242B0FE091FAB3F6E9B</vt:lpwstr>
  </property>
</Properties>
</file>