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8"/>
  </p:handoutMasterIdLst>
  <p:sldIdLst>
    <p:sldId id="265" r:id="rId2"/>
    <p:sldId id="263" r:id="rId3"/>
    <p:sldId id="264" r:id="rId4"/>
    <p:sldId id="266" r:id="rId5"/>
    <p:sldId id="267" r:id="rId6"/>
    <p:sldId id="268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57"/>
    <p:restoredTop sz="93211"/>
  </p:normalViewPr>
  <p:slideViewPr>
    <p:cSldViewPr snapToGrid="0" snapToObjects="1" showGuides="1">
      <p:cViewPr varScale="1">
        <p:scale>
          <a:sx n="122" d="100"/>
          <a:sy n="122" d="100"/>
        </p:scale>
        <p:origin x="797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6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A3648B5-39F2-F94F-BE42-CCD62080F7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2A9AC0-3B07-6245-B9F6-5FCD3C7CC8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41A17-C137-0342-B5AD-11019F07D387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E962FF-F550-3C4E-9758-7C4650D76C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F8FAF0-BEDE-284D-9C29-E189BCD6DE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26267-C2CD-1C4B-A3B7-9BFA8BBE1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636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00" y="841772"/>
            <a:ext cx="7286256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00" y="2701528"/>
            <a:ext cx="7286256" cy="1314995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0" y="273844"/>
            <a:ext cx="7267968" cy="99417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00" y="1369219"/>
            <a:ext cx="7267968" cy="263021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4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0" y="273844"/>
            <a:ext cx="7267131" cy="99417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000" y="1369219"/>
            <a:ext cx="3511254" cy="263021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5877" y="1369219"/>
            <a:ext cx="3511254" cy="263021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8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0" y="273844"/>
            <a:ext cx="7267131" cy="99417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000" y="1260872"/>
            <a:ext cx="351125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5877" y="1260872"/>
            <a:ext cx="352069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58025D-B09B-7143-2DE6-BD051AC7869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620000" y="1949589"/>
            <a:ext cx="3511254" cy="229322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128990A-0400-DFCC-91B4-E35DE1F3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5877" y="1949589"/>
            <a:ext cx="3511254" cy="229322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6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43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0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456" y="740569"/>
            <a:ext cx="4095974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000" y="1543050"/>
            <a:ext cx="2949178" cy="285869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999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000" y="273844"/>
            <a:ext cx="7264866" cy="99417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000" y="1369219"/>
            <a:ext cx="7264866" cy="26302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7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685800" rtl="0" eaLnBrk="1" fontAlgn="b" latinLnBrk="0" hangingPunct="1">
        <a:lnSpc>
          <a:spcPct val="8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80000"/>
        </a:lnSpc>
        <a:spcBef>
          <a:spcPts val="1000"/>
        </a:spcBef>
        <a:buClr>
          <a:srgbClr val="00639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80000"/>
        </a:lnSpc>
        <a:spcBef>
          <a:spcPts val="375"/>
        </a:spcBef>
        <a:buClr>
          <a:srgbClr val="00639C"/>
        </a:buClr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80000"/>
        </a:lnSpc>
        <a:spcBef>
          <a:spcPts val="375"/>
        </a:spcBef>
        <a:buClr>
          <a:srgbClr val="00639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685800" rtl="0" eaLnBrk="1" latinLnBrk="0" hangingPunct="1">
        <a:lnSpc>
          <a:spcPct val="80000"/>
        </a:lnSpc>
        <a:spcBef>
          <a:spcPts val="375"/>
        </a:spcBef>
        <a:buClr>
          <a:srgbClr val="00639C"/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685800" rtl="0" eaLnBrk="1" latinLnBrk="0" hangingPunct="1">
        <a:lnSpc>
          <a:spcPct val="80000"/>
        </a:lnSpc>
        <a:spcBef>
          <a:spcPts val="375"/>
        </a:spcBef>
        <a:buClr>
          <a:srgbClr val="00639C"/>
        </a:buClr>
        <a:buFont typeface="Arial" panose="020B0604020202020204" pitchFamily="34" charset="0"/>
        <a:buChar char="•"/>
        <a:defRPr sz="18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1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19C30AC-8683-E517-B057-35E58A165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954" y="1694065"/>
            <a:ext cx="7286256" cy="17907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Parcours </a:t>
            </a:r>
            <a:r>
              <a:rPr lang="fr-FR" sz="3600" b="1" dirty="0">
                <a:solidFill>
                  <a:srgbClr val="FF0000"/>
                </a:solidFill>
              </a:rPr>
              <a:t>de </a:t>
            </a:r>
            <a:r>
              <a:rPr lang="fr-FR" sz="3600" b="1" dirty="0" smtClean="0">
                <a:solidFill>
                  <a:srgbClr val="FF0000"/>
                </a:solidFill>
              </a:rPr>
              <a:t>soins</a:t>
            </a:r>
            <a:r>
              <a:rPr lang="fr-FR" sz="3600" dirty="0"/>
              <a:t> </a:t>
            </a:r>
            <a:r>
              <a:rPr lang="fr-FR" sz="3600" dirty="0" smtClean="0"/>
              <a:t>- Maladie </a:t>
            </a:r>
            <a:r>
              <a:rPr lang="fr-FR" sz="3600" dirty="0"/>
              <a:t>rénale </a:t>
            </a:r>
            <a:r>
              <a:rPr lang="fr-FR" sz="3600" dirty="0" smtClean="0"/>
              <a:t>chronique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i="1" dirty="0" smtClean="0"/>
              <a:t>Innovation </a:t>
            </a:r>
            <a:r>
              <a:rPr lang="fr-FR" sz="3600" b="1" i="1" dirty="0" smtClean="0"/>
              <a:t>en organisation </a:t>
            </a:r>
            <a:r>
              <a:rPr lang="fr-FR" sz="3600" i="1" dirty="0" smtClean="0"/>
              <a:t>. . . . </a:t>
            </a:r>
            <a:endParaRPr lang="fr-FR" sz="3600" i="1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0ECC2B18-1AA0-AD5A-4BB7-D3DE72517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0022" y="4514908"/>
            <a:ext cx="3960345" cy="628592"/>
          </a:xfrm>
        </p:spPr>
        <p:txBody>
          <a:bodyPr/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 Odile Basse – France Rein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(association patient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 Xavier Belenfant –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GHT GPNE – Réseau RENIF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09" y="378901"/>
            <a:ext cx="1960594" cy="639491"/>
          </a:xfrm>
          <a:prstGeom prst="rect">
            <a:avLst/>
          </a:prstGeom>
        </p:spPr>
      </p:pic>
      <p:pic>
        <p:nvPicPr>
          <p:cNvPr id="7" name="Image 2" descr="renif-fin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21138" r="68106"/>
          <a:stretch>
            <a:fillRect/>
          </a:stretch>
        </p:blipFill>
        <p:spPr bwMode="auto">
          <a:xfrm>
            <a:off x="7092408" y="316071"/>
            <a:ext cx="1932595" cy="7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rance Rein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22" y="-21800"/>
            <a:ext cx="1315233" cy="13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D185403-1DFB-41A9-60C8-0EE99CD7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002" y="92216"/>
            <a:ext cx="7267968" cy="509033"/>
          </a:xfrm>
        </p:spPr>
        <p:txBody>
          <a:bodyPr/>
          <a:lstStyle/>
          <a:p>
            <a:r>
              <a:rPr lang="fr-FR" b="1" dirty="0" smtClean="0"/>
              <a:t>Contexte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41B9563-6118-F09B-7C41-517686B3C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1369219"/>
            <a:ext cx="7267968" cy="32842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 millions </a:t>
            </a:r>
            <a:r>
              <a:rPr lang="fr-FR" dirty="0" smtClean="0"/>
              <a:t>= </a:t>
            </a:r>
            <a:r>
              <a:rPr lang="fr-FR" dirty="0" smtClean="0"/>
              <a:t>insuffisance </a:t>
            </a:r>
            <a:r>
              <a:rPr lang="fr-FR" dirty="0" smtClean="0"/>
              <a:t>rénale chronique (IRC)</a:t>
            </a:r>
            <a:endParaRPr lang="fr-FR" dirty="0"/>
          </a:p>
          <a:p>
            <a:pPr marL="360000" lvl="2"/>
            <a:r>
              <a:rPr lang="fr-FR" b="1" dirty="0" smtClean="0">
                <a:solidFill>
                  <a:srgbClr val="FF0000"/>
                </a:solidFill>
              </a:rPr>
              <a:t>90 000 </a:t>
            </a:r>
            <a:r>
              <a:rPr lang="fr-FR" dirty="0" smtClean="0"/>
              <a:t>= suppléance rénale </a:t>
            </a:r>
          </a:p>
          <a:p>
            <a:pPr marL="720000" lvl="5"/>
            <a:r>
              <a:rPr lang="fr-FR" dirty="0" smtClean="0">
                <a:solidFill>
                  <a:srgbClr val="FF0000"/>
                </a:solidFill>
              </a:rPr>
              <a:t>55</a:t>
            </a:r>
            <a:r>
              <a:rPr lang="fr-FR" dirty="0">
                <a:solidFill>
                  <a:srgbClr val="FF0000"/>
                </a:solidFill>
              </a:rPr>
              <a:t>% dialyse </a:t>
            </a:r>
            <a:r>
              <a:rPr lang="fr-FR" dirty="0" smtClean="0"/>
              <a:t>= </a:t>
            </a:r>
            <a:r>
              <a:rPr lang="fr-FR" b="1" dirty="0" smtClean="0">
                <a:solidFill>
                  <a:srgbClr val="FF0000"/>
                </a:solidFill>
              </a:rPr>
              <a:t>4,5 Milliards € </a:t>
            </a:r>
            <a:r>
              <a:rPr lang="fr-FR" dirty="0" smtClean="0"/>
              <a:t>(2017)</a:t>
            </a:r>
          </a:p>
          <a:p>
            <a:pPr marL="720000" lvl="5"/>
            <a:r>
              <a:rPr lang="fr-FR" dirty="0" smtClean="0"/>
              <a:t>45% transplantation rénale </a:t>
            </a:r>
          </a:p>
          <a:p>
            <a:pPr lvl="5"/>
            <a:endParaRPr lang="fr-FR" dirty="0" smtClean="0"/>
          </a:p>
          <a:p>
            <a:pPr lvl="5"/>
            <a:endParaRPr lang="fr-FR" dirty="0" smtClean="0"/>
          </a:p>
          <a:p>
            <a:r>
              <a:rPr lang="fr-FR" dirty="0"/>
              <a:t>Offre de soins « spécialisée » (néphrologie)</a:t>
            </a:r>
          </a:p>
          <a:p>
            <a:pPr marL="540000" lvl="4"/>
            <a:r>
              <a:rPr lang="fr-FR" dirty="0" smtClean="0">
                <a:solidFill>
                  <a:schemeClr val="tx1"/>
                </a:solidFill>
              </a:rPr>
              <a:t>= </a:t>
            </a:r>
            <a:r>
              <a:rPr lang="fr-FR" b="1" dirty="0" smtClean="0">
                <a:solidFill>
                  <a:srgbClr val="FF0000"/>
                </a:solidFill>
              </a:rPr>
              <a:t>Etablissement </a:t>
            </a:r>
            <a:r>
              <a:rPr lang="fr-FR" b="1" dirty="0">
                <a:solidFill>
                  <a:srgbClr val="FF0000"/>
                </a:solidFill>
              </a:rPr>
              <a:t>de santé </a:t>
            </a:r>
          </a:p>
          <a:p>
            <a:pPr marL="720000" lvl="5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Transplantation CHU + 1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Espic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(IDF)</a:t>
            </a:r>
          </a:p>
          <a:p>
            <a:pPr marL="720000" lvl="5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Dialyse – Consultation = E. privés / E. publics /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ESPIC</a:t>
            </a:r>
          </a:p>
          <a:p>
            <a:pPr marL="540000" lvl="5"/>
            <a:r>
              <a:rPr lang="fr-FR" dirty="0" smtClean="0"/>
              <a:t>Médecins néphrologues = </a:t>
            </a:r>
            <a:r>
              <a:rPr lang="fr-FR" b="1" dirty="0" smtClean="0"/>
              <a:t>1 809 </a:t>
            </a:r>
            <a:endParaRPr lang="fr-FR" b="1" dirty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75357" y="4310059"/>
            <a:ext cx="2268643" cy="1084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</a:rPr>
              <a:t>Etats généraux 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du Rein. </a:t>
            </a:r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</a:rPr>
              <a:t>2013</a:t>
            </a:r>
          </a:p>
          <a:p>
            <a:r>
              <a:rPr lang="fr-FR" sz="900" b="1" dirty="0">
                <a:solidFill>
                  <a:schemeClr val="bg2">
                    <a:lumMod val="50000"/>
                  </a:schemeClr>
                </a:solidFill>
              </a:rPr>
              <a:t>HAS</a:t>
            </a:r>
            <a:r>
              <a:rPr lang="fr-FR" sz="900" dirty="0">
                <a:solidFill>
                  <a:schemeClr val="bg2">
                    <a:lumMod val="50000"/>
                  </a:schemeClr>
                </a:solidFill>
              </a:rPr>
              <a:t>. Analyse médico-économique </a:t>
            </a:r>
            <a:r>
              <a:rPr lang="fr-FR" sz="900" b="1" dirty="0">
                <a:solidFill>
                  <a:schemeClr val="bg2">
                    <a:lumMod val="50000"/>
                  </a:schemeClr>
                </a:solidFill>
              </a:rPr>
              <a:t>2014</a:t>
            </a:r>
            <a:r>
              <a:rPr lang="fr-FR" sz="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sz="9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900" dirty="0">
                <a:solidFill>
                  <a:schemeClr val="bg2">
                    <a:lumMod val="50000"/>
                  </a:schemeClr>
                </a:solidFill>
              </a:rPr>
              <a:t>Registre REIN. Agence de </a:t>
            </a:r>
            <a:r>
              <a:rPr lang="fr-FR" sz="900" b="1" dirty="0">
                <a:solidFill>
                  <a:schemeClr val="bg2">
                    <a:lumMod val="50000"/>
                  </a:schemeClr>
                </a:solidFill>
              </a:rPr>
              <a:t>Biomédecine</a:t>
            </a:r>
            <a:r>
              <a:rPr lang="fr-FR" sz="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900" b="1" dirty="0">
                <a:solidFill>
                  <a:schemeClr val="bg2">
                    <a:lumMod val="50000"/>
                  </a:schemeClr>
                </a:solidFill>
              </a:rPr>
              <a:t>2021</a:t>
            </a:r>
            <a:r>
              <a:rPr lang="fr-FR" sz="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sz="9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</a:rPr>
              <a:t>CNOM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</a:rPr>
              <a:t>. Atlas démographie médicale </a:t>
            </a:r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</a:rPr>
              <a:t>2021</a:t>
            </a:r>
            <a:endParaRPr lang="fr-FR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D185403-1DFB-41A9-60C8-0EE99CD7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002" y="92216"/>
            <a:ext cx="7267968" cy="509033"/>
          </a:xfrm>
        </p:spPr>
        <p:txBody>
          <a:bodyPr/>
          <a:lstStyle/>
          <a:p>
            <a:r>
              <a:rPr lang="fr-FR" dirty="0"/>
              <a:t>Rémunération au </a:t>
            </a:r>
            <a:r>
              <a:rPr lang="fr-FR" b="1" dirty="0"/>
              <a:t>parcours de soins </a:t>
            </a:r>
            <a:r>
              <a:rPr lang="fr-FR" dirty="0"/>
              <a:t>: </a:t>
            </a:r>
            <a:r>
              <a:rPr lang="fr-FR" b="1" dirty="0">
                <a:solidFill>
                  <a:srgbClr val="FF0000"/>
                </a:solidFill>
              </a:rPr>
              <a:t>1</a:t>
            </a:r>
            <a:r>
              <a:rPr lang="fr-FR" b="1" baseline="30000" dirty="0">
                <a:solidFill>
                  <a:srgbClr val="FF0000"/>
                </a:solidFill>
              </a:rPr>
              <a:t>ière</a:t>
            </a:r>
            <a:r>
              <a:rPr lang="fr-FR" dirty="0"/>
              <a:t> 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41B9563-6118-F09B-7C41-517686B3C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107" y="1296318"/>
            <a:ext cx="7267968" cy="3127625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2019</a:t>
            </a:r>
            <a:r>
              <a:rPr lang="fr-FR" dirty="0"/>
              <a:t> : parcours </a:t>
            </a:r>
          </a:p>
          <a:p>
            <a:pPr marL="720000" lvl="5"/>
            <a:r>
              <a:rPr lang="fr-FR" dirty="0" smtClean="0"/>
              <a:t>2021 </a:t>
            </a:r>
            <a:r>
              <a:rPr lang="fr-FR" b="1" dirty="0" smtClean="0">
                <a:solidFill>
                  <a:srgbClr val="FF0000"/>
                </a:solidFill>
              </a:rPr>
              <a:t>Forfait</a:t>
            </a:r>
            <a:r>
              <a:rPr lang="fr-FR" dirty="0" smtClean="0"/>
              <a:t> </a:t>
            </a:r>
            <a:r>
              <a:rPr lang="fr-FR" dirty="0"/>
              <a:t>actualisé </a:t>
            </a:r>
          </a:p>
          <a:p>
            <a:endParaRPr lang="fr-FR" dirty="0"/>
          </a:p>
          <a:p>
            <a:r>
              <a:rPr lang="fr-FR" dirty="0"/>
              <a:t>Prestations </a:t>
            </a:r>
            <a:r>
              <a:rPr lang="fr-FR" dirty="0" smtClean="0"/>
              <a:t>« obligatoires » </a:t>
            </a:r>
          </a:p>
          <a:p>
            <a:pPr marL="720000" lvl="2"/>
            <a:r>
              <a:rPr lang="fr-FR" b="0" dirty="0" smtClean="0"/>
              <a:t>Cs </a:t>
            </a:r>
            <a:r>
              <a:rPr lang="fr-FR" b="0" dirty="0" smtClean="0"/>
              <a:t>médicales </a:t>
            </a:r>
            <a:r>
              <a:rPr lang="fr-FR" b="0" dirty="0"/>
              <a:t>+ prestations diététiques + prestations IDE </a:t>
            </a:r>
          </a:p>
          <a:p>
            <a:endParaRPr lang="fr-FR" dirty="0" smtClean="0"/>
          </a:p>
          <a:p>
            <a:r>
              <a:rPr lang="fr-FR" dirty="0" smtClean="0"/>
              <a:t>Objectifs </a:t>
            </a:r>
            <a:endParaRPr lang="fr-FR" dirty="0"/>
          </a:p>
          <a:p>
            <a:pPr marL="720000" lvl="2"/>
            <a:r>
              <a:rPr lang="fr-FR" b="1" dirty="0">
                <a:solidFill>
                  <a:srgbClr val="FF0000"/>
                </a:solidFill>
              </a:rPr>
              <a:t>Réduire</a:t>
            </a:r>
            <a:r>
              <a:rPr lang="fr-FR" dirty="0"/>
              <a:t> le nb de personnes arrivant au stade de </a:t>
            </a:r>
            <a:r>
              <a:rPr lang="fr-FR" b="1" dirty="0">
                <a:solidFill>
                  <a:srgbClr val="FF0000"/>
                </a:solidFill>
              </a:rPr>
              <a:t>suppléance</a:t>
            </a:r>
          </a:p>
          <a:p>
            <a:pPr marL="720000" lvl="2"/>
            <a:r>
              <a:rPr lang="fr-FR" b="1" dirty="0">
                <a:solidFill>
                  <a:srgbClr val="FF0000"/>
                </a:solidFill>
              </a:rPr>
              <a:t>Réduire</a:t>
            </a:r>
            <a:r>
              <a:rPr lang="fr-FR" dirty="0"/>
              <a:t> l’initiation de la </a:t>
            </a:r>
            <a:r>
              <a:rPr lang="fr-FR" b="1" dirty="0"/>
              <a:t>dialyse </a:t>
            </a:r>
            <a:r>
              <a:rPr lang="fr-FR" b="1" dirty="0">
                <a:solidFill>
                  <a:srgbClr val="FF0000"/>
                </a:solidFill>
              </a:rPr>
              <a:t>en urgence</a:t>
            </a:r>
          </a:p>
          <a:p>
            <a:pPr marL="720000" lvl="2"/>
            <a:r>
              <a:rPr lang="fr-FR" b="1" dirty="0"/>
              <a:t>Accès précoce </a:t>
            </a:r>
            <a:r>
              <a:rPr lang="fr-FR" dirty="0"/>
              <a:t>à la </a:t>
            </a:r>
            <a:r>
              <a:rPr lang="fr-FR" b="1" dirty="0" smtClean="0">
                <a:solidFill>
                  <a:srgbClr val="FF0000"/>
                </a:solidFill>
              </a:rPr>
              <a:t>transplantation rénale </a:t>
            </a:r>
            <a:r>
              <a:rPr lang="fr-FR" dirty="0" smtClean="0"/>
              <a:t>/ </a:t>
            </a:r>
            <a:r>
              <a:rPr lang="fr-FR" b="1" dirty="0"/>
              <a:t>don vivant  </a:t>
            </a:r>
          </a:p>
          <a:p>
            <a:pPr marL="720000" lvl="2"/>
            <a:r>
              <a:rPr lang="fr-FR" b="1" dirty="0">
                <a:solidFill>
                  <a:srgbClr val="FF0000"/>
                </a:solidFill>
              </a:rPr>
              <a:t>Réduire</a:t>
            </a:r>
            <a:r>
              <a:rPr lang="fr-FR" dirty="0"/>
              <a:t> les </a:t>
            </a:r>
            <a:r>
              <a:rPr lang="fr-FR" b="1" dirty="0" smtClean="0">
                <a:solidFill>
                  <a:srgbClr val="FF0000"/>
                </a:solidFill>
              </a:rPr>
              <a:t>hospitalisations</a:t>
            </a:r>
            <a:r>
              <a:rPr lang="fr-FR" dirty="0" smtClean="0"/>
              <a:t> </a:t>
            </a:r>
            <a:r>
              <a:rPr lang="fr-FR" dirty="0"/>
              <a:t>pour pathologie aigue intercurrente </a:t>
            </a:r>
          </a:p>
          <a:p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63894" y="4336260"/>
            <a:ext cx="3676075" cy="807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</a:rPr>
              <a:t>Code sécurité social </a:t>
            </a: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</a:rPr>
              <a:t>- Article L. 162-22-6-2 </a:t>
            </a:r>
          </a:p>
          <a:p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</a:rPr>
              <a:t>Décret</a:t>
            </a: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</a:rPr>
              <a:t> 2019-977</a:t>
            </a:r>
          </a:p>
          <a:p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</a:rPr>
              <a:t>Arrêté</a:t>
            </a: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</a:rPr>
              <a:t> 25.09.2019 et du 05.05.2021</a:t>
            </a:r>
          </a:p>
          <a:p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</a:rPr>
              <a:t>ATIH</a:t>
            </a: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</a:rPr>
              <a:t>. Note technique 01/10/2019 et 04.05.2021</a:t>
            </a:r>
          </a:p>
          <a:p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</a:rPr>
              <a:t>HAS</a:t>
            </a: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</a:rPr>
              <a:t>. Guide du parcours de soins.  2021</a:t>
            </a:r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70" y="1179701"/>
            <a:ext cx="3423030" cy="1190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6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427" y="50103"/>
            <a:ext cx="7267968" cy="494289"/>
          </a:xfrm>
        </p:spPr>
        <p:txBody>
          <a:bodyPr/>
          <a:lstStyle/>
          <a:p>
            <a:r>
              <a:rPr lang="fr-FR" dirty="0" smtClean="0"/>
              <a:t>Le parcours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385159" y="85070"/>
            <a:ext cx="2882565" cy="7103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 smtClean="0"/>
              <a:t>Conditions patients </a:t>
            </a:r>
          </a:p>
          <a:p>
            <a:pPr marL="285750" indent="-285750">
              <a:buFontTx/>
              <a:buChar char="-"/>
            </a:pPr>
            <a:r>
              <a:rPr lang="fr-FR" sz="1200" dirty="0" smtClean="0"/>
              <a:t>Assurance maladie </a:t>
            </a:r>
          </a:p>
          <a:p>
            <a:pPr marL="285750" indent="-285750">
              <a:buFontTx/>
              <a:buChar char="-"/>
            </a:pPr>
            <a:r>
              <a:rPr lang="fr-FR" sz="1200" b="1" dirty="0" err="1" smtClean="0"/>
              <a:t>eDFG</a:t>
            </a:r>
            <a:r>
              <a:rPr lang="fr-FR" sz="1200" b="1" dirty="0" smtClean="0"/>
              <a:t> &lt; 30 </a:t>
            </a:r>
            <a:r>
              <a:rPr lang="fr-FR" sz="1200" dirty="0" smtClean="0"/>
              <a:t>ml/min/1,73 m² </a:t>
            </a:r>
          </a:p>
          <a:p>
            <a:r>
              <a:rPr lang="fr-FR" sz="1200" dirty="0" smtClean="0"/>
              <a:t>= Maladie rénale </a:t>
            </a:r>
            <a:r>
              <a:rPr lang="fr-FR" sz="1200" b="1" dirty="0" smtClean="0"/>
              <a:t>chronique stade 4 et 5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0027" y="853914"/>
            <a:ext cx="2882565" cy="6957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/>
              <a:t>Conditions </a:t>
            </a:r>
            <a:r>
              <a:rPr lang="fr-FR" sz="1200" b="1" dirty="0" smtClean="0"/>
              <a:t>établissement</a:t>
            </a:r>
          </a:p>
          <a:p>
            <a:pPr marL="285750" indent="-285750">
              <a:buFontTx/>
              <a:buChar char="-"/>
            </a:pPr>
            <a:r>
              <a:rPr lang="fr-FR" sz="1200" dirty="0" smtClean="0"/>
              <a:t>File active minimale = </a:t>
            </a:r>
            <a:r>
              <a:rPr lang="fr-FR" sz="1200" b="1" dirty="0" smtClean="0"/>
              <a:t>160</a:t>
            </a:r>
            <a:r>
              <a:rPr lang="fr-FR" sz="1200" dirty="0" smtClean="0"/>
              <a:t> (vs 220)</a:t>
            </a:r>
          </a:p>
          <a:p>
            <a:pPr marL="285750" indent="-285750">
              <a:buFontTx/>
              <a:buChar char="-"/>
            </a:pPr>
            <a:r>
              <a:rPr lang="fr-FR" sz="1200" b="1" dirty="0" smtClean="0"/>
              <a:t>Agrément</a:t>
            </a:r>
            <a:r>
              <a:rPr lang="fr-FR" sz="1200" dirty="0" smtClean="0"/>
              <a:t> = </a:t>
            </a:r>
            <a:r>
              <a:rPr lang="fr-FR" sz="1200" b="1" dirty="0" smtClean="0"/>
              <a:t>3 ans </a:t>
            </a:r>
            <a:r>
              <a:rPr lang="fr-FR" sz="1200" dirty="0" smtClean="0"/>
              <a:t>(révisable / an)</a:t>
            </a:r>
            <a:endParaRPr lang="fr-FR" sz="1200" dirty="0"/>
          </a:p>
        </p:txBody>
      </p:sp>
      <p:sp>
        <p:nvSpPr>
          <p:cNvPr id="6" name="Rectangle 5"/>
          <p:cNvSpPr/>
          <p:nvPr/>
        </p:nvSpPr>
        <p:spPr>
          <a:xfrm>
            <a:off x="1381789" y="4116752"/>
            <a:ext cx="4435793" cy="974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IPA </a:t>
            </a:r>
            <a:r>
              <a:rPr lang="fr-FR" sz="1200" dirty="0" smtClean="0">
                <a:solidFill>
                  <a:schemeClr val="tx1"/>
                </a:solidFill>
              </a:rPr>
              <a:t>: infirmière de pratiques avancées   </a:t>
            </a:r>
          </a:p>
          <a:p>
            <a:pPr marL="285750" indent="-2857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Création</a:t>
            </a:r>
            <a:r>
              <a:rPr lang="fr-FR" sz="1000" dirty="0" smtClean="0">
                <a:solidFill>
                  <a:schemeClr val="tx1"/>
                </a:solidFill>
              </a:rPr>
              <a:t> du parcours : modélisation (avec référent médical / patients)</a:t>
            </a:r>
          </a:p>
          <a:p>
            <a:pPr marL="285750" indent="-2857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Organisation</a:t>
            </a:r>
            <a:r>
              <a:rPr lang="fr-FR" sz="1000" dirty="0" smtClean="0">
                <a:solidFill>
                  <a:schemeClr val="tx1"/>
                </a:solidFill>
              </a:rPr>
              <a:t> : ateliers thématiques – consultation individuelle </a:t>
            </a:r>
          </a:p>
          <a:p>
            <a:pPr marL="285750" indent="-2857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Suivi</a:t>
            </a:r>
            <a:r>
              <a:rPr lang="fr-FR" sz="1000" dirty="0" smtClean="0">
                <a:solidFill>
                  <a:schemeClr val="tx1"/>
                </a:solidFill>
              </a:rPr>
              <a:t> de cohorte  </a:t>
            </a:r>
          </a:p>
          <a:p>
            <a:pPr marL="285750" indent="-2857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Evaluation</a:t>
            </a:r>
            <a:r>
              <a:rPr lang="fr-FR" sz="1000" dirty="0" smtClean="0">
                <a:solidFill>
                  <a:schemeClr val="tx1"/>
                </a:solidFill>
              </a:rPr>
              <a:t> : Tableau de bords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5441" y="1838046"/>
            <a:ext cx="5680554" cy="181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Cs </a:t>
            </a:r>
            <a:r>
              <a:rPr lang="fr-FR" sz="1400" dirty="0" smtClean="0">
                <a:solidFill>
                  <a:srgbClr val="FF0000"/>
                </a:solidFill>
              </a:rPr>
              <a:t>médicales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5698" y="2084425"/>
            <a:ext cx="5680554" cy="1648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Prestations IDE (entretien / </a:t>
            </a:r>
            <a:r>
              <a:rPr lang="fr-FR" sz="1400" dirty="0" smtClean="0">
                <a:solidFill>
                  <a:srgbClr val="FF0000"/>
                </a:solidFill>
              </a:rPr>
              <a:t>ateliers . . . )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5698" y="2502150"/>
            <a:ext cx="5680554" cy="1845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Psychologue – Assistant Social</a:t>
            </a:r>
            <a:endParaRPr lang="fr-F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5698" y="2297197"/>
            <a:ext cx="5680554" cy="1648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Prestation diététique (entretien / </a:t>
            </a:r>
            <a:r>
              <a:rPr lang="fr-FR" sz="1400" dirty="0" smtClean="0">
                <a:solidFill>
                  <a:srgbClr val="FF0000"/>
                </a:solidFill>
              </a:rPr>
              <a:t>ateliers . . . )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5698" y="2744438"/>
            <a:ext cx="5680554" cy="173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Patients – Pairs </a:t>
            </a:r>
            <a:endParaRPr lang="fr-F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682392" y="3128088"/>
            <a:ext cx="1258866" cy="56312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Cs annonce </a:t>
            </a:r>
            <a:endParaRPr lang="fr-FR" sz="14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620756" y="3652878"/>
            <a:ext cx="1991639" cy="2511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Dialyse « assistée » </a:t>
            </a:r>
            <a:endParaRPr lang="fr-FR" sz="12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6620756" y="3969234"/>
            <a:ext cx="1991639" cy="2511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TT conservateur </a:t>
            </a:r>
            <a:endParaRPr lang="fr-FR" sz="12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620756" y="3004181"/>
            <a:ext cx="1991639" cy="25110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Transplantation Rénale </a:t>
            </a:r>
            <a:endParaRPr lang="fr-FR" sz="12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620755" y="3325523"/>
            <a:ext cx="1991639" cy="2511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Dialyse autonome </a:t>
            </a:r>
            <a:endParaRPr lang="fr-FR" sz="1200" dirty="0"/>
          </a:p>
        </p:txBody>
      </p:sp>
      <p:sp>
        <p:nvSpPr>
          <p:cNvPr id="18" name="Rectangle 17"/>
          <p:cNvSpPr/>
          <p:nvPr/>
        </p:nvSpPr>
        <p:spPr>
          <a:xfrm>
            <a:off x="6036860" y="4301575"/>
            <a:ext cx="2462049" cy="762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Pairs / Patients </a:t>
            </a:r>
            <a:r>
              <a:rPr lang="fr-FR" sz="1200" dirty="0" smtClean="0">
                <a:solidFill>
                  <a:schemeClr val="tx1"/>
                </a:solidFill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Création</a:t>
            </a:r>
            <a:r>
              <a:rPr lang="fr-FR" sz="1000" dirty="0" smtClean="0">
                <a:solidFill>
                  <a:schemeClr val="tx1"/>
                </a:solidFill>
              </a:rPr>
              <a:t> du </a:t>
            </a:r>
            <a:r>
              <a:rPr lang="fr-FR" sz="1000" dirty="0" smtClean="0">
                <a:solidFill>
                  <a:schemeClr val="tx1"/>
                </a:solidFill>
              </a:rPr>
              <a:t>parcours</a:t>
            </a:r>
            <a:endParaRPr lang="fr-FR" sz="10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000" dirty="0" smtClean="0">
                <a:solidFill>
                  <a:schemeClr val="tx1"/>
                </a:solidFill>
              </a:rPr>
              <a:t>Co-animation des ateliers </a:t>
            </a:r>
            <a:r>
              <a:rPr lang="fr-FR" sz="1000" dirty="0" smtClean="0">
                <a:solidFill>
                  <a:schemeClr val="tx1"/>
                </a:solidFill>
              </a:rPr>
              <a:t>– ETP </a:t>
            </a:r>
            <a:endParaRPr lang="fr-FR" sz="10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Evaluation</a:t>
            </a:r>
            <a:r>
              <a:rPr lang="fr-FR" sz="1000" dirty="0" smtClean="0">
                <a:solidFill>
                  <a:schemeClr val="tx1"/>
                </a:solidFill>
              </a:rPr>
              <a:t> : quantitative / qualitative</a:t>
            </a:r>
            <a:r>
              <a:rPr lang="fr-FR" sz="1000" dirty="0" smtClean="0"/>
              <a:t> </a:t>
            </a:r>
          </a:p>
        </p:txBody>
      </p:sp>
      <p:cxnSp>
        <p:nvCxnSpPr>
          <p:cNvPr id="20" name="Connecteur droit avec flèche 19"/>
          <p:cNvCxnSpPr>
            <a:stCxn id="12" idx="6"/>
            <a:endCxn id="15" idx="1"/>
          </p:cNvCxnSpPr>
          <p:nvPr/>
        </p:nvCxnSpPr>
        <p:spPr>
          <a:xfrm flipV="1">
            <a:off x="5941258" y="3129732"/>
            <a:ext cx="679498" cy="279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2" idx="6"/>
            <a:endCxn id="16" idx="1"/>
          </p:cNvCxnSpPr>
          <p:nvPr/>
        </p:nvCxnSpPr>
        <p:spPr>
          <a:xfrm>
            <a:off x="5941258" y="3409648"/>
            <a:ext cx="679497" cy="41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2" idx="6"/>
            <a:endCxn id="13" idx="1"/>
          </p:cNvCxnSpPr>
          <p:nvPr/>
        </p:nvCxnSpPr>
        <p:spPr>
          <a:xfrm>
            <a:off x="5941258" y="3409648"/>
            <a:ext cx="679498" cy="368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2" idx="6"/>
            <a:endCxn id="14" idx="1"/>
          </p:cNvCxnSpPr>
          <p:nvPr/>
        </p:nvCxnSpPr>
        <p:spPr>
          <a:xfrm>
            <a:off x="5941258" y="3409648"/>
            <a:ext cx="679498" cy="685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3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9583" y="179898"/>
            <a:ext cx="7267968" cy="465192"/>
          </a:xfrm>
        </p:spPr>
        <p:txBody>
          <a:bodyPr/>
          <a:lstStyle/>
          <a:p>
            <a:r>
              <a:rPr lang="fr-FR" dirty="0" smtClean="0"/>
              <a:t>Conclusions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6963" y="1039660"/>
            <a:ext cx="7465513" cy="3663863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Maladie chronique : suivi </a:t>
            </a:r>
            <a:r>
              <a:rPr lang="fr-FR" b="1" dirty="0">
                <a:solidFill>
                  <a:srgbClr val="FF0000"/>
                </a:solidFill>
              </a:rPr>
              <a:t>ambulatoire</a:t>
            </a:r>
            <a:r>
              <a:rPr lang="fr-FR" dirty="0"/>
              <a:t> </a:t>
            </a:r>
          </a:p>
          <a:p>
            <a:pPr marL="720000" lvl="5"/>
            <a:r>
              <a:rPr lang="fr-FR" b="1" dirty="0">
                <a:solidFill>
                  <a:srgbClr val="FF0000"/>
                </a:solidFill>
              </a:rPr>
              <a:t>Délégué</a:t>
            </a:r>
            <a:r>
              <a:rPr lang="fr-FR" dirty="0"/>
              <a:t> aux </a:t>
            </a:r>
            <a:r>
              <a:rPr lang="fr-FR" b="1" dirty="0">
                <a:solidFill>
                  <a:srgbClr val="FF0000"/>
                </a:solidFill>
              </a:rPr>
              <a:t>établissements de santé</a:t>
            </a:r>
            <a:r>
              <a:rPr lang="fr-FR" b="1" dirty="0"/>
              <a:t> « labélisé »</a:t>
            </a:r>
          </a:p>
          <a:p>
            <a:pPr marL="720000" lvl="5"/>
            <a:r>
              <a:rPr lang="fr-FR" dirty="0" smtClean="0"/>
              <a:t>Rémunération </a:t>
            </a:r>
            <a:r>
              <a:rPr lang="fr-FR" dirty="0"/>
              <a:t>: </a:t>
            </a:r>
            <a:r>
              <a:rPr lang="fr-FR" b="1" dirty="0">
                <a:solidFill>
                  <a:srgbClr val="FF0000"/>
                </a:solidFill>
              </a:rPr>
              <a:t>forfaitaire</a:t>
            </a:r>
            <a:r>
              <a:rPr lang="fr-FR" dirty="0"/>
              <a:t> annuel </a:t>
            </a:r>
          </a:p>
          <a:p>
            <a:pPr marL="720000" lvl="5"/>
            <a:r>
              <a:rPr lang="fr-FR" b="1" dirty="0"/>
              <a:t>Révisable</a:t>
            </a:r>
            <a:r>
              <a:rPr lang="fr-FR" dirty="0"/>
              <a:t> tous les </a:t>
            </a:r>
            <a:r>
              <a:rPr lang="fr-FR" dirty="0" smtClean="0"/>
              <a:t>ans en </a:t>
            </a:r>
            <a:r>
              <a:rPr lang="fr-FR" dirty="0"/>
              <a:t>fonction de l’activité </a:t>
            </a:r>
          </a:p>
          <a:p>
            <a:endParaRPr lang="fr-FR" dirty="0"/>
          </a:p>
          <a:p>
            <a:r>
              <a:rPr lang="fr-FR" b="1" dirty="0"/>
              <a:t>Professionnel</a:t>
            </a:r>
            <a:r>
              <a:rPr lang="fr-FR" dirty="0"/>
              <a:t> : </a:t>
            </a:r>
            <a:r>
              <a:rPr lang="fr-FR" dirty="0">
                <a:solidFill>
                  <a:srgbClr val="FF0000"/>
                </a:solidFill>
              </a:rPr>
              <a:t>nouveaux métiers </a:t>
            </a:r>
            <a:r>
              <a:rPr lang="fr-FR" dirty="0" smtClean="0"/>
              <a:t>- nouveaux </a:t>
            </a:r>
            <a:r>
              <a:rPr lang="fr-FR" dirty="0"/>
              <a:t>champs d’action </a:t>
            </a:r>
          </a:p>
          <a:p>
            <a:pPr marL="720000" lvl="5"/>
            <a:r>
              <a:rPr lang="fr-FR" b="1" dirty="0"/>
              <a:t>IDE</a:t>
            </a:r>
            <a:r>
              <a:rPr lang="fr-FR" dirty="0"/>
              <a:t> : </a:t>
            </a:r>
            <a:r>
              <a:rPr lang="fr-FR" dirty="0" smtClean="0"/>
              <a:t>hospitalisation / acte technique . . . .  </a:t>
            </a:r>
            <a:r>
              <a:rPr lang="fr-FR" dirty="0"/>
              <a:t>+ soins en ambulatoire </a:t>
            </a:r>
          </a:p>
          <a:p>
            <a:pPr marL="720000" lvl="5"/>
            <a:r>
              <a:rPr lang="fr-FR" b="1" dirty="0"/>
              <a:t>IPA</a:t>
            </a:r>
            <a:r>
              <a:rPr lang="fr-FR" dirty="0"/>
              <a:t> : coordination </a:t>
            </a:r>
          </a:p>
          <a:p>
            <a:pPr marL="720000" lvl="5"/>
            <a:r>
              <a:rPr lang="fr-FR" dirty="0"/>
              <a:t>Eviter l’épuisement professionnel ?</a:t>
            </a:r>
          </a:p>
          <a:p>
            <a:pPr marL="720000" lvl="5"/>
            <a:r>
              <a:rPr lang="fr-FR" b="1" dirty="0">
                <a:solidFill>
                  <a:srgbClr val="FF0000"/>
                </a:solidFill>
              </a:rPr>
              <a:t>Donner du sens </a:t>
            </a:r>
            <a:r>
              <a:rPr lang="fr-FR" dirty="0"/>
              <a:t>. . . </a:t>
            </a:r>
          </a:p>
          <a:p>
            <a:endParaRPr lang="fr-FR" dirty="0"/>
          </a:p>
          <a:p>
            <a:r>
              <a:rPr lang="fr-FR" b="1" dirty="0"/>
              <a:t>Patients</a:t>
            </a:r>
            <a:r>
              <a:rPr lang="fr-FR" dirty="0"/>
              <a:t> : amélioration du pronostic / </a:t>
            </a:r>
            <a:r>
              <a:rPr lang="fr-FR" dirty="0">
                <a:solidFill>
                  <a:srgbClr val="FF0000"/>
                </a:solidFill>
              </a:rPr>
              <a:t>qualité de vie </a:t>
            </a:r>
          </a:p>
          <a:p>
            <a:pPr marL="720000" lvl="5"/>
            <a:r>
              <a:rPr lang="fr-FR" dirty="0"/>
              <a:t>Parcours individualisé </a:t>
            </a:r>
            <a:r>
              <a:rPr lang="fr-FR" dirty="0" smtClean="0"/>
              <a:t>/ « être acteur de sa santé » </a:t>
            </a:r>
            <a:endParaRPr lang="fr-FR" dirty="0"/>
          </a:p>
          <a:p>
            <a:pPr marL="720000" lvl="5"/>
            <a:r>
              <a:rPr lang="fr-FR" dirty="0" smtClean="0"/>
              <a:t>« Apprentissage » </a:t>
            </a:r>
            <a:r>
              <a:rPr lang="fr-FR" dirty="0"/>
              <a:t>avec les « </a:t>
            </a:r>
            <a:r>
              <a:rPr lang="fr-FR" b="1" dirty="0">
                <a:solidFill>
                  <a:srgbClr val="FF0000"/>
                </a:solidFill>
              </a:rPr>
              <a:t>pairs</a:t>
            </a:r>
            <a:r>
              <a:rPr lang="fr-FR" dirty="0"/>
              <a:t> »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4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449</Words>
  <Application>Microsoft Office PowerPoint</Application>
  <PresentationFormat>Affichage à l'écran (16:9)</PresentationFormat>
  <Paragraphs>78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 Parcours de soins - Maladie rénale chronique  Innovation en organisation . . . . </vt:lpstr>
      <vt:lpstr>Contexte </vt:lpstr>
      <vt:lpstr>Rémunération au parcours de soins : 1ière  </vt:lpstr>
      <vt:lpstr>Le parcours 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Berndt</dc:creator>
  <cp:lastModifiedBy>BELENFANT Xavier</cp:lastModifiedBy>
  <cp:revision>39</cp:revision>
  <dcterms:created xsi:type="dcterms:W3CDTF">2019-06-12T16:05:48Z</dcterms:created>
  <dcterms:modified xsi:type="dcterms:W3CDTF">2022-06-14T09:46:43Z</dcterms:modified>
</cp:coreProperties>
</file>