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9" r:id="rId4"/>
    <p:sldId id="276" r:id="rId5"/>
    <p:sldId id="277" r:id="rId6"/>
    <p:sldId id="272" r:id="rId7"/>
    <p:sldId id="273" r:id="rId8"/>
    <p:sldId id="275" r:id="rId9"/>
    <p:sldId id="279" r:id="rId10"/>
    <p:sldId id="280" r:id="rId11"/>
    <p:sldId id="261" r:id="rId12"/>
    <p:sldId id="264" r:id="rId13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5227-0DC9-4B55-B7E3-AEC985C1DE7F}" type="datetimeFigureOut">
              <a:rPr lang="fr-FR" smtClean="0"/>
              <a:t>15/06/2022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651B-8AAB-4233-983D-C5A9FBBD5E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404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5227-0DC9-4B55-B7E3-AEC985C1DE7F}" type="datetimeFigureOut">
              <a:rPr lang="fr-FR" smtClean="0"/>
              <a:t>15/06/2022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651B-8AAB-4233-983D-C5A9FBBD5E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7193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5227-0DC9-4B55-B7E3-AEC985C1DE7F}" type="datetimeFigureOut">
              <a:rPr lang="fr-FR" smtClean="0"/>
              <a:t>15/06/2022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651B-8AAB-4233-983D-C5A9FBBD5E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9785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 -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E543F28-6E1C-8840-8D6B-D79AF18DD204}"/>
              </a:ext>
            </a:extLst>
          </p:cNvPr>
          <p:cNvCxnSpPr>
            <a:cxnSpLocks/>
          </p:cNvCxnSpPr>
          <p:nvPr userDrawn="1"/>
        </p:nvCxnSpPr>
        <p:spPr>
          <a:xfrm>
            <a:off x="1322582" y="947867"/>
            <a:ext cx="2902140" cy="0"/>
          </a:xfrm>
          <a:prstGeom prst="line">
            <a:avLst/>
          </a:prstGeom>
          <a:noFill/>
          <a:ln w="76200" cap="flat">
            <a:solidFill>
              <a:srgbClr val="E3D9C8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6" name="Image 27" descr="Image 27">
            <a:extLst>
              <a:ext uri="{FF2B5EF4-FFF2-40B4-BE49-F238E27FC236}">
                <a16:creationId xmlns:a16="http://schemas.microsoft.com/office/drawing/2014/main" id="{A1A3482A-5FC4-F347-A7E3-DF50D9CEEB3A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8794" y="916557"/>
            <a:ext cx="657015" cy="71909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e niveau 1…">
            <a:extLst>
              <a:ext uri="{FF2B5EF4-FFF2-40B4-BE49-F238E27FC236}">
                <a16:creationId xmlns:a16="http://schemas.microsoft.com/office/drawing/2014/main" id="{00831C3B-A4C5-F544-AB5D-0C0B20611CC2}"/>
              </a:ext>
            </a:extLst>
          </p:cNvPr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322584" y="629215"/>
            <a:ext cx="10387097" cy="227011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1363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  <a:lvl2pPr marL="0" indent="457543">
              <a:spcBef>
                <a:spcPts val="0"/>
              </a:spcBef>
              <a:buClrTx/>
              <a:buSzTx/>
              <a:buFontTx/>
              <a:buNone/>
              <a:defRPr sz="1363">
                <a:solidFill>
                  <a:srgbClr val="404040"/>
                </a:solidFill>
              </a:defRPr>
            </a:lvl2pPr>
            <a:lvl3pPr marL="0" indent="915088">
              <a:spcBef>
                <a:spcPts val="0"/>
              </a:spcBef>
              <a:buClrTx/>
              <a:buSzTx/>
              <a:buFontTx/>
              <a:buNone/>
              <a:defRPr sz="1363">
                <a:solidFill>
                  <a:srgbClr val="404040"/>
                </a:solidFill>
              </a:defRPr>
            </a:lvl3pPr>
            <a:lvl4pPr marL="0" indent="1372632">
              <a:spcBef>
                <a:spcPts val="0"/>
              </a:spcBef>
              <a:buClrTx/>
              <a:buSzTx/>
              <a:buFontTx/>
              <a:buNone/>
              <a:defRPr sz="1363">
                <a:solidFill>
                  <a:srgbClr val="404040"/>
                </a:solidFill>
              </a:defRPr>
            </a:lvl4pPr>
            <a:lvl5pPr marL="0" indent="1830177">
              <a:spcBef>
                <a:spcPts val="0"/>
              </a:spcBef>
              <a:buClrTx/>
              <a:buSzTx/>
              <a:buFontTx/>
              <a:buNone/>
              <a:defRPr sz="1363">
                <a:solidFill>
                  <a:srgbClr val="404040"/>
                </a:solidFill>
              </a:defRPr>
            </a:lvl5pPr>
          </a:lstStyle>
          <a:p>
            <a:r>
              <a:rPr lang="fr-FR" dirty="0"/>
              <a:t>Sous-titre</a:t>
            </a:r>
          </a:p>
        </p:txBody>
      </p:sp>
      <p:sp>
        <p:nvSpPr>
          <p:cNvPr id="8" name="Texte niveau 1…">
            <a:extLst>
              <a:ext uri="{FF2B5EF4-FFF2-40B4-BE49-F238E27FC236}">
                <a16:creationId xmlns:a16="http://schemas.microsoft.com/office/drawing/2014/main" id="{12B3B334-BD63-1746-B721-C630AE84DD6C}"/>
              </a:ext>
            </a:extLst>
          </p:cNvPr>
          <p:cNvSpPr txBox="1">
            <a:spLocks noGrp="1"/>
          </p:cNvSpPr>
          <p:nvPr>
            <p:ph type="body" sz="half" idx="12" hasCustomPrompt="1"/>
          </p:nvPr>
        </p:nvSpPr>
        <p:spPr>
          <a:xfrm>
            <a:off x="1322584" y="247802"/>
            <a:ext cx="10387097" cy="3386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1816" b="1" i="0">
                <a:solidFill>
                  <a:srgbClr val="C00000"/>
                </a:solidFill>
                <a:latin typeface="Century Gothic" panose="020B0502020202020204" pitchFamily="34" charset="0"/>
              </a:defRPr>
            </a:lvl1pPr>
            <a:lvl2pPr marL="0" indent="457543">
              <a:spcBef>
                <a:spcPts val="0"/>
              </a:spcBef>
              <a:buClrTx/>
              <a:buSzTx/>
              <a:buFontTx/>
              <a:buNone/>
              <a:defRPr sz="1363">
                <a:solidFill>
                  <a:srgbClr val="404040"/>
                </a:solidFill>
              </a:defRPr>
            </a:lvl2pPr>
            <a:lvl3pPr marL="0" indent="915088">
              <a:spcBef>
                <a:spcPts val="0"/>
              </a:spcBef>
              <a:buClrTx/>
              <a:buSzTx/>
              <a:buFontTx/>
              <a:buNone/>
              <a:defRPr sz="1363">
                <a:solidFill>
                  <a:srgbClr val="404040"/>
                </a:solidFill>
              </a:defRPr>
            </a:lvl3pPr>
            <a:lvl4pPr marL="0" indent="1372632">
              <a:spcBef>
                <a:spcPts val="0"/>
              </a:spcBef>
              <a:buClrTx/>
              <a:buSzTx/>
              <a:buFontTx/>
              <a:buNone/>
              <a:defRPr sz="1363">
                <a:solidFill>
                  <a:srgbClr val="404040"/>
                </a:solidFill>
              </a:defRPr>
            </a:lvl4pPr>
            <a:lvl5pPr marL="0" indent="1830177">
              <a:spcBef>
                <a:spcPts val="0"/>
              </a:spcBef>
              <a:buClrTx/>
              <a:buSzTx/>
              <a:buFontTx/>
              <a:buNone/>
              <a:defRPr sz="1363">
                <a:solidFill>
                  <a:srgbClr val="404040"/>
                </a:solidFill>
              </a:defRPr>
            </a:lvl5pPr>
          </a:lstStyle>
          <a:p>
            <a:r>
              <a:rPr lang="fr-FR" dirty="0"/>
              <a:t>Titre</a:t>
            </a:r>
            <a:endParaRPr dirty="0"/>
          </a:p>
        </p:txBody>
      </p:sp>
      <p:sp>
        <p:nvSpPr>
          <p:cNvPr id="9" name="Texte niveau 1…">
            <a:extLst>
              <a:ext uri="{FF2B5EF4-FFF2-40B4-BE49-F238E27FC236}">
                <a16:creationId xmlns:a16="http://schemas.microsoft.com/office/drawing/2014/main" id="{7075D7DB-F604-3846-8EDF-5E6AFB67FDFB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62990" y="201353"/>
            <a:ext cx="925711" cy="870519"/>
          </a:xfrm>
          <a:prstGeom prst="rect">
            <a:avLst/>
          </a:prstGeom>
          <a:effectLst>
            <a:glow rad="127000">
              <a:schemeClr val="accent1">
                <a:alpha val="50000"/>
              </a:schemeClr>
            </a:glow>
          </a:effectLst>
        </p:spPr>
        <p:txBody>
          <a:bodyPr>
            <a:noAutofit/>
          </a:bodyPr>
          <a:lstStyle>
            <a:lvl1pPr marL="0" marR="0" indent="0" algn="ctr" defTabSz="915088" rtl="0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993" b="1" i="0" u="none" strike="noStrike" cap="none" spc="0" normalizeH="0" baseline="0" dirty="0">
                <a:ln>
                  <a:noFill/>
                </a:ln>
                <a:solidFill>
                  <a:srgbClr val="C83C14"/>
                </a:solidFill>
                <a:effectLst/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Avenir Black"/>
              </a:defRPr>
            </a:lvl1pPr>
            <a:lvl2pPr marL="0" indent="457543">
              <a:spcBef>
                <a:spcPts val="0"/>
              </a:spcBef>
              <a:buClrTx/>
              <a:buSzTx/>
              <a:buFontTx/>
              <a:buNone/>
              <a:defRPr sz="1363">
                <a:solidFill>
                  <a:srgbClr val="404040"/>
                </a:solidFill>
              </a:defRPr>
            </a:lvl2pPr>
            <a:lvl3pPr marL="0" indent="915088">
              <a:spcBef>
                <a:spcPts val="0"/>
              </a:spcBef>
              <a:buClrTx/>
              <a:buSzTx/>
              <a:buFontTx/>
              <a:buNone/>
              <a:defRPr sz="1363">
                <a:solidFill>
                  <a:srgbClr val="404040"/>
                </a:solidFill>
              </a:defRPr>
            </a:lvl3pPr>
            <a:lvl4pPr marL="0" indent="1372632">
              <a:spcBef>
                <a:spcPts val="0"/>
              </a:spcBef>
              <a:buClrTx/>
              <a:buSzTx/>
              <a:buFontTx/>
              <a:buNone/>
              <a:defRPr sz="1363">
                <a:solidFill>
                  <a:srgbClr val="404040"/>
                </a:solidFill>
              </a:defRPr>
            </a:lvl4pPr>
            <a:lvl5pPr marL="0" indent="1830177">
              <a:spcBef>
                <a:spcPts val="0"/>
              </a:spcBef>
              <a:buClrTx/>
              <a:buSzTx/>
              <a:buFontTx/>
              <a:buNone/>
              <a:defRPr sz="1363">
                <a:solidFill>
                  <a:srgbClr val="404040"/>
                </a:solidFill>
              </a:defRPr>
            </a:lvl5pPr>
          </a:lstStyle>
          <a:p>
            <a:r>
              <a:rPr lang="fr-FR" dirty="0"/>
              <a:t>X</a:t>
            </a:r>
            <a:endParaRPr dirty="0"/>
          </a:p>
        </p:txBody>
      </p:sp>
      <p:sp>
        <p:nvSpPr>
          <p:cNvPr id="10" name="Texte niveau 1…">
            <a:extLst>
              <a:ext uri="{FF2B5EF4-FFF2-40B4-BE49-F238E27FC236}">
                <a16:creationId xmlns:a16="http://schemas.microsoft.com/office/drawing/2014/main" id="{B7F5875A-2947-3C4E-AACD-BDEB8C135F99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331164" y="1209997"/>
            <a:ext cx="10378515" cy="5009676"/>
          </a:xfrm>
          <a:prstGeom prst="rect">
            <a:avLst/>
          </a:prstGeom>
        </p:spPr>
        <p:txBody>
          <a:bodyPr/>
          <a:lstStyle>
            <a:lvl1pPr marL="8648" indent="-8648">
              <a:lnSpc>
                <a:spcPct val="80000"/>
              </a:lnSpc>
              <a:spcBef>
                <a:spcPts val="1363"/>
              </a:spcBef>
              <a:buClr>
                <a:srgbClr val="B93C21"/>
              </a:buClr>
              <a:buSzPct val="40000"/>
              <a:buFont typeface="Police système"/>
              <a:buChar char=" "/>
              <a:tabLst>
                <a:tab pos="980054" algn="l"/>
                <a:tab pos="1960107" algn="l"/>
                <a:tab pos="3267326" algn="l"/>
              </a:tabLst>
              <a:defRPr sz="1635">
                <a:solidFill>
                  <a:srgbClr val="C00000"/>
                </a:solidFill>
                <a:latin typeface="Century Gothic" panose="020B0502020202020204" pitchFamily="34" charset="0"/>
              </a:defRPr>
            </a:lvl1pPr>
            <a:lvl2pPr marL="606769" indent="-252220">
              <a:lnSpc>
                <a:spcPct val="100000"/>
              </a:lnSpc>
              <a:spcBef>
                <a:spcPts val="817"/>
              </a:spcBef>
              <a:buClrTx/>
              <a:buSzTx/>
              <a:buFont typeface="Courier New" panose="02070309020205020404" pitchFamily="49" charset="0"/>
              <a:buChar char="o"/>
              <a:tabLst>
                <a:tab pos="980507" algn="l"/>
                <a:tab pos="1961015" algn="l"/>
                <a:tab pos="3268358" algn="l"/>
              </a:tabLst>
              <a:defRPr sz="1271" b="0" i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2pPr>
            <a:lvl3pPr marL="857548" marR="0" indent="-259426" algn="l" defTabSz="914341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7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3pPr>
            <a:lvl4pPr marL="1050676" indent="-276721" defTabSz="326784">
              <a:lnSpc>
                <a:spcPct val="100000"/>
              </a:lnSpc>
              <a:spcBef>
                <a:spcPts val="817"/>
              </a:spcBef>
              <a:buClrTx/>
              <a:buSzTx/>
              <a:buFont typeface="Arial" panose="020B0604020202020204" pitchFamily="34" charset="0"/>
              <a:buChar char="•"/>
              <a:tabLst>
                <a:tab pos="980054" algn="l"/>
                <a:tab pos="1960107" algn="l"/>
                <a:tab pos="3267326" algn="l"/>
              </a:tabLst>
              <a:defRPr lang="fr-FR" sz="1089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0" indent="1830177">
              <a:lnSpc>
                <a:spcPct val="80000"/>
              </a:lnSpc>
              <a:buClrTx/>
              <a:buSzTx/>
              <a:buFontTx/>
              <a:buNone/>
              <a:defRPr sz="1180">
                <a:solidFill>
                  <a:srgbClr val="181717"/>
                </a:solidFill>
              </a:defRPr>
            </a:lvl5pPr>
          </a:lstStyle>
          <a:p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1</a:t>
            </a:r>
          </a:p>
          <a:p>
            <a:pPr lvl="1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2</a:t>
            </a:r>
            <a:endParaRPr lang="fr-FR" dirty="0"/>
          </a:p>
          <a:p>
            <a:pPr lvl="2"/>
            <a:r>
              <a:rPr lang="fr-FR" dirty="0"/>
              <a:t>Texte niveau 3</a:t>
            </a:r>
          </a:p>
          <a:p>
            <a:pPr lvl="3"/>
            <a:r>
              <a:rPr lang="fr-FR" dirty="0"/>
              <a:t>Texte niveau 4</a:t>
            </a:r>
          </a:p>
        </p:txBody>
      </p:sp>
    </p:spTree>
    <p:extLst>
      <p:ext uri="{BB962C8B-B14F-4D97-AF65-F5344CB8AC3E}">
        <p14:creationId xmlns:p14="http://schemas.microsoft.com/office/powerpoint/2010/main" val="365327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5227-0DC9-4B55-B7E3-AEC985C1DE7F}" type="datetimeFigureOut">
              <a:rPr lang="fr-FR" smtClean="0"/>
              <a:t>15/06/2022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651B-8AAB-4233-983D-C5A9FBBD5E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6734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5227-0DC9-4B55-B7E3-AEC985C1DE7F}" type="datetimeFigureOut">
              <a:rPr lang="fr-FR" smtClean="0"/>
              <a:t>15/06/2022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651B-8AAB-4233-983D-C5A9FBBD5E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977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5227-0DC9-4B55-B7E3-AEC985C1DE7F}" type="datetimeFigureOut">
              <a:rPr lang="fr-FR" smtClean="0"/>
              <a:t>15/06/2022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651B-8AAB-4233-983D-C5A9FBBD5E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0128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5227-0DC9-4B55-B7E3-AEC985C1DE7F}" type="datetimeFigureOut">
              <a:rPr lang="fr-FR" smtClean="0"/>
              <a:t>15/06/2022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651B-8AAB-4233-983D-C5A9FBBD5E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768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5227-0DC9-4B55-B7E3-AEC985C1DE7F}" type="datetimeFigureOut">
              <a:rPr lang="fr-FR" smtClean="0"/>
              <a:t>15/06/2022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651B-8AAB-4233-983D-C5A9FBBD5E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2780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5227-0DC9-4B55-B7E3-AEC985C1DE7F}" type="datetimeFigureOut">
              <a:rPr lang="fr-FR" smtClean="0"/>
              <a:t>15/06/2022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651B-8AAB-4233-983D-C5A9FBBD5E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307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5227-0DC9-4B55-B7E3-AEC985C1DE7F}" type="datetimeFigureOut">
              <a:rPr lang="fr-FR" smtClean="0"/>
              <a:t>15/06/2022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651B-8AAB-4233-983D-C5A9FBBD5E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521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5227-0DC9-4B55-B7E3-AEC985C1DE7F}" type="datetimeFigureOut">
              <a:rPr lang="fr-FR" smtClean="0"/>
              <a:t>15/06/2022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651B-8AAB-4233-983D-C5A9FBBD5E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581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65227-0DC9-4B55-B7E3-AEC985C1DE7F}" type="datetimeFigureOut">
              <a:rPr lang="fr-FR" smtClean="0"/>
              <a:t>15/06/2022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F651B-8AAB-4233-983D-C5A9FBBD5E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45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1"/>
            <a:ext cx="9144000" cy="4151603"/>
          </a:xfrm>
        </p:spPr>
        <p:txBody>
          <a:bodyPr>
            <a:normAutofit fontScale="90000"/>
          </a:bodyPr>
          <a:lstStyle/>
          <a:p>
            <a:r>
              <a:rPr lang="fr-FR" dirty="0"/>
              <a:t>Planifier une architecture durable : </a:t>
            </a:r>
            <a:br>
              <a:rPr lang="fr-FR" dirty="0"/>
            </a:br>
            <a:r>
              <a:rPr lang="fr-FR" dirty="0"/>
              <a:t>l’exemple du regroupement du CASH de Nanterre  et de l’EPS Roger </a:t>
            </a:r>
            <a:r>
              <a:rPr lang="fr-FR" dirty="0" err="1"/>
              <a:t>prévot</a:t>
            </a:r>
            <a:r>
              <a:rPr lang="fr-FR" dirty="0"/>
              <a:t>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5781964"/>
            <a:ext cx="9144000" cy="711200"/>
          </a:xfrm>
        </p:spPr>
        <p:txBody>
          <a:bodyPr/>
          <a:lstStyle/>
          <a:p>
            <a:r>
              <a:rPr lang="fr-FR" dirty="0"/>
              <a:t>Congrès FHF Ile-de-France le 16 juin 2022</a:t>
            </a:r>
          </a:p>
        </p:txBody>
      </p:sp>
    </p:spTree>
    <p:extLst>
      <p:ext uri="{BB962C8B-B14F-4D97-AF65-F5344CB8AC3E}">
        <p14:creationId xmlns:p14="http://schemas.microsoft.com/office/powerpoint/2010/main" val="2774464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7CDB4CB-0025-41DC-8C85-DFF0C5FD3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043" y="1377978"/>
            <a:ext cx="9841914" cy="5400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80CB554-A43C-4877-A0D3-91AEB20BE74D}"/>
              </a:ext>
            </a:extLst>
          </p:cNvPr>
          <p:cNvSpPr/>
          <p:nvPr/>
        </p:nvSpPr>
        <p:spPr>
          <a:xfrm>
            <a:off x="0" y="0"/>
            <a:ext cx="12192000" cy="1134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latin typeface="Avenir Book" panose="02000503020000020003"/>
              </a:rPr>
              <a:t>Le site de Nanterre en 2022 avant travaux et avant cessions</a:t>
            </a:r>
            <a:endParaRPr lang="fr-FR" sz="2800" u="sng" dirty="0">
              <a:latin typeface="Avenir Book" panose="0200050302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2670333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04A52B35-5101-4149-BAEB-29E29CA239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7" t="2350" b="9218"/>
          <a:stretch/>
        </p:blipFill>
        <p:spPr>
          <a:xfrm>
            <a:off x="4455702" y="972345"/>
            <a:ext cx="7049511" cy="58856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80CB554-A43C-4877-A0D3-91AEB20BE74D}"/>
              </a:ext>
            </a:extLst>
          </p:cNvPr>
          <p:cNvSpPr/>
          <p:nvPr/>
        </p:nvSpPr>
        <p:spPr>
          <a:xfrm>
            <a:off x="0" y="-41945"/>
            <a:ext cx="12192000" cy="1134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>
                <a:latin typeface="Avenir Book" panose="02000503020000020003"/>
              </a:rPr>
              <a:t>Le projet de l’hôpital : </a:t>
            </a:r>
          </a:p>
          <a:p>
            <a:r>
              <a:rPr lang="fr-FR" sz="2400" dirty="0">
                <a:latin typeface="Avenir Book" panose="02000503020000020003"/>
              </a:rPr>
              <a:t>une restructuration ancrée dans une démarché de rénovation urbaine du quartier du Petit Nanterre</a:t>
            </a:r>
            <a:endParaRPr lang="fr-FR" sz="2400" u="sng" dirty="0">
              <a:latin typeface="Avenir Book" panose="02000503020000020003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871029B-3B4C-41B6-8540-2776061504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19" y="0"/>
            <a:ext cx="800684" cy="540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D04CD62-9EF3-4E23-96AF-F90DC4161D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850" y="36000"/>
            <a:ext cx="1114802" cy="50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4ADC558-A1E7-4C7A-AD7F-E3E995483A04}"/>
              </a:ext>
            </a:extLst>
          </p:cNvPr>
          <p:cNvSpPr/>
          <p:nvPr/>
        </p:nvSpPr>
        <p:spPr>
          <a:xfrm>
            <a:off x="7853237" y="930303"/>
            <a:ext cx="254443" cy="39279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F408477-A9BE-40A3-BFFE-026218215275}"/>
              </a:ext>
            </a:extLst>
          </p:cNvPr>
          <p:cNvSpPr txBox="1"/>
          <p:nvPr/>
        </p:nvSpPr>
        <p:spPr>
          <a:xfrm>
            <a:off x="1757003" y="5267210"/>
            <a:ext cx="26986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Tx/>
              <a:buChar char="-"/>
            </a:pPr>
            <a:r>
              <a:rPr lang="fr-FR" dirty="0"/>
              <a:t>Convention de l’ANRU de 2018</a:t>
            </a:r>
          </a:p>
          <a:p>
            <a:endParaRPr lang="fr-FR" dirty="0"/>
          </a:p>
          <a:p>
            <a:pPr marL="285744" indent="-285744">
              <a:buFontTx/>
              <a:buChar char="-"/>
            </a:pPr>
            <a:r>
              <a:rPr lang="fr-FR" dirty="0"/>
              <a:t>Projet IMGP2 et Nanterre Partagé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2A77802-B04B-4B61-B6EE-1D59160E1F54}"/>
              </a:ext>
            </a:extLst>
          </p:cNvPr>
          <p:cNvSpPr txBox="1"/>
          <p:nvPr/>
        </p:nvSpPr>
        <p:spPr>
          <a:xfrm>
            <a:off x="42631" y="4672761"/>
            <a:ext cx="409509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/>
              <a:t>Perspective des Lauréats du concours IMGP2 (Nanterre Partagé)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4CFC592-E558-4156-8682-4AEB5B48A8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01532"/>
            <a:ext cx="413772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05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Bibliographie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Architecture et psychiatrie , approches françaises et internationales sous la direction de Viviane </a:t>
            </a:r>
            <a:r>
              <a:rPr lang="fr-FR" dirty="0" err="1"/>
              <a:t>Kovess-Masfety</a:t>
            </a:r>
            <a:r>
              <a:rPr lang="fr-FR" dirty="0"/>
              <a:t> et Donato </a:t>
            </a:r>
            <a:r>
              <a:rPr lang="fr-FR" dirty="0" err="1"/>
              <a:t>Severo</a:t>
            </a:r>
            <a:r>
              <a:rPr lang="fr-FR" dirty="0"/>
              <a:t> Editions </a:t>
            </a:r>
            <a:r>
              <a:rPr lang="fr-FR"/>
              <a:t>Le Moniteur</a:t>
            </a:r>
          </a:p>
          <a:p>
            <a:r>
              <a:rPr lang="fr-FR" dirty="0"/>
              <a:t>Architecture pour la psychiatrie de demain sous la direction de Yann </a:t>
            </a:r>
            <a:r>
              <a:rPr lang="fr-FR" dirty="0" err="1"/>
              <a:t>Bubien</a:t>
            </a:r>
            <a:r>
              <a:rPr lang="fr-FR" dirty="0"/>
              <a:t> et Cécile </a:t>
            </a:r>
            <a:r>
              <a:rPr lang="fr-FR" dirty="0" err="1"/>
              <a:t>Jaglin-Grimonprez</a:t>
            </a:r>
            <a:r>
              <a:rPr lang="fr-FR" dirty="0"/>
              <a:t> aux éditions Presses de l’EHESP</a:t>
            </a:r>
          </a:p>
          <a:p>
            <a:r>
              <a:rPr lang="fr-FR" dirty="0"/>
              <a:t>De la Maison de Nanterre au CASH Hôpital Max </a:t>
            </a:r>
            <a:r>
              <a:rPr lang="fr-FR" dirty="0" err="1"/>
              <a:t>Fourestier</a:t>
            </a:r>
            <a:r>
              <a:rPr lang="fr-FR" dirty="0"/>
              <a:t> de Robert </a:t>
            </a:r>
            <a:r>
              <a:rPr lang="fr-FR" dirty="0" err="1"/>
              <a:t>Cornaille</a:t>
            </a:r>
            <a:r>
              <a:rPr lang="fr-FR" dirty="0"/>
              <a:t> édité par la Société d’histoire de Nanterre</a:t>
            </a:r>
          </a:p>
          <a:p>
            <a:r>
              <a:rPr lang="fr-FR" dirty="0"/>
              <a:t>L’hôpital face à l’obsolescence par Christine Desmoulins in </a:t>
            </a:r>
            <a:r>
              <a:rPr lang="fr-FR" dirty="0" err="1"/>
              <a:t>Archiscopie</a:t>
            </a:r>
            <a:r>
              <a:rPr lang="fr-FR" dirty="0"/>
              <a:t> 14, avril 2018</a:t>
            </a:r>
          </a:p>
        </p:txBody>
      </p:sp>
    </p:spTree>
    <p:extLst>
      <p:ext uri="{BB962C8B-B14F-4D97-AF65-F5344CB8AC3E}">
        <p14:creationId xmlns:p14="http://schemas.microsoft.com/office/powerpoint/2010/main" val="2608469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0CB554-A43C-4877-A0D3-91AEB20BE74D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12192001" cy="11334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latin typeface="Avenir Book" panose="02000503020000020003"/>
              </a:rPr>
              <a:t>Historique : </a:t>
            </a:r>
          </a:p>
          <a:p>
            <a:r>
              <a:rPr lang="fr-FR" sz="2800" dirty="0">
                <a:latin typeface="Avenir Book" panose="02000503020000020003"/>
              </a:rPr>
              <a:t>Le projet initial d’Achille </a:t>
            </a:r>
            <a:r>
              <a:rPr lang="fr-FR" sz="2800" dirty="0" err="1">
                <a:latin typeface="Avenir Book" panose="02000503020000020003"/>
              </a:rPr>
              <a:t>Hermant</a:t>
            </a:r>
            <a:r>
              <a:rPr lang="fr-FR" sz="2800" dirty="0">
                <a:latin typeface="Avenir Book" panose="02000503020000020003"/>
              </a:rPr>
              <a:t>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871029B-3B4C-41B6-8540-2776061504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637" y="210303"/>
            <a:ext cx="1174337" cy="792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D04CD62-9EF3-4E23-96AF-F90DC4161D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894" y="210303"/>
            <a:ext cx="1592572" cy="720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4ADC558-A1E7-4C7A-AD7F-E3E995483A04}"/>
              </a:ext>
            </a:extLst>
          </p:cNvPr>
          <p:cNvSpPr/>
          <p:nvPr/>
        </p:nvSpPr>
        <p:spPr>
          <a:xfrm>
            <a:off x="7853237" y="930303"/>
            <a:ext cx="254443" cy="39279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CEC12A-F646-4362-B9DB-6673BDDBAD29}"/>
              </a:ext>
            </a:extLst>
          </p:cNvPr>
          <p:cNvSpPr/>
          <p:nvPr/>
        </p:nvSpPr>
        <p:spPr>
          <a:xfrm>
            <a:off x="7825407" y="1387505"/>
            <a:ext cx="310101" cy="39279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3F622B1-58F0-448D-9303-E149B8634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399" y="1542551"/>
            <a:ext cx="9875541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23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D55DD70-DE76-445C-9E33-355D534D7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5130000" cy="6840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F6E072-7B5A-4D6C-B327-8A4E8342F4C2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5686425" cy="14287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latin typeface="Avenir Book" panose="02000503020000020003"/>
              </a:rPr>
              <a:t>Historique : </a:t>
            </a:r>
          </a:p>
          <a:p>
            <a:r>
              <a:rPr lang="fr-FR" sz="2800" dirty="0">
                <a:latin typeface="Avenir Book" panose="02000503020000020003"/>
              </a:rPr>
              <a:t>Le projet initial d’Achille </a:t>
            </a:r>
            <a:r>
              <a:rPr lang="fr-FR" sz="2800" dirty="0" err="1">
                <a:latin typeface="Avenir Book" panose="02000503020000020003"/>
              </a:rPr>
              <a:t>Hermant</a:t>
            </a:r>
            <a:r>
              <a:rPr lang="fr-FR" sz="2800" dirty="0">
                <a:latin typeface="Avenir Book" panose="02000503020000020003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658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80CB554-A43C-4877-A0D3-91AEB20BE74D}"/>
              </a:ext>
            </a:extLst>
          </p:cNvPr>
          <p:cNvSpPr/>
          <p:nvPr/>
        </p:nvSpPr>
        <p:spPr>
          <a:xfrm>
            <a:off x="12033" y="-1"/>
            <a:ext cx="12192000" cy="1134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latin typeface="Avenir Book" panose="02000503020000020003"/>
              </a:rPr>
              <a:t>L’hôpital de Nanterre, menacé de fermeture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C320E20-FA34-4FEA-B6A6-8067A3D32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521" y="1278000"/>
            <a:ext cx="8280957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89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533" y="0"/>
            <a:ext cx="10180265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4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397" y="1098000"/>
            <a:ext cx="10465206" cy="5760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80CB554-A43C-4877-A0D3-91AEB20BE74D}"/>
              </a:ext>
            </a:extLst>
          </p:cNvPr>
          <p:cNvSpPr/>
          <p:nvPr/>
        </p:nvSpPr>
        <p:spPr>
          <a:xfrm>
            <a:off x="0" y="0"/>
            <a:ext cx="12192000" cy="1134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latin typeface="Avenir Book" panose="02000503020000020003"/>
              </a:rPr>
              <a:t>Le bâtiment historique de l’hôpital psychiatrique de </a:t>
            </a:r>
            <a:r>
              <a:rPr lang="fr-FR" sz="2800" dirty="0" err="1">
                <a:latin typeface="Avenir Book" panose="02000503020000020003"/>
              </a:rPr>
              <a:t>Moisselles</a:t>
            </a:r>
            <a:endParaRPr lang="fr-FR" sz="2800" u="sng" dirty="0">
              <a:latin typeface="Avenir Book" panose="0200050302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3615492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80CB554-A43C-4877-A0D3-91AEB20BE74D}"/>
              </a:ext>
            </a:extLst>
          </p:cNvPr>
          <p:cNvSpPr/>
          <p:nvPr/>
        </p:nvSpPr>
        <p:spPr>
          <a:xfrm>
            <a:off x="0" y="0"/>
            <a:ext cx="12192000" cy="1134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latin typeface="Avenir Book" panose="02000503020000020003"/>
              </a:rPr>
              <a:t>Les bâtiments de psychiatrie de l’EPS Roger </a:t>
            </a:r>
            <a:r>
              <a:rPr lang="fr-FR" sz="2800" dirty="0" err="1">
                <a:latin typeface="Avenir Book" panose="02000503020000020003"/>
              </a:rPr>
              <a:t>Prévot</a:t>
            </a:r>
            <a:r>
              <a:rPr lang="fr-FR" sz="2800" dirty="0">
                <a:latin typeface="Avenir Book" panose="02000503020000020003"/>
              </a:rPr>
              <a:t> aujourd’hui</a:t>
            </a:r>
            <a:endParaRPr lang="fr-FR" sz="2800" u="sng" dirty="0">
              <a:latin typeface="Avenir Book" panose="02000503020000020003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88192E5-EC60-4A14-A3D9-C6CD526E0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725" y="1371600"/>
            <a:ext cx="82105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85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964" y="0"/>
            <a:ext cx="9452125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8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e 30">
            <a:extLst>
              <a:ext uri="{FF2B5EF4-FFF2-40B4-BE49-F238E27FC236}">
                <a16:creationId xmlns:a16="http://schemas.microsoft.com/office/drawing/2014/main" id="{59C5AB80-54CC-4DFB-AC17-3EFF25ECB08A}"/>
              </a:ext>
            </a:extLst>
          </p:cNvPr>
          <p:cNvGrpSpPr/>
          <p:nvPr/>
        </p:nvGrpSpPr>
        <p:grpSpPr>
          <a:xfrm>
            <a:off x="3239568" y="306939"/>
            <a:ext cx="6199707" cy="6541869"/>
            <a:chOff x="2667699" y="729842"/>
            <a:chExt cx="6153639" cy="5955023"/>
          </a:xfrm>
        </p:grpSpPr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99194785-95DB-4660-968D-3FC0FDC68C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824"/>
            <a:stretch/>
          </p:blipFill>
          <p:spPr>
            <a:xfrm>
              <a:off x="2762826" y="786161"/>
              <a:ext cx="6058512" cy="5898704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39D4D74-99F7-414A-B982-3C72F705B980}"/>
                </a:ext>
              </a:extLst>
            </p:cNvPr>
            <p:cNvSpPr/>
            <p:nvPr/>
          </p:nvSpPr>
          <p:spPr>
            <a:xfrm>
              <a:off x="2667699" y="729842"/>
              <a:ext cx="1686187" cy="4215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880CB554-A43C-4877-A0D3-91AEB20BE74D}"/>
              </a:ext>
            </a:extLst>
          </p:cNvPr>
          <p:cNvSpPr/>
          <p:nvPr/>
        </p:nvSpPr>
        <p:spPr>
          <a:xfrm>
            <a:off x="0" y="-11985"/>
            <a:ext cx="12192000" cy="69269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latin typeface="Avenir Book" panose="02000503020000020003"/>
              </a:rPr>
              <a:t>L’état futur </a:t>
            </a:r>
            <a:endParaRPr lang="fr-FR" sz="2800" u="sng" dirty="0">
              <a:solidFill>
                <a:schemeClr val="accent1">
                  <a:lumMod val="20000"/>
                  <a:lumOff val="80000"/>
                </a:schemeClr>
              </a:solidFill>
              <a:latin typeface="Avenir Book" panose="02000503020000020003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871029B-3B4C-41B6-8540-2776061504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759" y="88469"/>
            <a:ext cx="647872" cy="43694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D04CD62-9EF3-4E23-96AF-F90DC4161D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151" y="109262"/>
            <a:ext cx="777447" cy="351483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FBEA137D-890D-41F5-BF07-43724AC47982}"/>
              </a:ext>
            </a:extLst>
          </p:cNvPr>
          <p:cNvSpPr/>
          <p:nvPr/>
        </p:nvSpPr>
        <p:spPr>
          <a:xfrm>
            <a:off x="786185" y="4011818"/>
            <a:ext cx="286087" cy="234987"/>
          </a:xfrm>
          <a:prstGeom prst="rect">
            <a:avLst/>
          </a:prstGeom>
          <a:solidFill>
            <a:srgbClr val="ABC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E7848169-0102-40FF-976C-E4904206CA21}"/>
              </a:ext>
            </a:extLst>
          </p:cNvPr>
          <p:cNvSpPr txBox="1"/>
          <p:nvPr/>
        </p:nvSpPr>
        <p:spPr>
          <a:xfrm>
            <a:off x="1175978" y="5092604"/>
            <a:ext cx="23984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venir Book" panose="02000503020000020003" pitchFamily="2" charset="0"/>
              </a:rPr>
              <a:t>Self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BD75E213-6AAD-4097-BD66-F907BC79216D}"/>
              </a:ext>
            </a:extLst>
          </p:cNvPr>
          <p:cNvSpPr txBox="1"/>
          <p:nvPr/>
        </p:nvSpPr>
        <p:spPr>
          <a:xfrm>
            <a:off x="1150003" y="5450801"/>
            <a:ext cx="23984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venir Book" panose="02000503020000020003" pitchFamily="2" charset="0"/>
              </a:rPr>
              <a:t>Santé mentale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EB0EB689-A5FB-4FBE-8303-2B152C21C4C7}"/>
              </a:ext>
            </a:extLst>
          </p:cNvPr>
          <p:cNvSpPr/>
          <p:nvPr/>
        </p:nvSpPr>
        <p:spPr>
          <a:xfrm>
            <a:off x="791671" y="4372080"/>
            <a:ext cx="286087" cy="234987"/>
          </a:xfrm>
          <a:prstGeom prst="rect">
            <a:avLst/>
          </a:prstGeom>
          <a:solidFill>
            <a:srgbClr val="85A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4DF4493-E6F3-4EAD-8CAD-C4202A5A63F4}"/>
              </a:ext>
            </a:extLst>
          </p:cNvPr>
          <p:cNvSpPr/>
          <p:nvPr/>
        </p:nvSpPr>
        <p:spPr>
          <a:xfrm>
            <a:off x="786186" y="4732342"/>
            <a:ext cx="286087" cy="234987"/>
          </a:xfrm>
          <a:prstGeom prst="rect">
            <a:avLst/>
          </a:prstGeom>
          <a:solidFill>
            <a:srgbClr val="95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44BAE655-0CF2-45E6-8AD2-EB9291EF2E05}"/>
              </a:ext>
            </a:extLst>
          </p:cNvPr>
          <p:cNvSpPr/>
          <p:nvPr/>
        </p:nvSpPr>
        <p:spPr>
          <a:xfrm>
            <a:off x="786185" y="5092604"/>
            <a:ext cx="286087" cy="234987"/>
          </a:xfrm>
          <a:prstGeom prst="rect">
            <a:avLst/>
          </a:prstGeom>
          <a:solidFill>
            <a:srgbClr val="E5D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480DE6D0-E73D-406A-A4EC-7EA401F86750}"/>
              </a:ext>
            </a:extLst>
          </p:cNvPr>
          <p:cNvSpPr/>
          <p:nvPr/>
        </p:nvSpPr>
        <p:spPr>
          <a:xfrm>
            <a:off x="798372" y="5452866"/>
            <a:ext cx="286087" cy="234987"/>
          </a:xfrm>
          <a:prstGeom prst="rect">
            <a:avLst/>
          </a:prstGeom>
          <a:solidFill>
            <a:srgbClr val="CB79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7F14F1BA-F8CA-4866-B27B-BD3BA9057C53}"/>
              </a:ext>
            </a:extLst>
          </p:cNvPr>
          <p:cNvSpPr/>
          <p:nvPr/>
        </p:nvSpPr>
        <p:spPr>
          <a:xfrm>
            <a:off x="786184" y="5808986"/>
            <a:ext cx="286087" cy="234987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5" name="Image 104">
            <a:extLst>
              <a:ext uri="{FF2B5EF4-FFF2-40B4-BE49-F238E27FC236}">
                <a16:creationId xmlns:a16="http://schemas.microsoft.com/office/drawing/2014/main" id="{207C1277-DC3C-4D6D-82AC-53ECBE487C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431" t="72838" r="46782" b="12440"/>
          <a:stretch/>
        </p:blipFill>
        <p:spPr>
          <a:xfrm>
            <a:off x="5956634" y="4911200"/>
            <a:ext cx="1134447" cy="998048"/>
          </a:xfrm>
          <a:prstGeom prst="rect">
            <a:avLst/>
          </a:prstGeom>
        </p:spPr>
      </p:pic>
      <p:sp>
        <p:nvSpPr>
          <p:cNvPr id="92" name="ZoneTexte 91">
            <a:extLst>
              <a:ext uri="{FF2B5EF4-FFF2-40B4-BE49-F238E27FC236}">
                <a16:creationId xmlns:a16="http://schemas.microsoft.com/office/drawing/2014/main" id="{A2C0F79A-1918-4479-A659-A44CC2C97DE1}"/>
              </a:ext>
            </a:extLst>
          </p:cNvPr>
          <p:cNvSpPr txBox="1"/>
          <p:nvPr/>
        </p:nvSpPr>
        <p:spPr>
          <a:xfrm>
            <a:off x="1150003" y="5808986"/>
            <a:ext cx="23984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venir Book" panose="02000503020000020003" pitchFamily="2" charset="0"/>
              </a:rPr>
              <a:t>Périmètre du futur site hospitalier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5CD322A5-7D7D-4718-837A-444F122CA62A}"/>
              </a:ext>
            </a:extLst>
          </p:cNvPr>
          <p:cNvSpPr txBox="1"/>
          <p:nvPr/>
        </p:nvSpPr>
        <p:spPr>
          <a:xfrm>
            <a:off x="1175978" y="4379349"/>
            <a:ext cx="23984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venir Book" panose="02000503020000020003" pitchFamily="2" charset="0"/>
              </a:rPr>
              <a:t>Médico-social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2E8A34B7-1DF9-40C0-9C62-E227F19D7F18}"/>
              </a:ext>
            </a:extLst>
          </p:cNvPr>
          <p:cNvSpPr txBox="1"/>
          <p:nvPr/>
        </p:nvSpPr>
        <p:spPr>
          <a:xfrm>
            <a:off x="1168534" y="4750583"/>
            <a:ext cx="23984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venir Book" panose="02000503020000020003" pitchFamily="2" charset="0"/>
              </a:rPr>
              <a:t>Logistique générale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02A51391-9879-4C4E-AB4D-C92E95BE983D}"/>
              </a:ext>
            </a:extLst>
          </p:cNvPr>
          <p:cNvSpPr txBox="1"/>
          <p:nvPr/>
        </p:nvSpPr>
        <p:spPr>
          <a:xfrm>
            <a:off x="1168534" y="3969806"/>
            <a:ext cx="2707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venir Book" panose="02000503020000020003" pitchFamily="2" charset="0"/>
              </a:rPr>
              <a:t>Médecine, obstétrique (MO)</a:t>
            </a: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F05D7FB7-A2C0-4706-BCA6-95BFC6F2B5A7}"/>
              </a:ext>
            </a:extLst>
          </p:cNvPr>
          <p:cNvSpPr/>
          <p:nvPr/>
        </p:nvSpPr>
        <p:spPr>
          <a:xfrm>
            <a:off x="3343275" y="3857958"/>
            <a:ext cx="8848725" cy="2990850"/>
          </a:xfrm>
          <a:custGeom>
            <a:avLst/>
            <a:gdLst>
              <a:gd name="connsiteX0" fmla="*/ 1886551 w 9066997"/>
              <a:gd name="connsiteY0" fmla="*/ 2945331 h 2945331"/>
              <a:gd name="connsiteX1" fmla="*/ 1886551 w 9066997"/>
              <a:gd name="connsiteY1" fmla="*/ 1982804 h 2945331"/>
              <a:gd name="connsiteX2" fmla="*/ 1771048 w 9066997"/>
              <a:gd name="connsiteY2" fmla="*/ 1982804 h 2945331"/>
              <a:gd name="connsiteX3" fmla="*/ 1771048 w 9066997"/>
              <a:gd name="connsiteY3" fmla="*/ 1424539 h 2945331"/>
              <a:gd name="connsiteX4" fmla="*/ 548640 w 9066997"/>
              <a:gd name="connsiteY4" fmla="*/ 1597794 h 2945331"/>
              <a:gd name="connsiteX5" fmla="*/ 0 w 9066997"/>
              <a:gd name="connsiteY5" fmla="*/ 442762 h 2945331"/>
              <a:gd name="connsiteX6" fmla="*/ 798896 w 9066997"/>
              <a:gd name="connsiteY6" fmla="*/ 0 h 2945331"/>
              <a:gd name="connsiteX7" fmla="*/ 798896 w 9066997"/>
              <a:gd name="connsiteY7" fmla="*/ 308009 h 2945331"/>
              <a:gd name="connsiteX8" fmla="*/ 1848050 w 9066997"/>
              <a:gd name="connsiteY8" fmla="*/ 308009 h 2945331"/>
              <a:gd name="connsiteX9" fmla="*/ 1848050 w 9066997"/>
              <a:gd name="connsiteY9" fmla="*/ 19251 h 2945331"/>
              <a:gd name="connsiteX10" fmla="*/ 2877953 w 9066997"/>
              <a:gd name="connsiteY10" fmla="*/ 19251 h 2945331"/>
              <a:gd name="connsiteX11" fmla="*/ 2877953 w 9066997"/>
              <a:gd name="connsiteY11" fmla="*/ 895150 h 2945331"/>
              <a:gd name="connsiteX12" fmla="*/ 4803006 w 9066997"/>
              <a:gd name="connsiteY12" fmla="*/ 895150 h 2945331"/>
              <a:gd name="connsiteX13" fmla="*/ 4803006 w 9066997"/>
              <a:gd name="connsiteY13" fmla="*/ 2156059 h 2945331"/>
              <a:gd name="connsiteX14" fmla="*/ 9066997 w 9066997"/>
              <a:gd name="connsiteY14" fmla="*/ 2156059 h 2945331"/>
              <a:gd name="connsiteX15" fmla="*/ 9066997 w 9066997"/>
              <a:gd name="connsiteY15" fmla="*/ 2926080 h 2945331"/>
              <a:gd name="connsiteX16" fmla="*/ 1886551 w 9066997"/>
              <a:gd name="connsiteY16" fmla="*/ 2945331 h 294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066997" h="2945331">
                <a:moveTo>
                  <a:pt x="1886551" y="2945331"/>
                </a:moveTo>
                <a:lnTo>
                  <a:pt x="1886551" y="1982804"/>
                </a:lnTo>
                <a:lnTo>
                  <a:pt x="1771048" y="1982804"/>
                </a:lnTo>
                <a:lnTo>
                  <a:pt x="1771048" y="1424539"/>
                </a:lnTo>
                <a:lnTo>
                  <a:pt x="548640" y="1597794"/>
                </a:lnTo>
                <a:lnTo>
                  <a:pt x="0" y="442762"/>
                </a:lnTo>
                <a:lnTo>
                  <a:pt x="798896" y="0"/>
                </a:lnTo>
                <a:lnTo>
                  <a:pt x="798896" y="308009"/>
                </a:lnTo>
                <a:lnTo>
                  <a:pt x="1848050" y="308009"/>
                </a:lnTo>
                <a:lnTo>
                  <a:pt x="1848050" y="19251"/>
                </a:lnTo>
                <a:lnTo>
                  <a:pt x="2877953" y="19251"/>
                </a:lnTo>
                <a:lnTo>
                  <a:pt x="2877953" y="895150"/>
                </a:lnTo>
                <a:lnTo>
                  <a:pt x="4803006" y="895150"/>
                </a:lnTo>
                <a:lnTo>
                  <a:pt x="4803006" y="2156059"/>
                </a:lnTo>
                <a:lnTo>
                  <a:pt x="9066997" y="2156059"/>
                </a:lnTo>
                <a:lnTo>
                  <a:pt x="9066997" y="2926080"/>
                </a:lnTo>
                <a:lnTo>
                  <a:pt x="1886551" y="2945331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34958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>
            <a:lumMod val="75000"/>
          </a:schemeClr>
        </a:solidFill>
        <a:ln>
          <a:noFill/>
        </a:ln>
      </a:spPr>
      <a:bodyPr rtlCol="0" anchor="ctr"/>
      <a:lstStyle>
        <a:defPPr algn="l">
          <a:defRPr sz="2000" dirty="0">
            <a:latin typeface="Avenir Book" panose="02000503020000020003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655</TotalTime>
  <Words>206</Words>
  <Application>Microsoft Office PowerPoint</Application>
  <PresentationFormat>Grand écran</PresentationFormat>
  <Paragraphs>28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1" baseType="lpstr">
      <vt:lpstr>Arial</vt:lpstr>
      <vt:lpstr>Avenir Black</vt:lpstr>
      <vt:lpstr>Avenir Book</vt:lpstr>
      <vt:lpstr>Calibri</vt:lpstr>
      <vt:lpstr>Calibri Light</vt:lpstr>
      <vt:lpstr>Century Gothic</vt:lpstr>
      <vt:lpstr>Courier New</vt:lpstr>
      <vt:lpstr>Police système</vt:lpstr>
      <vt:lpstr>Thème Office</vt:lpstr>
      <vt:lpstr>Planifier une architecture durable :  l’exemple du regroupement du CASH de Nanterre  et de l’EPS Roger prévot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Bibliographie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LEGENDRE Luce</dc:creator>
  <cp:lastModifiedBy>LEGENDRE Luce</cp:lastModifiedBy>
  <cp:revision>21</cp:revision>
  <cp:lastPrinted>2022-06-14T16:54:18Z</cp:lastPrinted>
  <dcterms:created xsi:type="dcterms:W3CDTF">2022-06-12T15:33:48Z</dcterms:created>
  <dcterms:modified xsi:type="dcterms:W3CDTF">2022-06-15T21:11:55Z</dcterms:modified>
</cp:coreProperties>
</file>