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57" r:id="rId3"/>
    <p:sldId id="260" r:id="rId4"/>
    <p:sldId id="269" r:id="rId5"/>
    <p:sldId id="281" r:id="rId6"/>
    <p:sldId id="274" r:id="rId7"/>
    <p:sldId id="272" r:id="rId8"/>
    <p:sldId id="275" r:id="rId9"/>
    <p:sldId id="270" r:id="rId10"/>
    <p:sldId id="273" r:id="rId11"/>
    <p:sldId id="282" r:id="rId12"/>
    <p:sldId id="283" r:id="rId13"/>
    <p:sldId id="287" r:id="rId14"/>
    <p:sldId id="271" r:id="rId15"/>
    <p:sldId id="280" r:id="rId16"/>
    <p:sldId id="286" r:id="rId17"/>
    <p:sldId id="284"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40" autoAdjust="0"/>
    <p:restoredTop sz="94580" autoAdjust="0"/>
  </p:normalViewPr>
  <p:slideViewPr>
    <p:cSldViewPr>
      <p:cViewPr varScale="1">
        <p:scale>
          <a:sx n="105" d="100"/>
          <a:sy n="105" d="100"/>
        </p:scale>
        <p:origin x="1578" y="108"/>
      </p:cViewPr>
      <p:guideLst>
        <p:guide orient="horz" pos="2160"/>
        <p:guide pos="2880"/>
      </p:guideLst>
    </p:cSldViewPr>
  </p:slideViewPr>
  <p:outlineViewPr>
    <p:cViewPr>
      <p:scale>
        <a:sx n="33" d="100"/>
        <a:sy n="33" d="100"/>
      </p:scale>
      <p:origin x="0" y="27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45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A0AD9C-4484-4C34-97D5-2EB10B1E6537}" type="datetimeFigureOut">
              <a:rPr lang="fr-FR" smtClean="0"/>
              <a:t>24/06/2019</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5BE74F-24E4-4C3B-8309-499EAC4D713F}" type="slidenum">
              <a:rPr lang="fr-FR" smtClean="0"/>
              <a:t>‹N°›</a:t>
            </a:fld>
            <a:endParaRPr lang="fr-FR" dirty="0"/>
          </a:p>
        </p:txBody>
      </p:sp>
    </p:spTree>
    <p:extLst>
      <p:ext uri="{BB962C8B-B14F-4D97-AF65-F5344CB8AC3E}">
        <p14:creationId xmlns:p14="http://schemas.microsoft.com/office/powerpoint/2010/main" val="3542682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AED87-7DD1-47F3-8DC0-26830A659526}" type="datetimeFigureOut">
              <a:rPr lang="fr-FR" smtClean="0"/>
              <a:t>24/06/2019</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E8F852-BD13-454F-A3B5-AB565B17480B}" type="slidenum">
              <a:rPr lang="fr-FR" smtClean="0"/>
              <a:t>‹N°›</a:t>
            </a:fld>
            <a:endParaRPr lang="fr-FR" dirty="0"/>
          </a:p>
        </p:txBody>
      </p:sp>
    </p:spTree>
    <p:extLst>
      <p:ext uri="{BB962C8B-B14F-4D97-AF65-F5344CB8AC3E}">
        <p14:creationId xmlns:p14="http://schemas.microsoft.com/office/powerpoint/2010/main" val="409306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E8F852-BD13-454F-A3B5-AB565B17480B}" type="slidenum">
              <a:rPr lang="fr-FR" smtClean="0"/>
              <a:t>1</a:t>
            </a:fld>
            <a:endParaRPr lang="fr-FR" dirty="0"/>
          </a:p>
        </p:txBody>
      </p:sp>
    </p:spTree>
    <p:extLst>
      <p:ext uri="{BB962C8B-B14F-4D97-AF65-F5344CB8AC3E}">
        <p14:creationId xmlns:p14="http://schemas.microsoft.com/office/powerpoint/2010/main" val="1164105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CE8F852-BD13-454F-A3B5-AB565B17480B}" type="slidenum">
              <a:rPr lang="fr-FR" smtClean="0"/>
              <a:t>2</a:t>
            </a:fld>
            <a:endParaRPr lang="fr-FR"/>
          </a:p>
        </p:txBody>
      </p:sp>
    </p:spTree>
    <p:extLst>
      <p:ext uri="{BB962C8B-B14F-4D97-AF65-F5344CB8AC3E}">
        <p14:creationId xmlns:p14="http://schemas.microsoft.com/office/powerpoint/2010/main" val="179179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CE8F852-BD13-454F-A3B5-AB565B17480B}" type="slidenum">
              <a:rPr lang="fr-FR" smtClean="0"/>
              <a:t>3</a:t>
            </a:fld>
            <a:endParaRPr lang="fr-FR"/>
          </a:p>
        </p:txBody>
      </p:sp>
    </p:spTree>
    <p:extLst>
      <p:ext uri="{BB962C8B-B14F-4D97-AF65-F5344CB8AC3E}">
        <p14:creationId xmlns:p14="http://schemas.microsoft.com/office/powerpoint/2010/main" val="1240631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E8F852-BD13-454F-A3B5-AB565B17480B}" type="slidenum">
              <a:rPr lang="fr-FR" smtClean="0"/>
              <a:t>4</a:t>
            </a:fld>
            <a:endParaRPr lang="fr-FR" dirty="0"/>
          </a:p>
        </p:txBody>
      </p:sp>
    </p:spTree>
    <p:extLst>
      <p:ext uri="{BB962C8B-B14F-4D97-AF65-F5344CB8AC3E}">
        <p14:creationId xmlns:p14="http://schemas.microsoft.com/office/powerpoint/2010/main" val="360215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E8F852-BD13-454F-A3B5-AB565B17480B}" type="slidenum">
              <a:rPr lang="fr-FR" smtClean="0"/>
              <a:t>7</a:t>
            </a:fld>
            <a:endParaRPr lang="fr-FR"/>
          </a:p>
        </p:txBody>
      </p:sp>
    </p:spTree>
    <p:extLst>
      <p:ext uri="{BB962C8B-B14F-4D97-AF65-F5344CB8AC3E}">
        <p14:creationId xmlns:p14="http://schemas.microsoft.com/office/powerpoint/2010/main" val="223832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CE8F852-BD13-454F-A3B5-AB565B17480B}" type="slidenum">
              <a:rPr lang="fr-FR" smtClean="0"/>
              <a:t>9</a:t>
            </a:fld>
            <a:endParaRPr lang="fr-FR"/>
          </a:p>
        </p:txBody>
      </p:sp>
    </p:spTree>
    <p:extLst>
      <p:ext uri="{BB962C8B-B14F-4D97-AF65-F5344CB8AC3E}">
        <p14:creationId xmlns:p14="http://schemas.microsoft.com/office/powerpoint/2010/main" val="923792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CE8F852-BD13-454F-A3B5-AB565B17480B}" type="slidenum">
              <a:rPr lang="fr-FR" smtClean="0"/>
              <a:t>10</a:t>
            </a:fld>
            <a:endParaRPr lang="fr-FR"/>
          </a:p>
        </p:txBody>
      </p:sp>
    </p:spTree>
    <p:extLst>
      <p:ext uri="{BB962C8B-B14F-4D97-AF65-F5344CB8AC3E}">
        <p14:creationId xmlns:p14="http://schemas.microsoft.com/office/powerpoint/2010/main" val="148311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E8F852-BD13-454F-A3B5-AB565B17480B}" type="slidenum">
              <a:rPr lang="fr-FR" smtClean="0"/>
              <a:t>14</a:t>
            </a:fld>
            <a:endParaRPr lang="fr-FR" dirty="0"/>
          </a:p>
        </p:txBody>
      </p:sp>
    </p:spTree>
    <p:extLst>
      <p:ext uri="{BB962C8B-B14F-4D97-AF65-F5344CB8AC3E}">
        <p14:creationId xmlns:p14="http://schemas.microsoft.com/office/powerpoint/2010/main" val="3962035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E8F852-BD13-454F-A3B5-AB565B17480B}" type="slidenum">
              <a:rPr lang="fr-FR" smtClean="0"/>
              <a:t>16</a:t>
            </a:fld>
            <a:endParaRPr lang="fr-FR" dirty="0"/>
          </a:p>
        </p:txBody>
      </p:sp>
    </p:spTree>
    <p:extLst>
      <p:ext uri="{BB962C8B-B14F-4D97-AF65-F5344CB8AC3E}">
        <p14:creationId xmlns:p14="http://schemas.microsoft.com/office/powerpoint/2010/main" val="538241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EF5A3B7-7421-45C2-8E5A-DAEDEDE53B05}" type="datetimeFigureOut">
              <a:rPr lang="fr-FR" smtClean="0"/>
              <a:t>24/06/2019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420BA6D-840A-4F10-8A42-20682C8D5EE2}" type="slidenum">
              <a:rPr lang="fr-FR" smtClean="0"/>
              <a:t>‹N°›</a:t>
            </a:fld>
            <a:endParaRPr lang="fr-FR"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EF5A3B7-7421-45C2-8E5A-DAEDEDE53B05}" type="datetimeFigureOut">
              <a:rPr lang="fr-FR" smtClean="0"/>
              <a:t>24/06/2019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420BA6D-840A-4F10-8A42-20682C8D5EE2}" type="slidenum">
              <a:rPr lang="fr-FR" smtClean="0"/>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F5A3B7-7421-45C2-8E5A-DAEDEDE53B05}" type="datetimeFigureOut">
              <a:rPr lang="fr-FR" smtClean="0"/>
              <a:t>24/06/2019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420BA6D-840A-4F10-8A42-20682C8D5EE2}" type="slidenum">
              <a:rPr lang="fr-FR" smtClean="0"/>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tête de section">
    <p:spTree>
      <p:nvGrpSpPr>
        <p:cNvPr id="1" name=""/>
        <p:cNvGrpSpPr/>
        <p:nvPr/>
      </p:nvGrpSpPr>
      <p:grpSpPr>
        <a:xfrm>
          <a:off x="0" y="0"/>
          <a:ext cx="0" cy="0"/>
          <a:chOff x="0" y="0"/>
          <a:chExt cx="0" cy="0"/>
        </a:xfrm>
      </p:grpSpPr>
      <p:sp>
        <p:nvSpPr>
          <p:cNvPr id="9" name="Rectangle 8"/>
          <p:cNvSpPr/>
          <p:nvPr userDrawn="1"/>
        </p:nvSpPr>
        <p:spPr>
          <a:xfrm>
            <a:off x="191214" y="262785"/>
            <a:ext cx="8762287"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dirty="0"/>
          </a:p>
        </p:txBody>
      </p:sp>
      <p:sp>
        <p:nvSpPr>
          <p:cNvPr id="10" name="Rectangle 9"/>
          <p:cNvSpPr/>
          <p:nvPr userDrawn="1"/>
        </p:nvSpPr>
        <p:spPr>
          <a:xfrm>
            <a:off x="191213" y="262785"/>
            <a:ext cx="8761576"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dirty="0"/>
          </a:p>
        </p:txBody>
      </p:sp>
      <p:sp>
        <p:nvSpPr>
          <p:cNvPr id="2" name="Titre 1"/>
          <p:cNvSpPr>
            <a:spLocks noGrp="1"/>
          </p:cNvSpPr>
          <p:nvPr>
            <p:ph type="title"/>
          </p:nvPr>
        </p:nvSpPr>
        <p:spPr>
          <a:xfrm>
            <a:off x="387533" y="876725"/>
            <a:ext cx="7886700" cy="1325563"/>
          </a:xfrm>
        </p:spPr>
        <p:txBody>
          <a:bodyPr vert="horz" lIns="91440" tIns="45720" rIns="91440" bIns="45720" rtlCol="0" anchor="b">
            <a:normAutofit/>
          </a:bodyPr>
          <a:lstStyle>
            <a:lvl1pPr>
              <a:defRPr lang="en-US" sz="2700" b="0" dirty="0">
                <a:solidFill>
                  <a:schemeClr val="bg1"/>
                </a:solidFill>
                <a:latin typeface="Arial" panose="020B0604020202020204" pitchFamily="34" charset="0"/>
                <a:ea typeface="+mn-ea"/>
                <a:cs typeface="Arial" panose="020B0604020202020204" pitchFamily="34" charset="0"/>
              </a:defRPr>
            </a:lvl1pPr>
          </a:lstStyle>
          <a:p>
            <a:pPr marL="0" lvl="0" indent="0" rtl="0">
              <a:lnSpc>
                <a:spcPct val="90000"/>
              </a:lnSpc>
              <a:spcBef>
                <a:spcPct val="30000"/>
              </a:spcBef>
              <a:buFont typeface="Arial" panose="020B0604020202020204" pitchFamily="34" charset="0"/>
            </a:pPr>
            <a:r>
              <a:rPr lang="fr-FR"/>
              <a:t>Modifiez le style du titre</a:t>
            </a:r>
            <a:endParaRPr lang="fr-FR" dirty="0"/>
          </a:p>
        </p:txBody>
      </p:sp>
      <p:sp>
        <p:nvSpPr>
          <p:cNvPr id="13" name="Espace réservé du contenu 3"/>
          <p:cNvSpPr>
            <a:spLocks noGrp="1"/>
          </p:cNvSpPr>
          <p:nvPr>
            <p:ph sz="half" idx="2" hasCustomPrompt="1"/>
          </p:nvPr>
        </p:nvSpPr>
        <p:spPr>
          <a:xfrm>
            <a:off x="406208" y="2560640"/>
            <a:ext cx="7081986" cy="3978275"/>
          </a:xfrm>
        </p:spPr>
        <p:txBody>
          <a:bodyPr vert="horz" lIns="91440" tIns="45720" rIns="91440" bIns="45720" rtlCol="0">
            <a:normAutofit/>
          </a:bodyPr>
          <a:lstStyle>
            <a:lvl1pPr>
              <a:lnSpc>
                <a:spcPts val="1350"/>
              </a:lnSpc>
              <a:spcBef>
                <a:spcPts val="750"/>
              </a:spcBef>
              <a:spcAft>
                <a:spcPts val="750"/>
              </a:spcAft>
              <a:defRPr lang="en-US" sz="1800" baseline="0" smtClean="0">
                <a:solidFill>
                  <a:schemeClr val="tx1">
                    <a:lumMod val="65000"/>
                    <a:lumOff val="35000"/>
                  </a:schemeClr>
                </a:solidFill>
                <a:latin typeface="+mj-lt"/>
              </a:defRPr>
            </a:lvl1pPr>
            <a:lvl2pPr>
              <a:lnSpc>
                <a:spcPts val="1350"/>
              </a:lnSpc>
              <a:spcBef>
                <a:spcPts val="750"/>
              </a:spcBef>
              <a:spcAft>
                <a:spcPts val="750"/>
              </a:spcAft>
              <a:defRPr lang="en-US" sz="900" smtClean="0">
                <a:solidFill>
                  <a:schemeClr val="tx1">
                    <a:lumMod val="75000"/>
                    <a:lumOff val="25000"/>
                  </a:schemeClr>
                </a:solidFill>
              </a:defRPr>
            </a:lvl2pPr>
            <a:lvl3pPr>
              <a:lnSpc>
                <a:spcPts val="1350"/>
              </a:lnSpc>
              <a:spcBef>
                <a:spcPts val="750"/>
              </a:spcBef>
              <a:spcAft>
                <a:spcPts val="750"/>
              </a:spcAft>
              <a:defRPr lang="en-US" sz="900" smtClean="0">
                <a:solidFill>
                  <a:schemeClr val="tx1">
                    <a:lumMod val="75000"/>
                    <a:lumOff val="25000"/>
                  </a:schemeClr>
                </a:solidFill>
              </a:defRPr>
            </a:lvl3pPr>
            <a:lvl4pPr>
              <a:lnSpc>
                <a:spcPts val="1350"/>
              </a:lnSpc>
              <a:spcBef>
                <a:spcPts val="750"/>
              </a:spcBef>
              <a:spcAft>
                <a:spcPts val="750"/>
              </a:spcAft>
              <a:defRPr lang="en-US" sz="900" smtClean="0">
                <a:solidFill>
                  <a:schemeClr val="tx1">
                    <a:lumMod val="75000"/>
                    <a:lumOff val="25000"/>
                  </a:schemeClr>
                </a:solidFill>
              </a:defRPr>
            </a:lvl4pPr>
            <a:lvl5pPr>
              <a:lnSpc>
                <a:spcPts val="1350"/>
              </a:lnSpc>
              <a:spcBef>
                <a:spcPts val="750"/>
              </a:spcBef>
              <a:spcAft>
                <a:spcPts val="750"/>
              </a:spcAft>
              <a:defRPr lang="en-US" sz="900">
                <a:solidFill>
                  <a:schemeClr val="tx1">
                    <a:lumMod val="75000"/>
                    <a:lumOff val="25000"/>
                  </a:schemeClr>
                </a:solidFill>
              </a:defRPr>
            </a:lvl5pPr>
          </a:lstStyle>
          <a:p>
            <a:pPr marL="0" lvl="0" indent="0" rtl="0">
              <a:lnSpc>
                <a:spcPct val="150000"/>
              </a:lnSpc>
              <a:spcAft>
                <a:spcPts val="900"/>
              </a:spcAft>
              <a:buNone/>
            </a:pPr>
            <a:r>
              <a:rPr lang="fr-FR" dirty="0"/>
              <a:t>Modifiez les styles du texte du masque</a:t>
            </a:r>
          </a:p>
        </p:txBody>
      </p:sp>
    </p:spTree>
    <p:extLst>
      <p:ext uri="{BB962C8B-B14F-4D97-AF65-F5344CB8AC3E}">
        <p14:creationId xmlns:p14="http://schemas.microsoft.com/office/powerpoint/2010/main" val="73412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EF5A3B7-7421-45C2-8E5A-DAEDEDE53B05}" type="datetimeFigureOut">
              <a:rPr lang="fr-FR" smtClean="0"/>
              <a:t>24/06/2019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420BA6D-840A-4F10-8A42-20682C8D5EE2}" type="slidenum">
              <a:rPr lang="fr-FR" smtClean="0"/>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EF5A3B7-7421-45C2-8E5A-DAEDEDE53B05}" type="datetimeFigureOut">
              <a:rPr lang="fr-FR" smtClean="0"/>
              <a:t>24/06/2019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420BA6D-840A-4F10-8A42-20682C8D5EE2}" type="slidenum">
              <a:rPr lang="fr-FR" smtClean="0"/>
              <a:t>‹N°›</a:t>
            </a:fld>
            <a:endParaRPr lang="fr-FR"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EF5A3B7-7421-45C2-8E5A-DAEDEDE53B05}" type="datetimeFigureOut">
              <a:rPr lang="fr-FR" smtClean="0"/>
              <a:t>24/06/2019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3420BA6D-840A-4F10-8A42-20682C8D5EE2}" type="slidenum">
              <a:rPr lang="fr-FR" smtClean="0"/>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EF5A3B7-7421-45C2-8E5A-DAEDEDE53B05}" type="datetimeFigureOut">
              <a:rPr lang="fr-FR" smtClean="0"/>
              <a:t>24/06/2019</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3420BA6D-840A-4F10-8A42-20682C8D5EE2}" type="slidenum">
              <a:rPr lang="fr-FR" smtClean="0"/>
              <a:t>‹N°›</a:t>
            </a:fld>
            <a:endParaRPr lang="fr-FR"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5EF5A3B7-7421-45C2-8E5A-DAEDEDE53B05}" type="datetimeFigureOut">
              <a:rPr lang="fr-FR" smtClean="0"/>
              <a:t>24/06/2019</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3420BA6D-840A-4F10-8A42-20682C8D5EE2}" type="slidenum">
              <a:rPr lang="fr-FR" smtClean="0"/>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5A3B7-7421-45C2-8E5A-DAEDEDE53B05}" type="datetimeFigureOut">
              <a:rPr lang="fr-FR" smtClean="0"/>
              <a:t>24/06/2019</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3420BA6D-840A-4F10-8A42-20682C8D5EE2}" type="slidenum">
              <a:rPr lang="fr-FR" smtClean="0"/>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EF5A3B7-7421-45C2-8E5A-DAEDEDE53B05}" type="datetimeFigureOut">
              <a:rPr lang="fr-FR" smtClean="0"/>
              <a:t>24/06/2019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3420BA6D-840A-4F10-8A42-20682C8D5EE2}" type="slidenum">
              <a:rPr lang="fr-FR" smtClean="0"/>
              <a:t>‹N°›</a:t>
            </a:fld>
            <a:endParaRPr lang="fr-FR"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EF5A3B7-7421-45C2-8E5A-DAEDEDE53B05}" type="datetimeFigureOut">
              <a:rPr lang="fr-FR" smtClean="0"/>
              <a:t>24/06/2019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3420BA6D-840A-4F10-8A42-20682C8D5EE2}" type="slidenum">
              <a:rPr lang="fr-FR" smtClean="0"/>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EF5A3B7-7421-45C2-8E5A-DAEDEDE53B05}" type="datetimeFigureOut">
              <a:rPr lang="fr-FR" smtClean="0"/>
              <a:t>24/06/2019</a:t>
            </a:fld>
            <a:endParaRPr lang="fr-FR"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FR"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420BA6D-840A-4F10-8A42-20682C8D5EE2}" type="slidenum">
              <a:rPr lang="fr-FR" smtClean="0"/>
              <a:t>‹N°›</a:t>
            </a:fld>
            <a:endParaRPr lang="fr-F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548680"/>
            <a:ext cx="7848600" cy="2604556"/>
          </a:xfrm>
        </p:spPr>
        <p:txBody>
          <a:bodyPr>
            <a:normAutofit fontScale="90000"/>
          </a:bodyPr>
          <a:lstStyle/>
          <a:p>
            <a:pPr algn="ctr"/>
            <a:r>
              <a:rPr lang="fr-FR" sz="3600" b="1" dirty="0"/>
              <a:t/>
            </a:r>
            <a:br>
              <a:rPr lang="fr-FR" sz="3600" b="1" dirty="0"/>
            </a:br>
            <a:r>
              <a:rPr lang="fr-FR" sz="3600" b="1" dirty="0"/>
              <a:t/>
            </a:r>
            <a:br>
              <a:rPr lang="fr-FR" sz="3600" b="1" dirty="0"/>
            </a:br>
            <a:r>
              <a:rPr lang="fr-FR" sz="3600" b="1" dirty="0"/>
              <a:t/>
            </a:r>
            <a:br>
              <a:rPr lang="fr-FR" sz="3600" b="1" dirty="0"/>
            </a:br>
            <a:r>
              <a:rPr lang="fr-FR" sz="3600" b="1" dirty="0"/>
              <a:t/>
            </a:r>
            <a:br>
              <a:rPr lang="fr-FR" sz="3600" b="1" dirty="0"/>
            </a:br>
            <a:r>
              <a:rPr lang="fr-FR" sz="3600" b="1" dirty="0"/>
              <a:t/>
            </a:r>
            <a:br>
              <a:rPr lang="fr-FR" sz="3600" b="1" dirty="0"/>
            </a:br>
            <a:r>
              <a:rPr lang="fr-FR" sz="3600" b="1" dirty="0"/>
              <a:t/>
            </a:r>
            <a:br>
              <a:rPr lang="fr-FR" sz="3600" b="1" dirty="0"/>
            </a:br>
            <a:r>
              <a:rPr lang="fr-FR" sz="3600" b="1" dirty="0"/>
              <a:t/>
            </a:r>
            <a:br>
              <a:rPr lang="fr-FR" sz="3600" b="1" dirty="0"/>
            </a:br>
            <a:r>
              <a:rPr lang="fr-FR" sz="3600" b="1" dirty="0"/>
              <a:t/>
            </a:r>
            <a:br>
              <a:rPr lang="fr-FR" sz="3600" b="1" dirty="0"/>
            </a:br>
            <a:r>
              <a:rPr lang="fr-FR" sz="3600" b="1" dirty="0"/>
              <a:t/>
            </a:r>
            <a:br>
              <a:rPr lang="fr-FR" sz="3600" b="1" dirty="0"/>
            </a:br>
            <a:r>
              <a:rPr lang="fr-FR" sz="3600" b="1" dirty="0"/>
              <a:t>Coopération Groupe hospitalier sud ile de France – </a:t>
            </a:r>
            <a:r>
              <a:rPr lang="fr-FR" sz="3600" b="1" dirty="0" err="1"/>
              <a:t>hopital</a:t>
            </a:r>
            <a:r>
              <a:rPr lang="fr-FR" sz="3600" b="1" dirty="0"/>
              <a:t> </a:t>
            </a:r>
            <a:r>
              <a:rPr lang="fr-FR" sz="3600" b="1" dirty="0" smtClean="0"/>
              <a:t>DE PANZI</a:t>
            </a:r>
            <a:r>
              <a:rPr lang="fr-FR" sz="3600" b="1" dirty="0"/>
              <a:t/>
            </a:r>
            <a:br>
              <a:rPr lang="fr-FR" sz="3600" b="1" dirty="0"/>
            </a:br>
            <a:r>
              <a:rPr lang="fr-FR" sz="3600" b="1" dirty="0"/>
              <a:t/>
            </a:r>
            <a:br>
              <a:rPr lang="fr-FR" sz="3600" b="1" dirty="0"/>
            </a:br>
            <a:r>
              <a:rPr lang="fr-FR" sz="3100" cap="none" dirty="0">
                <a:solidFill>
                  <a:schemeClr val="tx1">
                    <a:lumMod val="75000"/>
                    <a:lumOff val="25000"/>
                  </a:schemeClr>
                </a:solidFill>
                <a:latin typeface="+mn-lt"/>
                <a:ea typeface="+mn-ea"/>
                <a:cs typeface="+mn-cs"/>
              </a:rPr>
              <a:t>Journée DGOS 25/06/19 </a:t>
            </a:r>
            <a:br>
              <a:rPr lang="fr-FR" sz="3100" cap="none" dirty="0">
                <a:solidFill>
                  <a:schemeClr val="tx1">
                    <a:lumMod val="75000"/>
                    <a:lumOff val="25000"/>
                  </a:schemeClr>
                </a:solidFill>
                <a:latin typeface="+mn-lt"/>
                <a:ea typeface="+mn-ea"/>
                <a:cs typeface="+mn-cs"/>
              </a:rPr>
            </a:br>
            <a:endParaRPr lang="fr-FR" sz="3100" cap="none" dirty="0">
              <a:solidFill>
                <a:schemeClr val="tx1">
                  <a:lumMod val="75000"/>
                  <a:lumOff val="25000"/>
                </a:schemeClr>
              </a:solidFill>
              <a:latin typeface="+mn-lt"/>
              <a:ea typeface="+mn-ea"/>
              <a:cs typeface="+mn-cs"/>
            </a:endParaRPr>
          </a:p>
        </p:txBody>
      </p:sp>
      <p:sp>
        <p:nvSpPr>
          <p:cNvPr id="3" name="Sous-titre 2"/>
          <p:cNvSpPr>
            <a:spLocks noGrp="1"/>
          </p:cNvSpPr>
          <p:nvPr>
            <p:ph type="subTitle" idx="1"/>
          </p:nvPr>
        </p:nvSpPr>
        <p:spPr>
          <a:xfrm>
            <a:off x="251520" y="3438879"/>
            <a:ext cx="5976664" cy="1951558"/>
          </a:xfrm>
        </p:spPr>
        <p:txBody>
          <a:bodyPr>
            <a:noAutofit/>
          </a:bodyPr>
          <a:lstStyle/>
          <a:p>
            <a:pPr>
              <a:lnSpc>
                <a:spcPts val="1800"/>
              </a:lnSpc>
              <a:spcBef>
                <a:spcPts val="0"/>
              </a:spcBef>
            </a:pPr>
            <a:r>
              <a:rPr lang="fr-FR" sz="1800" dirty="0" smtClean="0"/>
              <a:t>Docteur Marlène ABEDI ZALUFA, Praticien hospitalier, Hôpital de PANZI, République Démocratique du Congo</a:t>
            </a:r>
            <a:endParaRPr lang="fr-FR" sz="1800" dirty="0"/>
          </a:p>
          <a:p>
            <a:pPr>
              <a:lnSpc>
                <a:spcPts val="1800"/>
              </a:lnSpc>
              <a:spcBef>
                <a:spcPts val="0"/>
              </a:spcBef>
            </a:pPr>
            <a:endParaRPr lang="fr-FR" sz="1800" dirty="0"/>
          </a:p>
          <a:p>
            <a:pPr>
              <a:lnSpc>
                <a:spcPts val="1800"/>
              </a:lnSpc>
              <a:spcBef>
                <a:spcPts val="0"/>
              </a:spcBef>
            </a:pPr>
            <a:r>
              <a:rPr lang="fr-FR" sz="1800" dirty="0" smtClean="0"/>
              <a:t>Docteur </a:t>
            </a:r>
            <a:r>
              <a:rPr lang="fr-FR" sz="1800" dirty="0"/>
              <a:t>Nicolas VIGNIER</a:t>
            </a:r>
            <a:r>
              <a:rPr lang="fr-FR" sz="1800" dirty="0" smtClean="0"/>
              <a:t>, Praticien hospitalier Maladies infectieuses et tropicales</a:t>
            </a:r>
          </a:p>
          <a:p>
            <a:pPr>
              <a:lnSpc>
                <a:spcPts val="1800"/>
              </a:lnSpc>
              <a:spcBef>
                <a:spcPts val="0"/>
              </a:spcBef>
            </a:pPr>
            <a:r>
              <a:rPr lang="fr-FR" sz="1800" dirty="0" smtClean="0"/>
              <a:t>Chef </a:t>
            </a:r>
            <a:r>
              <a:rPr lang="fr-FR" sz="1800" dirty="0"/>
              <a:t>du </a:t>
            </a:r>
            <a:r>
              <a:rPr lang="fr-FR" sz="1800" dirty="0" smtClean="0"/>
              <a:t>Service Unité de Santé Publique</a:t>
            </a:r>
          </a:p>
          <a:p>
            <a:pPr>
              <a:lnSpc>
                <a:spcPts val="1800"/>
              </a:lnSpc>
              <a:spcBef>
                <a:spcPts val="0"/>
              </a:spcBef>
            </a:pPr>
            <a:endParaRPr lang="fr-FR" sz="1800" dirty="0" smtClean="0"/>
          </a:p>
          <a:p>
            <a:pPr>
              <a:lnSpc>
                <a:spcPts val="1800"/>
              </a:lnSpc>
              <a:spcBef>
                <a:spcPts val="0"/>
              </a:spcBef>
            </a:pPr>
            <a:r>
              <a:rPr lang="fr-FR" sz="1800" dirty="0"/>
              <a:t>Bastien DUHAMEL, Directeur Adjoint chargé de la </a:t>
            </a:r>
          </a:p>
          <a:p>
            <a:pPr>
              <a:lnSpc>
                <a:spcPts val="1800"/>
              </a:lnSpc>
              <a:spcBef>
                <a:spcPts val="0"/>
              </a:spcBef>
            </a:pPr>
            <a:r>
              <a:rPr lang="fr-FR" sz="1800" dirty="0"/>
              <a:t>Stratégie et des Affaires Médicales</a:t>
            </a:r>
          </a:p>
          <a:p>
            <a:pPr>
              <a:lnSpc>
                <a:spcPts val="1800"/>
              </a:lnSpc>
              <a:spcBef>
                <a:spcPts val="0"/>
              </a:spcBef>
            </a:pPr>
            <a:endParaRPr lang="fr-FR" sz="2000" dirty="0" smtClean="0"/>
          </a:p>
          <a:p>
            <a:pPr>
              <a:lnSpc>
                <a:spcPts val="1800"/>
              </a:lnSpc>
              <a:spcBef>
                <a:spcPts val="0"/>
              </a:spcBef>
            </a:pPr>
            <a:endParaRPr lang="fr-FR" sz="2000" dirty="0"/>
          </a:p>
          <a:p>
            <a:pPr>
              <a:lnSpc>
                <a:spcPts val="1800"/>
              </a:lnSpc>
              <a:spcBef>
                <a:spcPts val="0"/>
              </a:spcBef>
            </a:pPr>
            <a:endParaRPr lang="fr-FR" sz="2000" dirty="0"/>
          </a:p>
        </p:txBody>
      </p:sp>
      <p:sp>
        <p:nvSpPr>
          <p:cNvPr id="5" name="Rectangle 4"/>
          <p:cNvSpPr/>
          <p:nvPr/>
        </p:nvSpPr>
        <p:spPr>
          <a:xfrm>
            <a:off x="685800" y="5445224"/>
            <a:ext cx="4572000" cy="1107996"/>
          </a:xfrm>
          <a:prstGeom prst="rect">
            <a:avLst/>
          </a:prstGeom>
        </p:spPr>
        <p:txBody>
          <a:bodyPr>
            <a:spAutoFit/>
          </a:bodyPr>
          <a:lstStyle/>
          <a:p>
            <a:endParaRPr lang="fr-FR" dirty="0">
              <a:solidFill>
                <a:schemeClr val="tx1">
                  <a:lumMod val="75000"/>
                  <a:lumOff val="25000"/>
                </a:schemeClr>
              </a:solidFill>
            </a:endParaRPr>
          </a:p>
          <a:p>
            <a:r>
              <a:rPr lang="fr-FR" sz="1600" dirty="0">
                <a:solidFill>
                  <a:schemeClr val="tx1">
                    <a:lumMod val="75000"/>
                    <a:lumOff val="25000"/>
                  </a:schemeClr>
                </a:solidFill>
              </a:rPr>
              <a:t>270, avenue Marc Jacquet – 77000 Melun</a:t>
            </a:r>
          </a:p>
          <a:p>
            <a:r>
              <a:rPr lang="fr-FR" sz="1600" dirty="0">
                <a:solidFill>
                  <a:schemeClr val="tx1">
                    <a:lumMod val="75000"/>
                    <a:lumOff val="25000"/>
                  </a:schemeClr>
                </a:solidFill>
              </a:rPr>
              <a:t>01 81 74 22 13 </a:t>
            </a:r>
          </a:p>
          <a:p>
            <a:r>
              <a:rPr lang="fr-FR" sz="1600" dirty="0">
                <a:solidFill>
                  <a:schemeClr val="tx1">
                    <a:lumMod val="75000"/>
                    <a:lumOff val="25000"/>
                  </a:schemeClr>
                </a:solidFill>
              </a:rPr>
              <a:t>www.ghsif-melun.fr</a:t>
            </a:r>
          </a:p>
        </p:txBody>
      </p:sp>
      <p:sp>
        <p:nvSpPr>
          <p:cNvPr id="6" name="Rectangle 2"/>
          <p:cNvSpPr>
            <a:spLocks noChangeArrowheads="1"/>
          </p:cNvSpPr>
          <p:nvPr/>
        </p:nvSpPr>
        <p:spPr bwMode="auto">
          <a:xfrm>
            <a:off x="5076055" y="3491301"/>
            <a:ext cx="576935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dirty="0"/>
          </a:p>
        </p:txBody>
      </p:sp>
      <p:pic>
        <p:nvPicPr>
          <p:cNvPr id="1025" name="Imag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948501"/>
            <a:ext cx="2376265" cy="12086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AFCA7D0C-E4F7-7F4C-9A1E-453131658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5157192"/>
            <a:ext cx="239664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25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1520" y="404664"/>
            <a:ext cx="8712968" cy="6120680"/>
          </a:xfrm>
        </p:spPr>
        <p:txBody>
          <a:bodyPr>
            <a:normAutofit fontScale="90000"/>
          </a:bodyPr>
          <a:lstStyle/>
          <a:p>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200" i="1" dirty="0"/>
              <a:t>Phase 1 du projet:</a:t>
            </a:r>
            <a:br>
              <a:rPr lang="fr-FR" sz="3200" i="1" dirty="0"/>
            </a:br>
            <a:r>
              <a:rPr lang="fr-FR" sz="3200" i="1" dirty="0"/>
              <a:t/>
            </a:r>
            <a:br>
              <a:rPr lang="fr-FR" sz="3200" i="1" dirty="0"/>
            </a:br>
            <a:r>
              <a:rPr lang="fr-FR" sz="2900" dirty="0">
                <a:solidFill>
                  <a:schemeClr val="tx1"/>
                </a:solidFill>
              </a:rPr>
              <a:t/>
            </a:r>
            <a:br>
              <a:rPr lang="fr-FR" sz="2900" dirty="0">
                <a:solidFill>
                  <a:schemeClr val="tx1"/>
                </a:solidFill>
              </a:rPr>
            </a:br>
            <a:r>
              <a:rPr lang="fr-FR" sz="2900" dirty="0">
                <a:solidFill>
                  <a:schemeClr val="tx1"/>
                </a:solidFill>
              </a:rPr>
              <a:t>- Former les équipes soignantes (médicales et paramédicales) du GHSIF aux prises en charge des personnes victimes de violences physiques et sexuelles et à l’accueil des demandeurs d’asile.</a:t>
            </a:r>
            <a:br>
              <a:rPr lang="fr-FR" sz="2900" dirty="0">
                <a:solidFill>
                  <a:schemeClr val="tx1"/>
                </a:solidFill>
              </a:rPr>
            </a:br>
            <a:r>
              <a:rPr lang="fr-FR" sz="2900" dirty="0">
                <a:solidFill>
                  <a:schemeClr val="tx1"/>
                </a:solidFill>
              </a:rPr>
              <a:t>- Mission de 4 membres du service de prise en charge des survivantes des violences sexuelles à Panzi</a:t>
            </a:r>
            <a:br>
              <a:rPr lang="fr-FR" sz="2900" dirty="0">
                <a:solidFill>
                  <a:schemeClr val="tx1"/>
                </a:solidFill>
              </a:rPr>
            </a:br>
            <a:r>
              <a:rPr lang="fr-FR" sz="2900" u="sng" dirty="0">
                <a:solidFill>
                  <a:schemeClr val="tx1"/>
                </a:solidFill>
              </a:rPr>
              <a:t/>
            </a:r>
            <a:br>
              <a:rPr lang="fr-FR" sz="2900" u="sng" dirty="0">
                <a:solidFill>
                  <a:schemeClr val="tx1"/>
                </a:solidFill>
              </a:rPr>
            </a:br>
            <a:r>
              <a:rPr lang="fr-FR" i="1" dirty="0"/>
              <a:t/>
            </a:r>
            <a:br>
              <a:rPr lang="fr-FR" i="1" dirty="0"/>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t/>
            </a:r>
            <a:br>
              <a:rPr lang="fr-FR" sz="3200" dirty="0"/>
            </a:br>
            <a:endParaRPr lang="fr-FR" sz="3200" dirty="0"/>
          </a:p>
        </p:txBody>
      </p:sp>
      <p:sp>
        <p:nvSpPr>
          <p:cNvPr id="10" name="ZoneTexte 9"/>
          <p:cNvSpPr txBox="1"/>
          <p:nvPr/>
        </p:nvSpPr>
        <p:spPr>
          <a:xfrm>
            <a:off x="1043608" y="6525344"/>
            <a:ext cx="7992888" cy="230832"/>
          </a:xfrm>
          <a:prstGeom prst="rect">
            <a:avLst/>
          </a:prstGeom>
          <a:noFill/>
        </p:spPr>
        <p:txBody>
          <a:bodyPr wrap="square" rtlCol="0">
            <a:spAutoFit/>
          </a:bodyPr>
          <a:lstStyle/>
          <a:p>
            <a:pPr algn="ctr"/>
            <a:r>
              <a:rPr lang="fr-FR" sz="900" i="1" dirty="0">
                <a:solidFill>
                  <a:schemeClr val="tx1">
                    <a:lumMod val="50000"/>
                    <a:lumOff val="50000"/>
                  </a:schemeClr>
                </a:solidFill>
                <a:latin typeface="Candara" pitchFamily="34" charset="0"/>
              </a:rPr>
              <a:t>– Réunion DGOS 25/06/19 coopérations hospitalières internationales		page </a:t>
            </a:r>
            <a:fld id="{53606FA9-1C43-4429-84B6-97C574E93EAC}" type="slidenum">
              <a:rPr lang="fr-FR" sz="900" i="1" smtClean="0">
                <a:solidFill>
                  <a:schemeClr val="tx1">
                    <a:lumMod val="50000"/>
                    <a:lumOff val="50000"/>
                  </a:schemeClr>
                </a:solidFill>
                <a:latin typeface="Candara" pitchFamily="34" charset="0"/>
              </a:rPr>
              <a:pPr algn="ctr"/>
              <a:t>10</a:t>
            </a:fld>
            <a:endParaRPr lang="fr-FR" sz="900" i="1" dirty="0">
              <a:solidFill>
                <a:schemeClr val="tx1">
                  <a:lumMod val="50000"/>
                  <a:lumOff val="50000"/>
                </a:schemeClr>
              </a:solidFill>
              <a:latin typeface="Candara" pitchFamily="34" charset="0"/>
            </a:endParaRPr>
          </a:p>
        </p:txBody>
      </p:sp>
      <p:pic>
        <p:nvPicPr>
          <p:cNvPr id="12" name="Imag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375585"/>
            <a:ext cx="720080"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0" y="3105835"/>
            <a:ext cx="4572000" cy="369332"/>
          </a:xfrm>
          <a:prstGeom prst="rect">
            <a:avLst/>
          </a:prstGeom>
        </p:spPr>
        <p:txBody>
          <a:bodyPr>
            <a:spAutoFit/>
          </a:bodyPr>
          <a:lstStyle/>
          <a:p>
            <a:pPr>
              <a:buClr>
                <a:schemeClr val="accent3"/>
              </a:buClr>
            </a:pPr>
            <a:endParaRPr lang="fr-FR" dirty="0"/>
          </a:p>
        </p:txBody>
      </p:sp>
    </p:spTree>
    <p:extLst>
      <p:ext uri="{BB962C8B-B14F-4D97-AF65-F5344CB8AC3E}">
        <p14:creationId xmlns:p14="http://schemas.microsoft.com/office/powerpoint/2010/main" val="2909206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CDDCE-F65E-624B-AD09-EC4F44C0AA72}"/>
              </a:ext>
            </a:extLst>
          </p:cNvPr>
          <p:cNvSpPr>
            <a:spLocks noGrp="1"/>
          </p:cNvSpPr>
          <p:nvPr>
            <p:ph type="title"/>
          </p:nvPr>
        </p:nvSpPr>
        <p:spPr/>
        <p:txBody>
          <a:bodyPr/>
          <a:lstStyle/>
          <a:p>
            <a:r>
              <a:rPr lang="fr-FR" dirty="0"/>
              <a:t>Mission 09/2018</a:t>
            </a:r>
          </a:p>
        </p:txBody>
      </p:sp>
      <p:graphicFrame>
        <p:nvGraphicFramePr>
          <p:cNvPr id="3" name="Tableau 2">
            <a:extLst>
              <a:ext uri="{FF2B5EF4-FFF2-40B4-BE49-F238E27FC236}">
                <a16:creationId xmlns:a16="http://schemas.microsoft.com/office/drawing/2014/main" id="{A515FBB7-AB9A-B543-B24D-D10B5982DA82}"/>
              </a:ext>
            </a:extLst>
          </p:cNvPr>
          <p:cNvGraphicFramePr>
            <a:graphicFrameLocks noGrp="1"/>
          </p:cNvGraphicFramePr>
          <p:nvPr>
            <p:extLst>
              <p:ext uri="{D42A27DB-BD31-4B8C-83A1-F6EECF244321}">
                <p14:modId xmlns:p14="http://schemas.microsoft.com/office/powerpoint/2010/main" val="4005657928"/>
              </p:ext>
            </p:extLst>
          </p:nvPr>
        </p:nvGraphicFramePr>
        <p:xfrm>
          <a:off x="600075" y="1425588"/>
          <a:ext cx="8086725" cy="5437717"/>
        </p:xfrm>
        <a:graphic>
          <a:graphicData uri="http://schemas.openxmlformats.org/drawingml/2006/table">
            <a:tbl>
              <a:tblPr firstRow="1" firstCol="1" bandRow="1">
                <a:tableStyleId>{5C22544A-7EE6-4342-B048-85BDC9FD1C3A}</a:tableStyleId>
              </a:tblPr>
              <a:tblGrid>
                <a:gridCol w="942975">
                  <a:extLst>
                    <a:ext uri="{9D8B030D-6E8A-4147-A177-3AD203B41FA5}">
                      <a16:colId xmlns:a16="http://schemas.microsoft.com/office/drawing/2014/main" val="3445253035"/>
                    </a:ext>
                  </a:extLst>
                </a:gridCol>
                <a:gridCol w="1428750">
                  <a:extLst>
                    <a:ext uri="{9D8B030D-6E8A-4147-A177-3AD203B41FA5}">
                      <a16:colId xmlns:a16="http://schemas.microsoft.com/office/drawing/2014/main" val="4132733188"/>
                    </a:ext>
                  </a:extLst>
                </a:gridCol>
                <a:gridCol w="1428750">
                  <a:extLst>
                    <a:ext uri="{9D8B030D-6E8A-4147-A177-3AD203B41FA5}">
                      <a16:colId xmlns:a16="http://schemas.microsoft.com/office/drawing/2014/main" val="1778239741"/>
                    </a:ext>
                  </a:extLst>
                </a:gridCol>
                <a:gridCol w="1428750">
                  <a:extLst>
                    <a:ext uri="{9D8B030D-6E8A-4147-A177-3AD203B41FA5}">
                      <a16:colId xmlns:a16="http://schemas.microsoft.com/office/drawing/2014/main" val="2548825694"/>
                    </a:ext>
                  </a:extLst>
                </a:gridCol>
                <a:gridCol w="1428750">
                  <a:extLst>
                    <a:ext uri="{9D8B030D-6E8A-4147-A177-3AD203B41FA5}">
                      <a16:colId xmlns:a16="http://schemas.microsoft.com/office/drawing/2014/main" val="4022480538"/>
                    </a:ext>
                  </a:extLst>
                </a:gridCol>
                <a:gridCol w="1428750">
                  <a:extLst>
                    <a:ext uri="{9D8B030D-6E8A-4147-A177-3AD203B41FA5}">
                      <a16:colId xmlns:a16="http://schemas.microsoft.com/office/drawing/2014/main" val="583252694"/>
                    </a:ext>
                  </a:extLst>
                </a:gridCol>
              </a:tblGrid>
              <a:tr h="252170">
                <a:tc>
                  <a:txBody>
                    <a:bodyPr/>
                    <a:lstStyle/>
                    <a:p>
                      <a:pPr algn="ctr">
                        <a:lnSpc>
                          <a:spcPct val="115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fr-FR" sz="1600">
                          <a:effectLst/>
                        </a:rPr>
                        <a:t>Lundi 3/09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fr-FR" sz="1600">
                          <a:effectLst/>
                        </a:rPr>
                        <a:t>Mardi 4/09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fr-FR" sz="1600">
                          <a:effectLst/>
                        </a:rPr>
                        <a:t>Mercredi 5/09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fr-FR" sz="1600">
                          <a:effectLst/>
                        </a:rPr>
                        <a:t>Jeudi 6/09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fr-FR" sz="1600">
                          <a:effectLst/>
                        </a:rPr>
                        <a:t>Vendredi 7/09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81776068"/>
                  </a:ext>
                </a:extLst>
              </a:tr>
              <a:tr h="2931689">
                <a:tc>
                  <a:txBody>
                    <a:bodyPr/>
                    <a:lstStyle/>
                    <a:p>
                      <a:pPr algn="ctr">
                        <a:lnSpc>
                          <a:spcPct val="115000"/>
                        </a:lnSpc>
                        <a:spcAft>
                          <a:spcPts val="0"/>
                        </a:spcAft>
                      </a:pPr>
                      <a:r>
                        <a:rPr lang="fr-FR" sz="1600">
                          <a:effectLst/>
                        </a:rPr>
                        <a:t>MATIN</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fr-FR" sz="1600" dirty="0">
                          <a:effectLst/>
                        </a:rPr>
                        <a:t>Arrivée des professionnels</a:t>
                      </a:r>
                    </a:p>
                    <a:p>
                      <a:pPr>
                        <a:lnSpc>
                          <a:spcPct val="115000"/>
                        </a:lnSpc>
                        <a:spcAft>
                          <a:spcPts val="0"/>
                        </a:spcAft>
                      </a:pPr>
                      <a:r>
                        <a:rPr lang="fr-FR" sz="1600" dirty="0">
                          <a:effectLst/>
                        </a:rPr>
                        <a:t> </a:t>
                      </a:r>
                    </a:p>
                    <a:p>
                      <a:pPr>
                        <a:lnSpc>
                          <a:spcPct val="115000"/>
                        </a:lnSpc>
                        <a:spcAft>
                          <a:spcPts val="0"/>
                        </a:spcAft>
                      </a:pPr>
                      <a:r>
                        <a:rPr lang="fr-FR" sz="1600" dirty="0">
                          <a:effectLst/>
                        </a:rPr>
                        <a:t>Acheminement à leur foyer / Repos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fr-FR" sz="1600" dirty="0">
                          <a:effectLst/>
                        </a:rPr>
                        <a:t>9h à 10h30 : staff des urgences</a:t>
                      </a:r>
                    </a:p>
                    <a:p>
                      <a:pPr>
                        <a:lnSpc>
                          <a:spcPct val="115000"/>
                        </a:lnSpc>
                        <a:spcAft>
                          <a:spcPts val="0"/>
                        </a:spcAft>
                      </a:pPr>
                      <a:r>
                        <a:rPr lang="fr-FR" sz="1600" dirty="0">
                          <a:effectLst/>
                        </a:rPr>
                        <a:t> </a:t>
                      </a:r>
                    </a:p>
                    <a:p>
                      <a:pPr>
                        <a:lnSpc>
                          <a:spcPct val="115000"/>
                        </a:lnSpc>
                        <a:spcAft>
                          <a:spcPts val="0"/>
                        </a:spcAft>
                      </a:pPr>
                      <a:r>
                        <a:rPr lang="fr-FR" sz="1600" dirty="0">
                          <a:effectLst/>
                        </a:rPr>
                        <a:t>Visite du service des urgences</a:t>
                      </a:r>
                    </a:p>
                    <a:p>
                      <a:pPr>
                        <a:lnSpc>
                          <a:spcPct val="115000"/>
                        </a:lnSpc>
                        <a:spcAft>
                          <a:spcPts val="0"/>
                        </a:spcAft>
                      </a:pPr>
                      <a:r>
                        <a:rPr lang="fr-FR" sz="1600" dirty="0">
                          <a:effectLst/>
                        </a:rPr>
                        <a:t> </a:t>
                      </a:r>
                    </a:p>
                    <a:p>
                      <a:pPr>
                        <a:lnSpc>
                          <a:spcPct val="115000"/>
                        </a:lnSpc>
                        <a:spcAft>
                          <a:spcPts val="0"/>
                        </a:spcAft>
                      </a:pPr>
                      <a:r>
                        <a:rPr lang="fr-FR" sz="1600" dirty="0">
                          <a:effectLst/>
                        </a:rPr>
                        <a:t> </a:t>
                      </a:r>
                    </a:p>
                    <a:p>
                      <a:pPr>
                        <a:lnSpc>
                          <a:spcPct val="115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fr-FR" sz="1600">
                          <a:effectLst/>
                        </a:rPr>
                        <a:t>Participation aux consultations du CeGIDD</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fr-FR" sz="1600">
                          <a:effectLst/>
                        </a:rPr>
                        <a:t>Rencontre avec les équipes des CADA de Melun (et de Valence en Brie si possible), consultation hors les murs.</a:t>
                      </a:r>
                    </a:p>
                    <a:p>
                      <a:pPr>
                        <a:lnSpc>
                          <a:spcPct val="115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fr-FR" sz="1600" dirty="0">
                          <a:effectLst/>
                        </a:rPr>
                        <a:t>9h : visite RVH / temps d’échange avec le RVH</a:t>
                      </a:r>
                    </a:p>
                    <a:p>
                      <a:pPr>
                        <a:lnSpc>
                          <a:spcPct val="115000"/>
                        </a:lnSpc>
                        <a:spcAft>
                          <a:spcPts val="0"/>
                        </a:spcAft>
                      </a:pPr>
                      <a:r>
                        <a:rPr lang="fr-FR" sz="1600" dirty="0">
                          <a:effectLst/>
                        </a:rPr>
                        <a:t>(ok confirmée)</a:t>
                      </a:r>
                    </a:p>
                    <a:p>
                      <a:pPr>
                        <a:lnSpc>
                          <a:spcPct val="115000"/>
                        </a:lnSpc>
                        <a:spcAft>
                          <a:spcPts val="0"/>
                        </a:spcAft>
                      </a:pPr>
                      <a:r>
                        <a:rPr lang="fr-FR" sz="1600" dirty="0">
                          <a:effectLst/>
                        </a:rPr>
                        <a:t> </a:t>
                      </a:r>
                    </a:p>
                    <a:p>
                      <a:pPr>
                        <a:lnSpc>
                          <a:spcPct val="115000"/>
                        </a:lnSpc>
                        <a:spcAft>
                          <a:spcPts val="0"/>
                        </a:spcAft>
                      </a:pPr>
                      <a:r>
                        <a:rPr lang="fr-FR" sz="1600" u="sng" dirty="0">
                          <a:effectLst/>
                        </a:rPr>
                        <a:t>11h30</a:t>
                      </a:r>
                      <a:r>
                        <a:rPr lang="fr-FR" sz="1600" dirty="0">
                          <a:effectLst/>
                        </a:rPr>
                        <a:t>: Réception de bienvenue à la Mairie de Melun</a:t>
                      </a:r>
                    </a:p>
                    <a:p>
                      <a:pPr>
                        <a:lnSpc>
                          <a:spcPct val="115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25987455"/>
                  </a:ext>
                </a:extLst>
              </a:tr>
              <a:tr h="2072725">
                <a:tc>
                  <a:txBody>
                    <a:bodyPr/>
                    <a:lstStyle/>
                    <a:p>
                      <a:pPr algn="ctr">
                        <a:lnSpc>
                          <a:spcPct val="115000"/>
                        </a:lnSpc>
                        <a:spcAft>
                          <a:spcPts val="0"/>
                        </a:spcAft>
                      </a:pPr>
                      <a:r>
                        <a:rPr lang="fr-FR" sz="1600">
                          <a:effectLst/>
                        </a:rPr>
                        <a:t>APRES-MIDI</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fr-FR" sz="1600" dirty="0">
                          <a:effectLst/>
                        </a:rPr>
                        <a:t>16h : accueil par la Direction</a:t>
                      </a:r>
                    </a:p>
                    <a:p>
                      <a:pPr>
                        <a:lnSpc>
                          <a:spcPct val="115000"/>
                        </a:lnSpc>
                        <a:spcAft>
                          <a:spcPts val="0"/>
                        </a:spcAft>
                      </a:pPr>
                      <a:r>
                        <a:rPr lang="fr-FR" sz="1600" dirty="0">
                          <a:effectLst/>
                        </a:rPr>
                        <a:t> </a:t>
                      </a:r>
                    </a:p>
                    <a:p>
                      <a:pPr>
                        <a:lnSpc>
                          <a:spcPct val="115000"/>
                        </a:lnSpc>
                        <a:spcAft>
                          <a:spcPts val="0"/>
                        </a:spcAft>
                      </a:pPr>
                      <a:r>
                        <a:rPr lang="fr-FR" sz="1600" dirty="0">
                          <a:effectLst/>
                        </a:rPr>
                        <a:t>Visite GHSIF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fr-FR" sz="1600">
                          <a:effectLst/>
                        </a:rPr>
                        <a:t>Visite de la psychiatrie</a:t>
                      </a:r>
                    </a:p>
                    <a:p>
                      <a:pPr>
                        <a:lnSpc>
                          <a:spcPct val="115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fr-FR" sz="1600" dirty="0">
                          <a:effectLst/>
                        </a:rPr>
                        <a:t>Temps d’échange avec l’équipe CEGIDD / 16h30 : consultations de l’USP</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fr-FR" sz="1600" dirty="0">
                          <a:effectLst/>
                        </a:rPr>
                        <a:t>17 h : assister à la </a:t>
                      </a:r>
                      <a:r>
                        <a:rPr lang="fr-FR" sz="1600" dirty="0" err="1">
                          <a:effectLst/>
                        </a:rPr>
                        <a:t>cs</a:t>
                      </a:r>
                      <a:r>
                        <a:rPr lang="fr-FR" sz="1600" dirty="0">
                          <a:effectLst/>
                        </a:rPr>
                        <a:t> RVH</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fr-FR" sz="1600" dirty="0">
                          <a:effectLst/>
                        </a:rPr>
                        <a:t>Temps d’échange avec l’équipe CeGIDD</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93088353"/>
                  </a:ext>
                </a:extLst>
              </a:tr>
            </a:tbl>
          </a:graphicData>
        </a:graphic>
      </p:graphicFrame>
    </p:spTree>
    <p:extLst>
      <p:ext uri="{BB962C8B-B14F-4D97-AF65-F5344CB8AC3E}">
        <p14:creationId xmlns:p14="http://schemas.microsoft.com/office/powerpoint/2010/main" val="217459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462F6E-0889-264F-B766-7F8BFFC9E1C9}"/>
              </a:ext>
            </a:extLst>
          </p:cNvPr>
          <p:cNvSpPr>
            <a:spLocks noGrp="1"/>
          </p:cNvSpPr>
          <p:nvPr>
            <p:ph type="title"/>
          </p:nvPr>
        </p:nvSpPr>
        <p:spPr/>
        <p:txBody>
          <a:bodyPr/>
          <a:lstStyle/>
          <a:p>
            <a:r>
              <a:rPr lang="fr-FR" dirty="0"/>
              <a:t>Mission (suite)</a:t>
            </a:r>
          </a:p>
        </p:txBody>
      </p:sp>
      <p:graphicFrame>
        <p:nvGraphicFramePr>
          <p:cNvPr id="3" name="Tableau 2">
            <a:extLst>
              <a:ext uri="{FF2B5EF4-FFF2-40B4-BE49-F238E27FC236}">
                <a16:creationId xmlns:a16="http://schemas.microsoft.com/office/drawing/2014/main" id="{4E503D30-E619-C14D-96FB-BC0E8EEBDCD8}"/>
              </a:ext>
            </a:extLst>
          </p:cNvPr>
          <p:cNvGraphicFramePr>
            <a:graphicFrameLocks noGrp="1"/>
          </p:cNvGraphicFramePr>
          <p:nvPr>
            <p:extLst>
              <p:ext uri="{D42A27DB-BD31-4B8C-83A1-F6EECF244321}">
                <p14:modId xmlns:p14="http://schemas.microsoft.com/office/powerpoint/2010/main" val="1638145594"/>
              </p:ext>
            </p:extLst>
          </p:nvPr>
        </p:nvGraphicFramePr>
        <p:xfrm>
          <a:off x="611560" y="1412776"/>
          <a:ext cx="8229599" cy="5384481"/>
        </p:xfrm>
        <a:graphic>
          <a:graphicData uri="http://schemas.openxmlformats.org/drawingml/2006/table">
            <a:tbl>
              <a:tblPr firstRow="1" firstCol="1" bandRow="1">
                <a:tableStyleId>{5C22544A-7EE6-4342-B048-85BDC9FD1C3A}</a:tableStyleId>
              </a:tblPr>
              <a:tblGrid>
                <a:gridCol w="907272">
                  <a:extLst>
                    <a:ext uri="{9D8B030D-6E8A-4147-A177-3AD203B41FA5}">
                      <a16:colId xmlns:a16="http://schemas.microsoft.com/office/drawing/2014/main" val="1946591705"/>
                    </a:ext>
                  </a:extLst>
                </a:gridCol>
                <a:gridCol w="1548778">
                  <a:extLst>
                    <a:ext uri="{9D8B030D-6E8A-4147-A177-3AD203B41FA5}">
                      <a16:colId xmlns:a16="http://schemas.microsoft.com/office/drawing/2014/main" val="3495760511"/>
                    </a:ext>
                  </a:extLst>
                </a:gridCol>
                <a:gridCol w="1438805">
                  <a:extLst>
                    <a:ext uri="{9D8B030D-6E8A-4147-A177-3AD203B41FA5}">
                      <a16:colId xmlns:a16="http://schemas.microsoft.com/office/drawing/2014/main" val="1261816940"/>
                    </a:ext>
                  </a:extLst>
                </a:gridCol>
                <a:gridCol w="1557942">
                  <a:extLst>
                    <a:ext uri="{9D8B030D-6E8A-4147-A177-3AD203B41FA5}">
                      <a16:colId xmlns:a16="http://schemas.microsoft.com/office/drawing/2014/main" val="210507915"/>
                    </a:ext>
                  </a:extLst>
                </a:gridCol>
                <a:gridCol w="1301340">
                  <a:extLst>
                    <a:ext uri="{9D8B030D-6E8A-4147-A177-3AD203B41FA5}">
                      <a16:colId xmlns:a16="http://schemas.microsoft.com/office/drawing/2014/main" val="2310437267"/>
                    </a:ext>
                  </a:extLst>
                </a:gridCol>
                <a:gridCol w="1475462">
                  <a:extLst>
                    <a:ext uri="{9D8B030D-6E8A-4147-A177-3AD203B41FA5}">
                      <a16:colId xmlns:a16="http://schemas.microsoft.com/office/drawing/2014/main" val="4287105385"/>
                    </a:ext>
                  </a:extLst>
                </a:gridCol>
              </a:tblGrid>
              <a:tr h="244273">
                <a:tc>
                  <a:txBody>
                    <a:bodyPr/>
                    <a:lstStyle/>
                    <a:p>
                      <a:pPr>
                        <a:lnSpc>
                          <a:spcPct val="115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fr-FR" sz="1600">
                          <a:effectLst/>
                        </a:rPr>
                        <a:t>Lundi 10/09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fr-FR" sz="1600">
                          <a:effectLst/>
                        </a:rPr>
                        <a:t>Mardi 11/09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fr-FR" sz="1600">
                          <a:effectLst/>
                        </a:rPr>
                        <a:t>Mercredi 12/09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fr-FR" sz="1600">
                          <a:effectLst/>
                        </a:rPr>
                        <a:t>Jeudi 13/09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fr-FR" sz="1600">
                          <a:effectLst/>
                        </a:rPr>
                        <a:t>Vendredi 14/09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55873815"/>
                  </a:ext>
                </a:extLst>
              </a:tr>
              <a:tr h="2580321">
                <a:tc>
                  <a:txBody>
                    <a:bodyPr/>
                    <a:lstStyle/>
                    <a:p>
                      <a:pPr algn="ctr">
                        <a:lnSpc>
                          <a:spcPct val="115000"/>
                        </a:lnSpc>
                        <a:spcAft>
                          <a:spcPts val="0"/>
                        </a:spcAft>
                      </a:pPr>
                      <a:r>
                        <a:rPr lang="fr-FR" sz="1600">
                          <a:effectLst/>
                        </a:rPr>
                        <a:t>MATIN</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fr-FR" sz="1600" dirty="0">
                          <a:effectLst/>
                        </a:rPr>
                        <a:t>9h à 12h : conférence à l’espace Saint Jean. Programme d'intervention diffusé.</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fr-FR" sz="1600" dirty="0">
                          <a:effectLst/>
                        </a:rPr>
                        <a:t> </a:t>
                      </a:r>
                    </a:p>
                    <a:p>
                      <a:pPr>
                        <a:lnSpc>
                          <a:spcPct val="115000"/>
                        </a:lnSpc>
                        <a:spcAft>
                          <a:spcPts val="0"/>
                        </a:spcAft>
                      </a:pPr>
                      <a:r>
                        <a:rPr lang="fr-FR" sz="1600" dirty="0">
                          <a:effectLst/>
                        </a:rPr>
                        <a:t>Matinée : accueil par l’équipe </a:t>
                      </a:r>
                      <a:r>
                        <a:rPr lang="fr-FR" sz="1600" dirty="0" err="1">
                          <a:effectLst/>
                        </a:rPr>
                        <a:t>Epsylone</a:t>
                      </a:r>
                      <a:r>
                        <a:rPr lang="fr-FR" sz="1600" dirty="0">
                          <a:effectLst/>
                        </a:rPr>
                        <a:t>   </a:t>
                      </a:r>
                    </a:p>
                  </a:txBody>
                  <a:tcPr marL="0" marR="0" marT="0" marB="0" anchor="ctr"/>
                </a:tc>
                <a:tc>
                  <a:txBody>
                    <a:bodyPr/>
                    <a:lstStyle/>
                    <a:p>
                      <a:pPr>
                        <a:lnSpc>
                          <a:spcPct val="115000"/>
                        </a:lnSpc>
                        <a:spcAft>
                          <a:spcPts val="0"/>
                        </a:spcAft>
                      </a:pPr>
                      <a:r>
                        <a:rPr lang="fr-FR" sz="1600">
                          <a:effectLst/>
                        </a:rPr>
                        <a:t>Consultations CeGIDD.</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fr-FR" sz="1600" dirty="0">
                          <a:effectLst/>
                        </a:rPr>
                        <a:t>9h30 : staff maternité </a:t>
                      </a:r>
                    </a:p>
                    <a:p>
                      <a:pPr>
                        <a:lnSpc>
                          <a:spcPct val="115000"/>
                        </a:lnSpc>
                        <a:spcAft>
                          <a:spcPts val="0"/>
                        </a:spcAft>
                      </a:pPr>
                      <a:r>
                        <a:rPr lang="fr-FR" sz="1600" dirty="0">
                          <a:effectLst/>
                        </a:rPr>
                        <a:t>+ visite maternité</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28404952"/>
                  </a:ext>
                </a:extLst>
              </a:tr>
              <a:tr h="2320767">
                <a:tc>
                  <a:txBody>
                    <a:bodyPr/>
                    <a:lstStyle/>
                    <a:p>
                      <a:pPr algn="ctr">
                        <a:lnSpc>
                          <a:spcPct val="115000"/>
                        </a:lnSpc>
                        <a:spcAft>
                          <a:spcPts val="0"/>
                        </a:spcAft>
                      </a:pPr>
                      <a:r>
                        <a:rPr lang="fr-FR" sz="1600">
                          <a:effectLst/>
                        </a:rPr>
                        <a:t>APRES-MIDI</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fr-FR" sz="1600">
                          <a:effectLst/>
                        </a:rPr>
                        <a:t> </a:t>
                      </a:r>
                    </a:p>
                    <a:p>
                      <a:pPr>
                        <a:lnSpc>
                          <a:spcPct val="115000"/>
                        </a:lnSpc>
                        <a:spcAft>
                          <a:spcPts val="0"/>
                        </a:spcAft>
                      </a:pPr>
                      <a:r>
                        <a:rPr lang="fr-FR" sz="1600">
                          <a:effectLst/>
                        </a:rPr>
                        <a:t>Médecine infectieuse : temps d’échange dans le service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fr-FR" sz="1600" dirty="0">
                          <a:effectLst/>
                        </a:rPr>
                        <a:t>Réunion PASS.</a:t>
                      </a:r>
                    </a:p>
                  </a:txBody>
                  <a:tcPr marL="0" marR="0" marT="0" marB="0" anchor="ctr"/>
                </a:tc>
                <a:tc>
                  <a:txBody>
                    <a:bodyPr/>
                    <a:lstStyle/>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fr-FR" sz="1600" dirty="0">
                          <a:effectLst/>
                        </a:rPr>
                        <a:t>15h : restitution en Directoire</a:t>
                      </a:r>
                    </a:p>
                    <a:p>
                      <a:pPr>
                        <a:lnSpc>
                          <a:spcPct val="115000"/>
                        </a:lnSpc>
                        <a:spcAft>
                          <a:spcPts val="0"/>
                        </a:spcAft>
                      </a:pPr>
                      <a:r>
                        <a:rPr lang="fr-FR" sz="1600" dirty="0">
                          <a:effectLst/>
                        </a:rPr>
                        <a:t> </a:t>
                      </a:r>
                    </a:p>
                    <a:p>
                      <a:pPr>
                        <a:lnSpc>
                          <a:spcPct val="115000"/>
                        </a:lnSpc>
                        <a:spcAft>
                          <a:spcPts val="0"/>
                        </a:spcAft>
                      </a:pPr>
                      <a:r>
                        <a:rPr lang="fr-FR" sz="1600" dirty="0">
                          <a:effectLst/>
                        </a:rPr>
                        <a:t>17h : participation aux consultations RVH</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fr-FR" sz="1600" dirty="0">
                          <a:effectLst/>
                        </a:rPr>
                        <a:t>Thèse de science Dr Vignier sur l’accès aux soins des migrants</a:t>
                      </a:r>
                    </a:p>
                    <a:p>
                      <a:pPr>
                        <a:lnSpc>
                          <a:spcPct val="115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65287839"/>
                  </a:ext>
                </a:extLst>
              </a:tr>
            </a:tbl>
          </a:graphicData>
        </a:graphic>
      </p:graphicFrame>
    </p:spTree>
    <p:extLst>
      <p:ext uri="{BB962C8B-B14F-4D97-AF65-F5344CB8AC3E}">
        <p14:creationId xmlns:p14="http://schemas.microsoft.com/office/powerpoint/2010/main" val="84243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BBA58F-0080-1449-87ED-B1EE54F51F31}"/>
              </a:ext>
            </a:extLst>
          </p:cNvPr>
          <p:cNvSpPr>
            <a:spLocks noGrp="1"/>
          </p:cNvSpPr>
          <p:nvPr>
            <p:ph type="title"/>
          </p:nvPr>
        </p:nvSpPr>
        <p:spPr/>
        <p:txBody>
          <a:bodyPr/>
          <a:lstStyle/>
          <a:p>
            <a:endParaRPr lang="fr-FR"/>
          </a:p>
        </p:txBody>
      </p:sp>
      <p:pic>
        <p:nvPicPr>
          <p:cNvPr id="8" name="Image 7">
            <a:extLst>
              <a:ext uri="{FF2B5EF4-FFF2-40B4-BE49-F238E27FC236}">
                <a16:creationId xmlns:a16="http://schemas.microsoft.com/office/drawing/2014/main" id="{DC5CBB6E-A545-D541-ACE7-CEA625D61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640" y="533400"/>
            <a:ext cx="4283968" cy="6013040"/>
          </a:xfrm>
          <a:prstGeom prst="rect">
            <a:avLst/>
          </a:prstGeom>
        </p:spPr>
      </p:pic>
      <p:pic>
        <p:nvPicPr>
          <p:cNvPr id="10" name="Image 9">
            <a:extLst>
              <a:ext uri="{FF2B5EF4-FFF2-40B4-BE49-F238E27FC236}">
                <a16:creationId xmlns:a16="http://schemas.microsoft.com/office/drawing/2014/main" id="{BCB36ECA-0023-AF43-9ED0-146868057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92" y="521704"/>
            <a:ext cx="4259440" cy="6016352"/>
          </a:xfrm>
          <a:prstGeom prst="rect">
            <a:avLst/>
          </a:prstGeom>
        </p:spPr>
      </p:pic>
    </p:spTree>
    <p:extLst>
      <p:ext uri="{BB962C8B-B14F-4D97-AF65-F5344CB8AC3E}">
        <p14:creationId xmlns:p14="http://schemas.microsoft.com/office/powerpoint/2010/main" val="104129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1520" y="548680"/>
            <a:ext cx="8712968" cy="5760640"/>
          </a:xfrm>
        </p:spPr>
        <p:txBody>
          <a:bodyPr>
            <a:normAutofit fontScale="90000"/>
          </a:bodyPr>
          <a:lstStyle/>
          <a:p>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200" i="1" dirty="0"/>
              <a:t>Phase 1 et 2 du projet</a:t>
            </a:r>
            <a:br>
              <a:rPr lang="fr-FR" sz="3200" i="1" dirty="0"/>
            </a:br>
            <a:r>
              <a:rPr lang="fr-FR" sz="2900" dirty="0">
                <a:solidFill>
                  <a:schemeClr val="tx1"/>
                </a:solidFill>
              </a:rPr>
              <a:t>- Permettre aux professionnels de santé Congolais d’effectuer un stage professionnalisant dans leur domaine de compétence au sein des services de réanimation et d’urgences du GHSIF, afin de compléter l’offre de l’Hôpital de Panzi. Ils ont pu ainsi intégrer l’activité quotidienne des services, mais aussi participer aux sessions de formations organisées en internes toutes les semaines, notamment à l’appui de techniques de simulation en santé.</a:t>
            </a:r>
            <a:br>
              <a:rPr lang="fr-FR" sz="2900" dirty="0">
                <a:solidFill>
                  <a:schemeClr val="tx1"/>
                </a:solidFill>
              </a:rPr>
            </a:br>
            <a:r>
              <a:rPr lang="fr-FR" sz="2900" dirty="0">
                <a:solidFill>
                  <a:schemeClr val="tx1"/>
                </a:solidFill>
              </a:rPr>
              <a:t/>
            </a:r>
            <a:br>
              <a:rPr lang="fr-FR" sz="2900" dirty="0">
                <a:solidFill>
                  <a:schemeClr val="tx1"/>
                </a:solidFill>
              </a:rPr>
            </a:br>
            <a:r>
              <a:rPr lang="fr-FR" sz="2900" dirty="0">
                <a:solidFill>
                  <a:schemeClr val="tx1"/>
                </a:solidFill>
              </a:rPr>
              <a:t>Accueil stagiaire associé par le Département de Médecine d’Urgence et le service de réanimation</a:t>
            </a:r>
            <a:br>
              <a:rPr lang="fr-FR" sz="2900" dirty="0">
                <a:solidFill>
                  <a:schemeClr val="tx1"/>
                </a:solidFill>
              </a:rPr>
            </a:br>
            <a:r>
              <a:rPr lang="fr-FR" sz="3200" i="1" dirty="0"/>
              <a:t/>
            </a:r>
            <a:br>
              <a:rPr lang="fr-FR" sz="3200" i="1" dirty="0"/>
            </a:br>
            <a:r>
              <a:rPr lang="fr-FR" sz="3200" i="1" dirty="0"/>
              <a:t/>
            </a:r>
            <a:br>
              <a:rPr lang="fr-FR" sz="3200" i="1" dirty="0"/>
            </a:br>
            <a:r>
              <a:rPr lang="fr-FR" sz="2900" u="sng" dirty="0">
                <a:solidFill>
                  <a:schemeClr val="tx1"/>
                </a:solidFill>
              </a:rPr>
              <a:t/>
            </a:r>
            <a:br>
              <a:rPr lang="fr-FR" sz="2900" u="sng" dirty="0">
                <a:solidFill>
                  <a:schemeClr val="tx1"/>
                </a:solidFill>
              </a:rPr>
            </a:br>
            <a:r>
              <a:rPr lang="fr-FR" i="1" dirty="0"/>
              <a:t/>
            </a:r>
            <a:br>
              <a:rPr lang="fr-FR" i="1" dirty="0"/>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t/>
            </a:r>
            <a:br>
              <a:rPr lang="fr-FR" sz="3200" dirty="0"/>
            </a:br>
            <a:endParaRPr lang="fr-FR" sz="3200" dirty="0"/>
          </a:p>
        </p:txBody>
      </p:sp>
      <p:sp>
        <p:nvSpPr>
          <p:cNvPr id="10" name="ZoneTexte 9"/>
          <p:cNvSpPr txBox="1"/>
          <p:nvPr/>
        </p:nvSpPr>
        <p:spPr>
          <a:xfrm>
            <a:off x="1043608" y="6525344"/>
            <a:ext cx="7992888" cy="230832"/>
          </a:xfrm>
          <a:prstGeom prst="rect">
            <a:avLst/>
          </a:prstGeom>
          <a:noFill/>
        </p:spPr>
        <p:txBody>
          <a:bodyPr wrap="square" rtlCol="0">
            <a:spAutoFit/>
          </a:bodyPr>
          <a:lstStyle/>
          <a:p>
            <a:pPr algn="ctr"/>
            <a:r>
              <a:rPr lang="fr-FR" sz="900" i="1" dirty="0">
                <a:solidFill>
                  <a:schemeClr val="tx1">
                    <a:lumMod val="50000"/>
                    <a:lumOff val="50000"/>
                  </a:schemeClr>
                </a:solidFill>
                <a:latin typeface="Candara" pitchFamily="34" charset="0"/>
              </a:rPr>
              <a:t>– Réunion DGOS 25/06/19 coopérations hospitalières internationales		page </a:t>
            </a:r>
            <a:fld id="{53606FA9-1C43-4429-84B6-97C574E93EAC}" type="slidenum">
              <a:rPr lang="fr-FR" sz="900" i="1" smtClean="0">
                <a:solidFill>
                  <a:schemeClr val="tx1">
                    <a:lumMod val="50000"/>
                    <a:lumOff val="50000"/>
                  </a:schemeClr>
                </a:solidFill>
                <a:latin typeface="Candara" pitchFamily="34" charset="0"/>
              </a:rPr>
              <a:pPr algn="ctr"/>
              <a:t>14</a:t>
            </a:fld>
            <a:endParaRPr lang="fr-FR" sz="900" i="1" dirty="0">
              <a:solidFill>
                <a:schemeClr val="tx1">
                  <a:lumMod val="50000"/>
                  <a:lumOff val="50000"/>
                </a:schemeClr>
              </a:solidFill>
              <a:latin typeface="Candara" pitchFamily="34" charset="0"/>
            </a:endParaRPr>
          </a:p>
        </p:txBody>
      </p:sp>
      <p:pic>
        <p:nvPicPr>
          <p:cNvPr id="12" name="Imag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375585"/>
            <a:ext cx="720080"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0" y="3105835"/>
            <a:ext cx="4572000" cy="369332"/>
          </a:xfrm>
          <a:prstGeom prst="rect">
            <a:avLst/>
          </a:prstGeom>
        </p:spPr>
        <p:txBody>
          <a:bodyPr>
            <a:spAutoFit/>
          </a:bodyPr>
          <a:lstStyle/>
          <a:p>
            <a:pPr>
              <a:buClr>
                <a:schemeClr val="accent3"/>
              </a:buClr>
            </a:pPr>
            <a:endParaRPr lang="fr-FR" dirty="0"/>
          </a:p>
        </p:txBody>
      </p:sp>
    </p:spTree>
    <p:extLst>
      <p:ext uri="{BB962C8B-B14F-4D97-AF65-F5344CB8AC3E}">
        <p14:creationId xmlns:p14="http://schemas.microsoft.com/office/powerpoint/2010/main" val="291691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7A76480-E024-F44B-B979-01B19C8BDE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361197"/>
            <a:ext cx="7416824" cy="6195762"/>
          </a:xfrm>
          <a:prstGeom prst="rect">
            <a:avLst/>
          </a:prstGeom>
        </p:spPr>
      </p:pic>
    </p:spTree>
    <p:extLst>
      <p:ext uri="{BB962C8B-B14F-4D97-AF65-F5344CB8AC3E}">
        <p14:creationId xmlns:p14="http://schemas.microsoft.com/office/powerpoint/2010/main" val="3477792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1520" y="548680"/>
            <a:ext cx="8712968" cy="5760640"/>
          </a:xfrm>
        </p:spPr>
        <p:txBody>
          <a:bodyPr>
            <a:normAutofit fontScale="90000"/>
          </a:bodyPr>
          <a:lstStyle/>
          <a:p>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200" i="1" dirty="0" smtClean="0"/>
              <a:t>Phase </a:t>
            </a:r>
            <a:r>
              <a:rPr lang="fr-FR" sz="3200" i="1" dirty="0"/>
              <a:t>2 du projet</a:t>
            </a:r>
            <a:br>
              <a:rPr lang="fr-FR" sz="3200" i="1" dirty="0"/>
            </a:br>
            <a:r>
              <a:rPr lang="fr-FR" sz="2900" dirty="0" smtClean="0">
                <a:solidFill>
                  <a:schemeClr val="tx1"/>
                </a:solidFill>
              </a:rPr>
              <a:t>Echange </a:t>
            </a:r>
            <a:r>
              <a:rPr lang="fr-FR" sz="2900" dirty="0">
                <a:solidFill>
                  <a:schemeClr val="tx1"/>
                </a:solidFill>
              </a:rPr>
              <a:t>entre l’EMPP du GHSIF et le service psychosocial de Panzi réguliers par </a:t>
            </a:r>
            <a:r>
              <a:rPr lang="fr-FR" sz="2900" dirty="0" err="1">
                <a:solidFill>
                  <a:schemeClr val="tx1"/>
                </a:solidFill>
              </a:rPr>
              <a:t>skype</a:t>
            </a:r>
            <a:r>
              <a:rPr lang="fr-FR" sz="2900" dirty="0">
                <a:solidFill>
                  <a:schemeClr val="tx1"/>
                </a:solidFill>
              </a:rPr>
              <a:t/>
            </a:r>
            <a:br>
              <a:rPr lang="fr-FR" sz="2900" dirty="0">
                <a:solidFill>
                  <a:schemeClr val="tx1"/>
                </a:solidFill>
              </a:rPr>
            </a:br>
            <a:r>
              <a:rPr lang="fr-FR" sz="2900" dirty="0">
                <a:solidFill>
                  <a:schemeClr val="tx1"/>
                </a:solidFill>
              </a:rPr>
              <a:t>Mise en lien avec Trauma </a:t>
            </a:r>
            <a:r>
              <a:rPr lang="fr-FR" sz="2900" dirty="0" err="1">
                <a:solidFill>
                  <a:schemeClr val="tx1"/>
                </a:solidFill>
              </a:rPr>
              <a:t>Aid</a:t>
            </a:r>
            <a:r>
              <a:rPr lang="fr-FR" sz="2900" dirty="0">
                <a:solidFill>
                  <a:schemeClr val="tx1"/>
                </a:solidFill>
              </a:rPr>
              <a:t> France en vue formation EMDR</a:t>
            </a:r>
            <a:br>
              <a:rPr lang="fr-FR" sz="2900" dirty="0">
                <a:solidFill>
                  <a:schemeClr val="tx1"/>
                </a:solidFill>
              </a:rPr>
            </a:br>
            <a:r>
              <a:rPr lang="fr-FR" sz="2900" dirty="0">
                <a:solidFill>
                  <a:schemeClr val="tx1"/>
                </a:solidFill>
              </a:rPr>
              <a:t>Groupe de travail sur le devenir des enfants issus de viol. Envoi affaires scolaires</a:t>
            </a:r>
            <a:r>
              <a:rPr lang="fr-FR" sz="2900" dirty="0" smtClean="0">
                <a:solidFill>
                  <a:schemeClr val="tx1"/>
                </a:solidFill>
              </a:rPr>
              <a:t>.</a:t>
            </a:r>
            <a:r>
              <a:rPr lang="fr-FR" sz="2900" dirty="0">
                <a:solidFill>
                  <a:schemeClr val="tx1"/>
                </a:solidFill>
              </a:rPr>
              <a:t/>
            </a:r>
            <a:br>
              <a:rPr lang="fr-FR" sz="2900" dirty="0">
                <a:solidFill>
                  <a:schemeClr val="tx1"/>
                </a:solidFill>
              </a:rPr>
            </a:br>
            <a:r>
              <a:rPr lang="fr-FR" sz="2900" dirty="0">
                <a:solidFill>
                  <a:schemeClr val="tx1"/>
                </a:solidFill>
              </a:rPr>
              <a:t>Mise en place d’un projet de </a:t>
            </a:r>
            <a:r>
              <a:rPr lang="fr-FR" sz="2900" dirty="0" smtClean="0">
                <a:solidFill>
                  <a:schemeClr val="tx1"/>
                </a:solidFill>
              </a:rPr>
              <a:t>parrainage </a:t>
            </a:r>
            <a:r>
              <a:rPr lang="fr-FR" sz="2900" dirty="0">
                <a:solidFill>
                  <a:schemeClr val="tx1"/>
                </a:solidFill>
              </a:rPr>
              <a:t>des femmes victimes de viols à Panzi. Vente des affaires produites par les femmes</a:t>
            </a:r>
            <a:r>
              <a:rPr lang="fr-FR" sz="2900" dirty="0" smtClean="0">
                <a:solidFill>
                  <a:schemeClr val="tx1"/>
                </a:solidFill>
              </a:rPr>
              <a:t>.</a:t>
            </a:r>
            <a:br>
              <a:rPr lang="fr-FR" sz="2900" dirty="0" smtClean="0">
                <a:solidFill>
                  <a:schemeClr val="tx1"/>
                </a:solidFill>
              </a:rPr>
            </a:br>
            <a:r>
              <a:rPr lang="fr-FR" sz="2900" dirty="0">
                <a:solidFill>
                  <a:schemeClr val="tx1"/>
                </a:solidFill>
              </a:rPr>
              <a:t/>
            </a:r>
            <a:br>
              <a:rPr lang="fr-FR" sz="2900" dirty="0">
                <a:solidFill>
                  <a:schemeClr val="tx1"/>
                </a:solidFill>
              </a:rPr>
            </a:br>
            <a:r>
              <a:rPr lang="fr-FR" sz="2900" dirty="0">
                <a:solidFill>
                  <a:schemeClr val="tx1"/>
                </a:solidFill>
              </a:rPr>
              <a:t>Accueil stagiaire associé par le Département de Médecine d’Urgence et le service de </a:t>
            </a:r>
            <a:r>
              <a:rPr lang="fr-FR" sz="2900" dirty="0" smtClean="0">
                <a:solidFill>
                  <a:schemeClr val="tx1"/>
                </a:solidFill>
              </a:rPr>
              <a:t>réanimation.</a:t>
            </a:r>
            <a:br>
              <a:rPr lang="fr-FR" sz="2900" dirty="0" smtClean="0">
                <a:solidFill>
                  <a:schemeClr val="tx1"/>
                </a:solidFill>
              </a:rPr>
            </a:br>
            <a:r>
              <a:rPr lang="fr-FR" sz="2900" dirty="0">
                <a:solidFill>
                  <a:schemeClr val="tx1"/>
                </a:solidFill>
              </a:rPr>
              <a:t/>
            </a:r>
            <a:br>
              <a:rPr lang="fr-FR" sz="2900" dirty="0">
                <a:solidFill>
                  <a:schemeClr val="tx1"/>
                </a:solidFill>
              </a:rPr>
            </a:br>
            <a:r>
              <a:rPr lang="fr-FR" sz="2900" dirty="0">
                <a:solidFill>
                  <a:schemeClr val="tx1"/>
                </a:solidFill>
              </a:rPr>
              <a:t>Projet de mission de soignants du GHSIF à Panzi autour de la prise </a:t>
            </a:r>
            <a:r>
              <a:rPr lang="fr-FR" sz="2900" dirty="0" smtClean="0">
                <a:solidFill>
                  <a:schemeClr val="tx1"/>
                </a:solidFill>
              </a:rPr>
              <a:t>en charge </a:t>
            </a:r>
            <a:r>
              <a:rPr lang="fr-FR" sz="2900" dirty="0">
                <a:solidFill>
                  <a:schemeClr val="tx1"/>
                </a:solidFill>
              </a:rPr>
              <a:t>des femmes victime de violences et d’une aide à la valorisation des </a:t>
            </a:r>
            <a:r>
              <a:rPr lang="fr-FR" sz="2900" dirty="0" smtClean="0">
                <a:solidFill>
                  <a:schemeClr val="tx1"/>
                </a:solidFill>
              </a:rPr>
              <a:t>données.</a:t>
            </a:r>
            <a:r>
              <a:rPr lang="fr-FR" sz="3200" i="1" dirty="0"/>
              <a:t/>
            </a:r>
            <a:br>
              <a:rPr lang="fr-FR" sz="3200" i="1" dirty="0"/>
            </a:br>
            <a:r>
              <a:rPr lang="fr-FR" sz="3200" i="1" dirty="0"/>
              <a:t/>
            </a:r>
            <a:br>
              <a:rPr lang="fr-FR" sz="3200" i="1" dirty="0"/>
            </a:br>
            <a:r>
              <a:rPr lang="fr-FR" sz="2900" u="sng" dirty="0">
                <a:solidFill>
                  <a:schemeClr val="tx1"/>
                </a:solidFill>
              </a:rPr>
              <a:t/>
            </a:r>
            <a:br>
              <a:rPr lang="fr-FR" sz="2900" u="sng" dirty="0">
                <a:solidFill>
                  <a:schemeClr val="tx1"/>
                </a:solidFill>
              </a:rPr>
            </a:br>
            <a:r>
              <a:rPr lang="fr-FR" i="1" dirty="0"/>
              <a:t/>
            </a:r>
            <a:br>
              <a:rPr lang="fr-FR" i="1" dirty="0"/>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t/>
            </a:r>
            <a:br>
              <a:rPr lang="fr-FR" sz="3200" dirty="0"/>
            </a:br>
            <a:endParaRPr lang="fr-FR" sz="3200" dirty="0"/>
          </a:p>
        </p:txBody>
      </p:sp>
      <p:sp>
        <p:nvSpPr>
          <p:cNvPr id="10" name="ZoneTexte 9"/>
          <p:cNvSpPr txBox="1"/>
          <p:nvPr/>
        </p:nvSpPr>
        <p:spPr>
          <a:xfrm>
            <a:off x="1043608" y="6525344"/>
            <a:ext cx="7992888" cy="230832"/>
          </a:xfrm>
          <a:prstGeom prst="rect">
            <a:avLst/>
          </a:prstGeom>
          <a:noFill/>
        </p:spPr>
        <p:txBody>
          <a:bodyPr wrap="square" rtlCol="0">
            <a:spAutoFit/>
          </a:bodyPr>
          <a:lstStyle/>
          <a:p>
            <a:pPr algn="ctr"/>
            <a:r>
              <a:rPr lang="fr-FR" sz="900" i="1" dirty="0">
                <a:solidFill>
                  <a:schemeClr val="tx1">
                    <a:lumMod val="50000"/>
                    <a:lumOff val="50000"/>
                  </a:schemeClr>
                </a:solidFill>
                <a:latin typeface="Candara" pitchFamily="34" charset="0"/>
              </a:rPr>
              <a:t>– Réunion DGOS 25/06/19 coopérations hospitalières internationales		page </a:t>
            </a:r>
            <a:fld id="{53606FA9-1C43-4429-84B6-97C574E93EAC}" type="slidenum">
              <a:rPr lang="fr-FR" sz="900" i="1" smtClean="0">
                <a:solidFill>
                  <a:schemeClr val="tx1">
                    <a:lumMod val="50000"/>
                    <a:lumOff val="50000"/>
                  </a:schemeClr>
                </a:solidFill>
                <a:latin typeface="Candara" pitchFamily="34" charset="0"/>
              </a:rPr>
              <a:pPr algn="ctr"/>
              <a:t>16</a:t>
            </a:fld>
            <a:endParaRPr lang="fr-FR" sz="900" i="1" dirty="0">
              <a:solidFill>
                <a:schemeClr val="tx1">
                  <a:lumMod val="50000"/>
                  <a:lumOff val="50000"/>
                </a:schemeClr>
              </a:solidFill>
              <a:latin typeface="Candara" pitchFamily="34" charset="0"/>
            </a:endParaRPr>
          </a:p>
        </p:txBody>
      </p:sp>
      <p:pic>
        <p:nvPicPr>
          <p:cNvPr id="12" name="Imag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375585"/>
            <a:ext cx="720080"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0" y="3105835"/>
            <a:ext cx="4572000" cy="369332"/>
          </a:xfrm>
          <a:prstGeom prst="rect">
            <a:avLst/>
          </a:prstGeom>
        </p:spPr>
        <p:txBody>
          <a:bodyPr>
            <a:spAutoFit/>
          </a:bodyPr>
          <a:lstStyle/>
          <a:p>
            <a:pPr>
              <a:buClr>
                <a:schemeClr val="accent3"/>
              </a:buClr>
            </a:pPr>
            <a:endParaRPr lang="fr-FR" dirty="0"/>
          </a:p>
        </p:txBody>
      </p:sp>
    </p:spTree>
    <p:extLst>
      <p:ext uri="{BB962C8B-B14F-4D97-AF65-F5344CB8AC3E}">
        <p14:creationId xmlns:p14="http://schemas.microsoft.com/office/powerpoint/2010/main" val="1956783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2993348"/>
            <a:ext cx="7886700" cy="2496624"/>
          </a:xfrm>
        </p:spPr>
        <p:txBody>
          <a:bodyPr>
            <a:normAutofit/>
          </a:bodyPr>
          <a:lstStyle/>
          <a:p>
            <a:pPr marL="0" indent="0" algn="ctr">
              <a:buNone/>
            </a:pPr>
            <a:r>
              <a:rPr lang="fr-FR" sz="3600" b="1" dirty="0">
                <a:latin typeface="Comic Sans MS" panose="030F0702030302020204" pitchFamily="66" charset="0"/>
              </a:rPr>
              <a:t>MERCI POUR VOTRE ATTENTION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5" y="2158497"/>
            <a:ext cx="5614988" cy="315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762125" y="1440017"/>
            <a:ext cx="5609906" cy="553998"/>
          </a:xfrm>
          <a:prstGeom prst="rect">
            <a:avLst/>
          </a:prstGeom>
          <a:noFill/>
        </p:spPr>
        <p:txBody>
          <a:bodyPr wrap="square" rtlCol="0">
            <a:spAutoFit/>
          </a:bodyPr>
          <a:lstStyle/>
          <a:p>
            <a:pPr algn="ctr"/>
            <a:r>
              <a:rPr lang="fr-BE" sz="3000" b="1" i="1" dirty="0"/>
              <a:t>MERCI DE VOTRE ATTENTION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617" y="5773740"/>
            <a:ext cx="2129211" cy="89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6ABDF02F-423C-4716-B857-6ED6962D760D}" type="slidenum">
              <a:rPr lang="fr-FR" smtClean="0"/>
              <a:pPr/>
              <a:t>17</a:t>
            </a:fld>
            <a:endParaRPr lang="fr-FR"/>
          </a:p>
        </p:txBody>
      </p:sp>
      <p:pic>
        <p:nvPicPr>
          <p:cNvPr id="7" name="Image 1">
            <a:extLst>
              <a:ext uri="{FF2B5EF4-FFF2-40B4-BE49-F238E27FC236}">
                <a16:creationId xmlns:a16="http://schemas.microsoft.com/office/drawing/2014/main" id="{458C69CF-E06F-E046-8F2E-A5B601E40D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598643"/>
            <a:ext cx="2376265" cy="1208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35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
            </a:r>
            <a:br>
              <a:rPr lang="fr-FR" dirty="0" smtClean="0"/>
            </a:br>
            <a:r>
              <a:rPr lang="fr-FR" dirty="0" smtClean="0"/>
              <a:t>Coopération </a:t>
            </a:r>
            <a:r>
              <a:rPr lang="fr-FR" dirty="0"/>
              <a:t>avec l’Hôpital de </a:t>
            </a:r>
            <a:r>
              <a:rPr lang="fr-FR" dirty="0" err="1"/>
              <a:t>Panzi</a:t>
            </a:r>
            <a:r>
              <a:rPr lang="fr-FR" dirty="0"/>
              <a:t>, République Démocratique du Congo </a:t>
            </a:r>
            <a:br>
              <a:rPr lang="fr-FR" dirty="0"/>
            </a:br>
            <a:endParaRPr lang="fr-FR" dirty="0"/>
          </a:p>
        </p:txBody>
      </p:sp>
      <p:sp>
        <p:nvSpPr>
          <p:cNvPr id="5" name="Espace réservé du contenu 4"/>
          <p:cNvSpPr>
            <a:spLocks noGrp="1"/>
          </p:cNvSpPr>
          <p:nvPr>
            <p:ph idx="1"/>
          </p:nvPr>
        </p:nvSpPr>
        <p:spPr>
          <a:xfrm>
            <a:off x="505821" y="1600200"/>
            <a:ext cx="8229600" cy="470912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Clr>
                <a:schemeClr val="accent3"/>
              </a:buClr>
              <a:buNone/>
            </a:pPr>
            <a:endParaRPr lang="fr-FR" sz="2900" dirty="0"/>
          </a:p>
          <a:p>
            <a:pPr marL="0" indent="0">
              <a:spcBef>
                <a:spcPts val="0"/>
              </a:spcBef>
              <a:buClr>
                <a:schemeClr val="accent3"/>
              </a:buClr>
              <a:buNone/>
            </a:pPr>
            <a:r>
              <a:rPr lang="fr-FR" sz="2900" dirty="0"/>
              <a:t>  </a:t>
            </a:r>
            <a:r>
              <a:rPr lang="fr-FR" sz="2900" dirty="0">
                <a:latin typeface="Arial" panose="020B0604020202020204" pitchFamily="34" charset="0"/>
                <a:cs typeface="Arial" panose="020B0604020202020204" pitchFamily="34" charset="0"/>
              </a:rPr>
              <a:t>► </a:t>
            </a:r>
            <a:r>
              <a:rPr lang="fr-FR" sz="2900" dirty="0"/>
              <a:t>P</a:t>
            </a:r>
            <a:r>
              <a:rPr lang="fr-FR" sz="2900" dirty="0" smtClean="0"/>
              <a:t>rise </a:t>
            </a:r>
            <a:r>
              <a:rPr lang="fr-FR" sz="2900" dirty="0"/>
              <a:t>en charge des  </a:t>
            </a:r>
          </a:p>
          <a:p>
            <a:pPr marL="0" indent="0">
              <a:spcBef>
                <a:spcPts val="0"/>
              </a:spcBef>
              <a:buClr>
                <a:schemeClr val="accent3"/>
              </a:buClr>
              <a:buNone/>
            </a:pPr>
            <a:r>
              <a:rPr lang="fr-FR" sz="2900" dirty="0"/>
              <a:t>        migrants victimes de violences </a:t>
            </a:r>
            <a:r>
              <a:rPr lang="fr-FR" sz="2900" dirty="0" smtClean="0"/>
              <a:t>sexuelles</a:t>
            </a:r>
          </a:p>
          <a:p>
            <a:pPr marL="0" indent="0">
              <a:spcBef>
                <a:spcPts val="0"/>
              </a:spcBef>
              <a:buClr>
                <a:schemeClr val="accent3"/>
              </a:buClr>
              <a:buNone/>
            </a:pPr>
            <a:endParaRPr lang="fr-FR" sz="2900" dirty="0"/>
          </a:p>
          <a:p>
            <a:pPr marL="0" indent="0">
              <a:spcBef>
                <a:spcPts val="0"/>
              </a:spcBef>
              <a:buClr>
                <a:schemeClr val="accent3"/>
              </a:buClr>
              <a:buNone/>
            </a:pPr>
            <a:r>
              <a:rPr lang="fr-FR" sz="2900" dirty="0"/>
              <a:t> </a:t>
            </a:r>
            <a:r>
              <a:rPr lang="fr-FR" sz="2900" dirty="0">
                <a:latin typeface="Arial" panose="020B0604020202020204" pitchFamily="34" charset="0"/>
                <a:cs typeface="Arial" panose="020B0604020202020204" pitchFamily="34" charset="0"/>
              </a:rPr>
              <a:t>► </a:t>
            </a:r>
            <a:r>
              <a:rPr lang="fr-FR" sz="2900" dirty="0" smtClean="0"/>
              <a:t>Dons d’équipements et de matériels  biomédicaux</a:t>
            </a:r>
          </a:p>
          <a:p>
            <a:pPr marL="0" indent="0">
              <a:spcBef>
                <a:spcPts val="0"/>
              </a:spcBef>
              <a:buClr>
                <a:schemeClr val="accent3"/>
              </a:buClr>
              <a:buNone/>
            </a:pPr>
            <a:endParaRPr lang="fr-FR" sz="2900" dirty="0"/>
          </a:p>
          <a:p>
            <a:pPr marL="0" indent="0">
              <a:spcBef>
                <a:spcPts val="0"/>
              </a:spcBef>
              <a:buClr>
                <a:schemeClr val="accent3"/>
              </a:buClr>
              <a:buNone/>
            </a:pPr>
            <a:r>
              <a:rPr lang="fr-FR" sz="2900" dirty="0">
                <a:latin typeface="Arial" panose="020B0604020202020204" pitchFamily="34" charset="0"/>
                <a:cs typeface="Arial" panose="020B0604020202020204" pitchFamily="34" charset="0"/>
              </a:rPr>
              <a:t>► </a:t>
            </a:r>
            <a:r>
              <a:rPr lang="fr-FR" sz="2900" dirty="0" smtClean="0"/>
              <a:t>Formations et partages d’expériences médicales, paramédicales et managériales</a:t>
            </a:r>
            <a:endParaRPr lang="fr-FR" sz="2900" dirty="0"/>
          </a:p>
          <a:p>
            <a:pPr marL="0" indent="0">
              <a:spcBef>
                <a:spcPts val="0"/>
              </a:spcBef>
              <a:buClr>
                <a:schemeClr val="accent3"/>
              </a:buClr>
              <a:buNone/>
            </a:pPr>
            <a:endParaRPr lang="fr-FR" sz="2900" dirty="0" smtClean="0"/>
          </a:p>
          <a:p>
            <a:pPr marL="0" indent="0">
              <a:spcBef>
                <a:spcPts val="0"/>
              </a:spcBef>
              <a:buClr>
                <a:schemeClr val="accent3"/>
              </a:buClr>
              <a:buNone/>
            </a:pPr>
            <a:endParaRPr lang="fr-FR" sz="2900" dirty="0"/>
          </a:p>
          <a:p>
            <a:pPr marL="0" indent="0">
              <a:spcBef>
                <a:spcPts val="0"/>
              </a:spcBef>
              <a:buClr>
                <a:schemeClr val="accent3"/>
              </a:buClr>
              <a:buNone/>
            </a:pPr>
            <a:endParaRPr lang="fr-FR" sz="2900" dirty="0"/>
          </a:p>
          <a:p>
            <a:pPr marL="0" indent="0">
              <a:buClr>
                <a:schemeClr val="accent3"/>
              </a:buClr>
              <a:buNone/>
            </a:pPr>
            <a:endParaRPr lang="fr-FR" sz="2900" dirty="0"/>
          </a:p>
          <a:p>
            <a:pPr marL="0" indent="0">
              <a:buClr>
                <a:schemeClr val="accent3"/>
              </a:buClr>
              <a:buNone/>
            </a:pPr>
            <a:endParaRPr lang="fr-FR" dirty="0"/>
          </a:p>
        </p:txBody>
      </p:sp>
      <p:sp>
        <p:nvSpPr>
          <p:cNvPr id="7" name="ZoneTexte 6"/>
          <p:cNvSpPr txBox="1"/>
          <p:nvPr/>
        </p:nvSpPr>
        <p:spPr>
          <a:xfrm>
            <a:off x="1118809" y="6525344"/>
            <a:ext cx="7992888" cy="230832"/>
          </a:xfrm>
          <a:prstGeom prst="rect">
            <a:avLst/>
          </a:prstGeom>
          <a:noFill/>
        </p:spPr>
        <p:txBody>
          <a:bodyPr wrap="square" rtlCol="0">
            <a:spAutoFit/>
          </a:bodyPr>
          <a:lstStyle/>
          <a:p>
            <a:pPr algn="ctr"/>
            <a:r>
              <a:rPr lang="fr-FR" sz="900" i="1" dirty="0">
                <a:solidFill>
                  <a:schemeClr val="tx1">
                    <a:lumMod val="50000"/>
                    <a:lumOff val="50000"/>
                  </a:schemeClr>
                </a:solidFill>
                <a:latin typeface="Candara" pitchFamily="34" charset="0"/>
              </a:rPr>
              <a:t>– Réunion DGOS 25/06/19 coopérations hospitalières internationales</a:t>
            </a:r>
          </a:p>
        </p:txBody>
      </p:sp>
      <p:pic>
        <p:nvPicPr>
          <p:cNvPr id="6" name="Imag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65" y="6385520"/>
            <a:ext cx="881575" cy="37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41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533400"/>
            <a:ext cx="8229600" cy="5631904"/>
          </a:xfrm>
        </p:spPr>
        <p:txBody>
          <a:bodyPr>
            <a:normAutofit fontScale="90000"/>
          </a:bodyPr>
          <a:lstStyle/>
          <a:p>
            <a:r>
              <a:rPr lang="fr-FR" sz="3600" dirty="0"/>
              <a:t/>
            </a:r>
            <a:br>
              <a:rPr lang="fr-FR" sz="3600" dirty="0"/>
            </a:br>
            <a:r>
              <a:rPr lang="fr-FR" sz="3600" dirty="0"/>
              <a:t/>
            </a:r>
            <a:br>
              <a:rPr lang="fr-FR" sz="3600" dirty="0"/>
            </a:br>
            <a:r>
              <a:rPr lang="fr-FR" sz="3600" i="1" dirty="0"/>
              <a:t>Coopération avec l’Hôpital de </a:t>
            </a:r>
            <a:r>
              <a:rPr lang="fr-FR" sz="3600" i="1" dirty="0" err="1"/>
              <a:t>Panzi</a:t>
            </a:r>
            <a:r>
              <a:rPr lang="fr-FR" sz="3600" i="1" dirty="0"/>
              <a:t>, République Démocratique du Congo</a:t>
            </a:r>
            <a:r>
              <a:rPr lang="fr-FR" i="1" dirty="0"/>
              <a:t/>
            </a:r>
            <a:br>
              <a:rPr lang="fr-FR" i="1" dirty="0"/>
            </a:br>
            <a:r>
              <a:rPr lang="fr-FR" dirty="0">
                <a:solidFill>
                  <a:schemeClr val="tx1"/>
                </a:solidFill>
              </a:rPr>
              <a:t>- </a:t>
            </a:r>
            <a:r>
              <a:rPr lang="fr-FR" sz="3200" dirty="0">
                <a:solidFill>
                  <a:schemeClr val="tx1"/>
                </a:solidFill>
              </a:rPr>
              <a:t>Réponse appel à projet du Ministère des Solidarités et de la Santé en janvier 2018</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Budget alloué au GHSIF : 15 000 euros en 2018 et 16 000   </a:t>
            </a:r>
            <a:br>
              <a:rPr lang="fr-FR" sz="3200" dirty="0">
                <a:solidFill>
                  <a:schemeClr val="tx1"/>
                </a:solidFill>
              </a:rPr>
            </a:br>
            <a:r>
              <a:rPr lang="fr-FR" sz="3200" dirty="0">
                <a:solidFill>
                  <a:schemeClr val="tx1"/>
                </a:solidFill>
              </a:rPr>
              <a:t>  euros en 2019.</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Accueil de professionnels de l’Hôpital de Panzi au sein du GHSIF, en septembre 2018 (un médecin, un psychologue, une assistante psycho-sociale et une IDE) et en juin 2019 (une stagiaire associé).</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t/>
            </a:r>
            <a:br>
              <a:rPr lang="fr-FR" sz="3200" dirty="0"/>
            </a:br>
            <a:endParaRPr lang="fr-FR" sz="3200" dirty="0"/>
          </a:p>
        </p:txBody>
      </p:sp>
      <p:sp>
        <p:nvSpPr>
          <p:cNvPr id="10" name="ZoneTexte 9"/>
          <p:cNvSpPr txBox="1"/>
          <p:nvPr/>
        </p:nvSpPr>
        <p:spPr>
          <a:xfrm>
            <a:off x="1043608" y="6525344"/>
            <a:ext cx="7992888" cy="230832"/>
          </a:xfrm>
          <a:prstGeom prst="rect">
            <a:avLst/>
          </a:prstGeom>
          <a:noFill/>
        </p:spPr>
        <p:txBody>
          <a:bodyPr wrap="square" rtlCol="0">
            <a:spAutoFit/>
          </a:bodyPr>
          <a:lstStyle/>
          <a:p>
            <a:pPr algn="ctr"/>
            <a:r>
              <a:rPr lang="fr-FR" sz="900" i="1" dirty="0">
                <a:solidFill>
                  <a:schemeClr val="tx1">
                    <a:lumMod val="50000"/>
                    <a:lumOff val="50000"/>
                  </a:schemeClr>
                </a:solidFill>
                <a:latin typeface="Candara" pitchFamily="34" charset="0"/>
              </a:rPr>
              <a:t>– Réunion DGOS 25/06/19 coopérations hospitalières internationales		page </a:t>
            </a:r>
            <a:fld id="{53606FA9-1C43-4429-84B6-97C574E93EAC}" type="slidenum">
              <a:rPr lang="fr-FR" sz="900" i="1" smtClean="0">
                <a:solidFill>
                  <a:schemeClr val="tx1">
                    <a:lumMod val="50000"/>
                    <a:lumOff val="50000"/>
                  </a:schemeClr>
                </a:solidFill>
                <a:latin typeface="Candara" pitchFamily="34" charset="0"/>
              </a:rPr>
              <a:pPr algn="ctr"/>
              <a:t>3</a:t>
            </a:fld>
            <a:endParaRPr lang="fr-FR" sz="900" i="1" dirty="0">
              <a:solidFill>
                <a:schemeClr val="tx1">
                  <a:lumMod val="50000"/>
                  <a:lumOff val="50000"/>
                </a:schemeClr>
              </a:solidFill>
              <a:latin typeface="Candara" pitchFamily="34" charset="0"/>
            </a:endParaRPr>
          </a:p>
        </p:txBody>
      </p:sp>
      <p:pic>
        <p:nvPicPr>
          <p:cNvPr id="12" name="Imag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375585"/>
            <a:ext cx="720080"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0" y="3105835"/>
            <a:ext cx="4572000" cy="369332"/>
          </a:xfrm>
          <a:prstGeom prst="rect">
            <a:avLst/>
          </a:prstGeom>
        </p:spPr>
        <p:txBody>
          <a:bodyPr>
            <a:spAutoFit/>
          </a:bodyPr>
          <a:lstStyle/>
          <a:p>
            <a:pPr>
              <a:buClr>
                <a:schemeClr val="accent3"/>
              </a:buClr>
            </a:pPr>
            <a:endParaRPr lang="fr-FR" dirty="0"/>
          </a:p>
        </p:txBody>
      </p:sp>
    </p:spTree>
    <p:extLst>
      <p:ext uri="{BB962C8B-B14F-4D97-AF65-F5344CB8AC3E}">
        <p14:creationId xmlns:p14="http://schemas.microsoft.com/office/powerpoint/2010/main" val="279196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1520" y="1628800"/>
            <a:ext cx="8640960" cy="4896544"/>
          </a:xfrm>
        </p:spPr>
        <p:txBody>
          <a:bodyPr>
            <a:normAutofit fontScale="90000"/>
          </a:bodyPr>
          <a:lstStyle/>
          <a:p>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i="1" dirty="0"/>
              <a:t>Contexte</a:t>
            </a:r>
            <a:r>
              <a:rPr lang="fr-FR" i="1" dirty="0"/>
              <a:t/>
            </a:r>
            <a:br>
              <a:rPr lang="fr-FR" i="1" dirty="0"/>
            </a:br>
            <a:r>
              <a:rPr lang="fr-FR" sz="3200" dirty="0">
                <a:solidFill>
                  <a:schemeClr val="tx1"/>
                </a:solidFill>
              </a:rPr>
              <a:t/>
            </a:r>
            <a:br>
              <a:rPr lang="fr-FR" sz="3200" dirty="0">
                <a:solidFill>
                  <a:schemeClr val="tx1"/>
                </a:solidFill>
              </a:rPr>
            </a:br>
            <a:r>
              <a:rPr lang="fr-FR" sz="3200" dirty="0">
                <a:solidFill>
                  <a:schemeClr val="tx1"/>
                </a:solidFill>
              </a:rPr>
              <a:t>Melun: importante communauté de résidents originaires de RDC, participation à la vie municipale, Dr </a:t>
            </a:r>
            <a:r>
              <a:rPr lang="fr-FR" sz="3200" dirty="0" err="1">
                <a:solidFill>
                  <a:schemeClr val="tx1"/>
                </a:solidFill>
              </a:rPr>
              <a:t>Mukwenge</a:t>
            </a:r>
            <a:r>
              <a:rPr lang="fr-FR" sz="3200" dirty="0">
                <a:solidFill>
                  <a:schemeClr val="tx1"/>
                </a:solidFill>
              </a:rPr>
              <a:t> citoyen d’honneur de la ville de Melun</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Le GHSIF et son partenaire historique, le Réseau Ville Hôpital 77 Sud: accueil sanitaire et accès aux soins des migrants primo-arrivants.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Près de 30% des consultants étrangers au CeGIDD (centre gratuit d’information, de dépistage et de diagnostic) sont de nationalité Congolaise.</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t/>
            </a:r>
            <a:br>
              <a:rPr lang="fr-FR" sz="3200" dirty="0"/>
            </a:br>
            <a:endParaRPr lang="fr-FR" sz="3200" dirty="0"/>
          </a:p>
        </p:txBody>
      </p:sp>
      <p:sp>
        <p:nvSpPr>
          <p:cNvPr id="10" name="ZoneTexte 9"/>
          <p:cNvSpPr txBox="1"/>
          <p:nvPr/>
        </p:nvSpPr>
        <p:spPr>
          <a:xfrm>
            <a:off x="1043608" y="6525344"/>
            <a:ext cx="7992888" cy="230832"/>
          </a:xfrm>
          <a:prstGeom prst="rect">
            <a:avLst/>
          </a:prstGeom>
          <a:noFill/>
        </p:spPr>
        <p:txBody>
          <a:bodyPr wrap="square" rtlCol="0">
            <a:spAutoFit/>
          </a:bodyPr>
          <a:lstStyle/>
          <a:p>
            <a:pPr algn="ctr"/>
            <a:r>
              <a:rPr lang="fr-FR" sz="900" i="1" dirty="0">
                <a:solidFill>
                  <a:schemeClr val="tx1">
                    <a:lumMod val="50000"/>
                    <a:lumOff val="50000"/>
                  </a:schemeClr>
                </a:solidFill>
                <a:latin typeface="Candara" pitchFamily="34" charset="0"/>
              </a:rPr>
              <a:t>– Réunion DGOS 25/06/19 coopérations hospitalières internationales		page </a:t>
            </a:r>
            <a:fld id="{53606FA9-1C43-4429-84B6-97C574E93EAC}" type="slidenum">
              <a:rPr lang="fr-FR" sz="900" i="1" smtClean="0">
                <a:solidFill>
                  <a:schemeClr val="tx1">
                    <a:lumMod val="50000"/>
                    <a:lumOff val="50000"/>
                  </a:schemeClr>
                </a:solidFill>
                <a:latin typeface="Candara" pitchFamily="34" charset="0"/>
              </a:rPr>
              <a:pPr algn="ctr"/>
              <a:t>4</a:t>
            </a:fld>
            <a:endParaRPr lang="fr-FR" sz="900" i="1" dirty="0">
              <a:solidFill>
                <a:schemeClr val="tx1">
                  <a:lumMod val="50000"/>
                  <a:lumOff val="50000"/>
                </a:schemeClr>
              </a:solidFill>
              <a:latin typeface="Candara" pitchFamily="34" charset="0"/>
            </a:endParaRPr>
          </a:p>
        </p:txBody>
      </p:sp>
      <p:sp>
        <p:nvSpPr>
          <p:cNvPr id="3" name="Rectangle 2"/>
          <p:cNvSpPr/>
          <p:nvPr/>
        </p:nvSpPr>
        <p:spPr>
          <a:xfrm>
            <a:off x="2286000" y="3105835"/>
            <a:ext cx="4572000" cy="369332"/>
          </a:xfrm>
          <a:prstGeom prst="rect">
            <a:avLst/>
          </a:prstGeom>
        </p:spPr>
        <p:txBody>
          <a:bodyPr>
            <a:spAutoFit/>
          </a:bodyPr>
          <a:lstStyle/>
          <a:p>
            <a:pPr>
              <a:buClr>
                <a:schemeClr val="accent3"/>
              </a:buClr>
            </a:pPr>
            <a:endParaRPr lang="fr-FR" dirty="0"/>
          </a:p>
        </p:txBody>
      </p:sp>
    </p:spTree>
    <p:extLst>
      <p:ext uri="{BB962C8B-B14F-4D97-AF65-F5344CB8AC3E}">
        <p14:creationId xmlns:p14="http://schemas.microsoft.com/office/powerpoint/2010/main" val="2820168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AF1F07-65AC-9241-9EC6-8213CB3E9C02}"/>
              </a:ext>
            </a:extLst>
          </p:cNvPr>
          <p:cNvSpPr>
            <a:spLocks noGrp="1"/>
          </p:cNvSpPr>
          <p:nvPr>
            <p:ph type="title"/>
          </p:nvPr>
        </p:nvSpPr>
        <p:spPr/>
        <p:txBody>
          <a:bodyPr/>
          <a:lstStyle/>
          <a:p>
            <a:endParaRPr lang="fr-FR"/>
          </a:p>
        </p:txBody>
      </p:sp>
      <p:pic>
        <p:nvPicPr>
          <p:cNvPr id="4" name="Image 3">
            <a:extLst>
              <a:ext uri="{FF2B5EF4-FFF2-40B4-BE49-F238E27FC236}">
                <a16:creationId xmlns:a16="http://schemas.microsoft.com/office/drawing/2014/main" id="{DC31B394-522F-D94A-9F20-FFC506638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3936786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8229600" cy="5703912"/>
          </a:xfrm>
        </p:spPr>
        <p:txBody>
          <a:bodyPr>
            <a:normAutofit fontScale="90000"/>
          </a:bodyPr>
          <a:lstStyle/>
          <a:p>
            <a:r>
              <a:rPr lang="fr-FR" sz="3200" i="1" dirty="0"/>
              <a:t>CeGIDD, </a:t>
            </a:r>
            <a:r>
              <a:rPr lang="fr-FR" sz="3200" i="1" dirty="0" smtClean="0"/>
              <a:t>Réseau Ville Hôpital </a:t>
            </a:r>
            <a:r>
              <a:rPr lang="fr-FR" sz="3200" i="1" dirty="0"/>
              <a:t>et </a:t>
            </a:r>
            <a:r>
              <a:rPr lang="fr-FR" sz="3200" i="1" dirty="0" smtClean="0"/>
              <a:t>Equipe Mobile Psychiatrie Précarité</a:t>
            </a:r>
            <a:r>
              <a:rPr lang="fr-FR" sz="3200" i="1" dirty="0"/>
              <a:t/>
            </a:r>
            <a:br>
              <a:rPr lang="fr-FR" sz="3200" i="1" dirty="0"/>
            </a:br>
            <a:r>
              <a:rPr lang="fr-FR" sz="3200" i="1" dirty="0"/>
              <a:t/>
            </a:r>
            <a:br>
              <a:rPr lang="fr-FR" sz="3200" i="1" dirty="0"/>
            </a:br>
            <a:r>
              <a:rPr lang="fr-FR" sz="2900" dirty="0">
                <a:solidFill>
                  <a:schemeClr val="tx1"/>
                </a:solidFill>
              </a:rPr>
              <a:t>Les missions du CeGIDD  sont notamment l’information, le dépistage, l’orientation et la prise en charge des usagers souffrant d’infections sexuellement transmissibles, la prévention en santé sexuelle, la prise en charge des usagers porteurs du VIH, de l’hépatite B ou de l’hépatite C, la prise en charge psychologique et sociale de l’usager pour l’ensemble de ces infections.</a:t>
            </a:r>
            <a:br>
              <a:rPr lang="fr-FR" sz="2900" dirty="0">
                <a:solidFill>
                  <a:schemeClr val="tx1"/>
                </a:solidFill>
              </a:rPr>
            </a:br>
            <a:r>
              <a:rPr lang="fr-FR" sz="2900" dirty="0">
                <a:solidFill>
                  <a:schemeClr val="tx1"/>
                </a:solidFill>
              </a:rPr>
              <a:t>Le RVH77 Sud accompagne les migrants primo-arrivants</a:t>
            </a:r>
            <a:br>
              <a:rPr lang="fr-FR" sz="2900" dirty="0">
                <a:solidFill>
                  <a:schemeClr val="tx1"/>
                </a:solidFill>
              </a:rPr>
            </a:br>
            <a:r>
              <a:rPr lang="fr-FR" sz="2900" dirty="0">
                <a:solidFill>
                  <a:schemeClr val="tx1"/>
                </a:solidFill>
              </a:rPr>
              <a:t>L’EMPP assure l’évaluation et l’orientation de ceux qui relèvent d’une prise en charge psychologique</a:t>
            </a:r>
            <a:endParaRPr lang="fr-FR" sz="2900" dirty="0"/>
          </a:p>
        </p:txBody>
      </p:sp>
    </p:spTree>
    <p:extLst>
      <p:ext uri="{BB962C8B-B14F-4D97-AF65-F5344CB8AC3E}">
        <p14:creationId xmlns:p14="http://schemas.microsoft.com/office/powerpoint/2010/main" val="258025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1520" y="476672"/>
            <a:ext cx="8640960" cy="6048672"/>
          </a:xfrm>
        </p:spPr>
        <p:txBody>
          <a:bodyPr>
            <a:normAutofit fontScale="90000"/>
          </a:bodyPr>
          <a:lstStyle/>
          <a:p>
            <a:pPr>
              <a:lnSpc>
                <a:spcPts val="3500"/>
              </a:lnSpc>
            </a:pP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i="1" dirty="0"/>
              <a:t>Coopération avec l’Hôpital de </a:t>
            </a:r>
            <a:r>
              <a:rPr lang="fr-FR" sz="3600" i="1" dirty="0" err="1"/>
              <a:t>Panzi</a:t>
            </a:r>
            <a:r>
              <a:rPr lang="fr-FR" sz="3600" i="1" dirty="0"/>
              <a:t>, RDC</a:t>
            </a:r>
            <a:br>
              <a:rPr lang="fr-FR" sz="3600" i="1" dirty="0"/>
            </a:br>
            <a:r>
              <a:rPr lang="fr-FR" sz="3200" dirty="0">
                <a:solidFill>
                  <a:schemeClr val="tx1"/>
                </a:solidFill>
              </a:rPr>
              <a:t>Convention de coopération déjà formalisée en 2017 avec l’Hôpital de </a:t>
            </a:r>
            <a:r>
              <a:rPr lang="fr-FR" sz="3200" dirty="0" err="1">
                <a:solidFill>
                  <a:schemeClr val="tx1"/>
                </a:solidFill>
              </a:rPr>
              <a:t>Panzi</a:t>
            </a:r>
            <a:r>
              <a:rPr lang="fr-FR" sz="3200" dirty="0">
                <a:solidFill>
                  <a:schemeClr val="tx1"/>
                </a:solidFill>
              </a:rPr>
              <a:t>, en partenariat avec la ville de Melun, par l’intermédiaire de l’Association Etoile Flamboyante du Congo, dirigée par le Dr </a:t>
            </a:r>
            <a:r>
              <a:rPr lang="fr-FR" sz="3200" dirty="0" err="1">
                <a:solidFill>
                  <a:schemeClr val="tx1"/>
                </a:solidFill>
              </a:rPr>
              <a:t>Mukwege</a:t>
            </a:r>
            <a:r>
              <a:rPr lang="fr-FR" sz="3200" dirty="0">
                <a:solidFill>
                  <a:schemeClr val="tx1"/>
                </a:solidFill>
              </a:rPr>
              <a:t>, Gynécologue, connu dans le monde entier comme « l’homme qui répare les femmes » et directeur fondateur de l’Hôpital de </a:t>
            </a:r>
            <a:r>
              <a:rPr lang="fr-FR" sz="3200" dirty="0" err="1">
                <a:solidFill>
                  <a:schemeClr val="tx1"/>
                </a:solidFill>
              </a:rPr>
              <a:t>Panzi</a:t>
            </a:r>
            <a:r>
              <a:rPr lang="fr-FR" sz="3200" dirty="0">
                <a:solidFill>
                  <a:schemeClr val="tx1"/>
                </a:solidFill>
              </a:rPr>
              <a:t>.</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L’Association Etoile </a:t>
            </a:r>
            <a:r>
              <a:rPr lang="fr-FR" sz="3200" dirty="0" err="1">
                <a:solidFill>
                  <a:schemeClr val="tx1"/>
                </a:solidFill>
              </a:rPr>
              <a:t>Flambloyante</a:t>
            </a:r>
            <a:r>
              <a:rPr lang="fr-FR" sz="3200" dirty="0">
                <a:solidFill>
                  <a:schemeClr val="tx1"/>
                </a:solidFill>
              </a:rPr>
              <a:t> du Congo lutte notamment pour la protection et l’assistance des populations Congolaises fragilisées par la guerre.</a:t>
            </a:r>
            <a:br>
              <a:rPr lang="fr-FR" sz="3200" dirty="0">
                <a:solidFill>
                  <a:schemeClr val="tx1"/>
                </a:solidFill>
              </a:rPr>
            </a:br>
            <a:r>
              <a:rPr lang="fr-FR" dirty="0">
                <a:solidFill>
                  <a:schemeClr val="tx1"/>
                </a:solidFill>
              </a:rPr>
              <a:t/>
            </a:r>
            <a:br>
              <a:rPr lang="fr-FR" dirty="0">
                <a:solidFill>
                  <a:schemeClr val="tx1"/>
                </a:solidFill>
              </a:rPr>
            </a:br>
            <a:r>
              <a:rPr lang="fr-FR" i="1" dirty="0"/>
              <a:t/>
            </a:r>
            <a:br>
              <a:rPr lang="fr-FR" i="1" dirty="0"/>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la ville de Melun héberge une communauté importante de résidents originaires de RDC. Le GHSIF et son partenaire historique, le Réseau Ville Hôpital 77 Sud, assurent l’accueil sanitaire et </a:t>
            </a:r>
            <a:r>
              <a:rPr lang="fr-FR" sz="3200" dirty="0" err="1">
                <a:solidFill>
                  <a:schemeClr val="tx1"/>
                </a:solidFill>
              </a:rPr>
              <a:t>oeuvrent</a:t>
            </a:r>
            <a:r>
              <a:rPr lang="fr-FR" sz="3200" dirty="0">
                <a:solidFill>
                  <a:schemeClr val="tx1"/>
                </a:solidFill>
              </a:rPr>
              <a:t> en faveur de l’accès aux soins des migrants qui cumulent plusieurs facteurs de vulnérabilité. Une consultation d’accès aux soins dédiée aux migrants est ainsi organisée toutes les semaines.</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t/>
            </a:r>
            <a:br>
              <a:rPr lang="fr-FR" sz="3200" dirty="0"/>
            </a:br>
            <a:endParaRPr lang="fr-FR" sz="3200" dirty="0"/>
          </a:p>
        </p:txBody>
      </p:sp>
      <p:sp>
        <p:nvSpPr>
          <p:cNvPr id="10" name="ZoneTexte 9"/>
          <p:cNvSpPr txBox="1"/>
          <p:nvPr/>
        </p:nvSpPr>
        <p:spPr>
          <a:xfrm>
            <a:off x="1043608" y="6525344"/>
            <a:ext cx="7992888" cy="230832"/>
          </a:xfrm>
          <a:prstGeom prst="rect">
            <a:avLst/>
          </a:prstGeom>
          <a:noFill/>
        </p:spPr>
        <p:txBody>
          <a:bodyPr wrap="square" rtlCol="0">
            <a:spAutoFit/>
          </a:bodyPr>
          <a:lstStyle/>
          <a:p>
            <a:pPr algn="ctr"/>
            <a:r>
              <a:rPr lang="fr-FR" sz="900" i="1" dirty="0">
                <a:solidFill>
                  <a:schemeClr val="tx1">
                    <a:lumMod val="50000"/>
                    <a:lumOff val="50000"/>
                  </a:schemeClr>
                </a:solidFill>
                <a:latin typeface="Candara" pitchFamily="34" charset="0"/>
              </a:rPr>
              <a:t>– Réunion DGOS 25/06/19 coopérations hospitalières internationales		page </a:t>
            </a:r>
            <a:fld id="{53606FA9-1C43-4429-84B6-97C574E93EAC}" type="slidenum">
              <a:rPr lang="fr-FR" sz="900" i="1" smtClean="0">
                <a:solidFill>
                  <a:schemeClr val="tx1">
                    <a:lumMod val="50000"/>
                    <a:lumOff val="50000"/>
                  </a:schemeClr>
                </a:solidFill>
                <a:latin typeface="Candara" pitchFamily="34" charset="0"/>
              </a:rPr>
              <a:pPr algn="ctr"/>
              <a:t>7</a:t>
            </a:fld>
            <a:endParaRPr lang="fr-FR" sz="900" i="1" dirty="0">
              <a:solidFill>
                <a:schemeClr val="tx1">
                  <a:lumMod val="50000"/>
                  <a:lumOff val="50000"/>
                </a:schemeClr>
              </a:solidFill>
              <a:latin typeface="Candara" pitchFamily="34" charset="0"/>
            </a:endParaRPr>
          </a:p>
        </p:txBody>
      </p:sp>
      <p:sp>
        <p:nvSpPr>
          <p:cNvPr id="3" name="Rectangle 2"/>
          <p:cNvSpPr/>
          <p:nvPr/>
        </p:nvSpPr>
        <p:spPr>
          <a:xfrm>
            <a:off x="2286000" y="3105835"/>
            <a:ext cx="4572000" cy="369332"/>
          </a:xfrm>
          <a:prstGeom prst="rect">
            <a:avLst/>
          </a:prstGeom>
        </p:spPr>
        <p:txBody>
          <a:bodyPr>
            <a:spAutoFit/>
          </a:bodyPr>
          <a:lstStyle/>
          <a:p>
            <a:pPr>
              <a:buClr>
                <a:schemeClr val="accent3"/>
              </a:buClr>
            </a:pPr>
            <a:endParaRPr lang="fr-FR" dirty="0"/>
          </a:p>
        </p:txBody>
      </p:sp>
    </p:spTree>
    <p:extLst>
      <p:ext uri="{BB962C8B-B14F-4D97-AF65-F5344CB8AC3E}">
        <p14:creationId xmlns:p14="http://schemas.microsoft.com/office/powerpoint/2010/main" val="291517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8229600" cy="5559896"/>
          </a:xfrm>
        </p:spPr>
        <p:txBody>
          <a:bodyPr>
            <a:normAutofit fontScale="90000"/>
          </a:bodyPr>
          <a:lstStyle/>
          <a:p>
            <a:r>
              <a:rPr lang="fr-FR" sz="2900" u="sng" dirty="0"/>
              <a:t>Objet de convention </a:t>
            </a:r>
            <a:r>
              <a:rPr lang="fr-FR" sz="2900" dirty="0"/>
              <a:t>: </a:t>
            </a:r>
            <a:r>
              <a:rPr lang="fr-FR" sz="2900" dirty="0">
                <a:solidFill>
                  <a:schemeClr val="tx1"/>
                </a:solidFill>
              </a:rPr>
              <a:t>promouvoir des valeurs communes telles que le respect des droits humains et le droit d’accès aux soins de tout individu, ainsi que la partage de compétences et d’expérience.  </a:t>
            </a:r>
            <a:br>
              <a:rPr lang="fr-FR" sz="2900" dirty="0">
                <a:solidFill>
                  <a:schemeClr val="tx1"/>
                </a:solidFill>
              </a:rPr>
            </a:br>
            <a:r>
              <a:rPr lang="fr-FR" sz="2900" dirty="0">
                <a:solidFill>
                  <a:schemeClr val="tx1"/>
                </a:solidFill>
              </a:rPr>
              <a:t/>
            </a:r>
            <a:br>
              <a:rPr lang="fr-FR" sz="2900" dirty="0">
                <a:solidFill>
                  <a:schemeClr val="tx1"/>
                </a:solidFill>
              </a:rPr>
            </a:br>
            <a:r>
              <a:rPr lang="fr-FR" sz="2900" u="sng" dirty="0"/>
              <a:t>Convention portant sur quatre volets principaux </a:t>
            </a:r>
            <a:r>
              <a:rPr lang="fr-FR" sz="2900" dirty="0"/>
              <a:t>: </a:t>
            </a:r>
            <a:r>
              <a:rPr lang="fr-FR" sz="2900" dirty="0">
                <a:solidFill>
                  <a:schemeClr val="tx1"/>
                </a:solidFill>
              </a:rPr>
              <a:t/>
            </a:r>
            <a:br>
              <a:rPr lang="fr-FR" sz="2900" dirty="0">
                <a:solidFill>
                  <a:schemeClr val="tx1"/>
                </a:solidFill>
              </a:rPr>
            </a:br>
            <a:r>
              <a:rPr lang="fr-FR" sz="2900" dirty="0">
                <a:solidFill>
                  <a:schemeClr val="tx1"/>
                </a:solidFill>
              </a:rPr>
              <a:t>- la pratique des soins et la recherche,</a:t>
            </a:r>
            <a:br>
              <a:rPr lang="fr-FR" sz="2900" dirty="0">
                <a:solidFill>
                  <a:schemeClr val="tx1"/>
                </a:solidFill>
              </a:rPr>
            </a:br>
            <a:r>
              <a:rPr lang="fr-FR" sz="2900" dirty="0">
                <a:solidFill>
                  <a:schemeClr val="tx1"/>
                </a:solidFill>
              </a:rPr>
              <a:t>- la formation des personnels hospitaliers et le développement des compétences,</a:t>
            </a:r>
            <a:br>
              <a:rPr lang="fr-FR" sz="2900" dirty="0">
                <a:solidFill>
                  <a:schemeClr val="tx1"/>
                </a:solidFill>
              </a:rPr>
            </a:br>
            <a:r>
              <a:rPr lang="fr-FR" sz="2900" dirty="0">
                <a:solidFill>
                  <a:schemeClr val="tx1"/>
                </a:solidFill>
              </a:rPr>
              <a:t>- le transferts de matériels et équipements logistiques, hôteliers et biomédicaux,</a:t>
            </a:r>
            <a:br>
              <a:rPr lang="fr-FR" sz="2900" dirty="0">
                <a:solidFill>
                  <a:schemeClr val="tx1"/>
                </a:solidFill>
              </a:rPr>
            </a:br>
            <a:r>
              <a:rPr lang="fr-FR" sz="2900" dirty="0">
                <a:solidFill>
                  <a:schemeClr val="tx1"/>
                </a:solidFill>
              </a:rPr>
              <a:t>- le soutien à la mise en place d’une gouvernance et d’un pilotage hospitalier.</a:t>
            </a:r>
            <a:br>
              <a:rPr lang="fr-FR" sz="2900" dirty="0">
                <a:solidFill>
                  <a:schemeClr val="tx1"/>
                </a:solidFill>
              </a:rPr>
            </a:br>
            <a:endParaRPr lang="fr-FR" sz="2900" dirty="0"/>
          </a:p>
        </p:txBody>
      </p:sp>
    </p:spTree>
    <p:extLst>
      <p:ext uri="{BB962C8B-B14F-4D97-AF65-F5344CB8AC3E}">
        <p14:creationId xmlns:p14="http://schemas.microsoft.com/office/powerpoint/2010/main" val="322709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1520" y="548680"/>
            <a:ext cx="8640960" cy="5760640"/>
          </a:xfrm>
        </p:spPr>
        <p:txBody>
          <a:bodyPr>
            <a:normAutofit fontScale="90000"/>
          </a:bodyPr>
          <a:lstStyle/>
          <a:p>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200" i="1" dirty="0"/>
              <a:t>Don de matériel à Panzi</a:t>
            </a:r>
            <a:br>
              <a:rPr lang="fr-FR" sz="3200" i="1" dirty="0"/>
            </a:br>
            <a:r>
              <a:rPr lang="fr-FR" sz="3200" i="1" dirty="0"/>
              <a:t/>
            </a:r>
            <a:br>
              <a:rPr lang="fr-FR" sz="3200" i="1" dirty="0"/>
            </a:br>
            <a:r>
              <a:rPr lang="fr-FR" sz="3200" dirty="0">
                <a:solidFill>
                  <a:schemeClr val="tx1"/>
                </a:solidFill>
              </a:rPr>
              <a:t>Une première action concrète découlant de la mise en œuvre de la convention a été le don de matériels par le GHSIF à l’Hôpital de Panzi, acheminés par containers en RDC. </a:t>
            </a:r>
            <a:br>
              <a:rPr lang="fr-FR" sz="3200" dirty="0">
                <a:solidFill>
                  <a:schemeClr val="tx1"/>
                </a:solidFill>
              </a:rPr>
            </a:br>
            <a:r>
              <a:rPr lang="fr-FR" sz="3200" dirty="0">
                <a:solidFill>
                  <a:schemeClr val="tx1"/>
                </a:solidFill>
              </a:rPr>
              <a:t>Il s’agissait de matériels en bon état de fonctionnement, mais faisant l’objet d’un renouvellement dans le cadre des investissements prévus pour le déménagement du GHSIF.</a:t>
            </a:r>
            <a:br>
              <a:rPr lang="fr-FR" sz="3200" dirty="0">
                <a:solidFill>
                  <a:schemeClr val="tx1"/>
                </a:solidFill>
              </a:rPr>
            </a:br>
            <a:r>
              <a:rPr lang="fr-FR" sz="3200" dirty="0">
                <a:solidFill>
                  <a:schemeClr val="tx1"/>
                </a:solidFill>
              </a:rPr>
              <a:t/>
            </a:r>
            <a:br>
              <a:rPr lang="fr-FR" sz="3200" dirty="0">
                <a:solidFill>
                  <a:schemeClr val="tx1"/>
                </a:solidFill>
              </a:rPr>
            </a:br>
            <a:r>
              <a:rPr lang="fr-FR" sz="3200" i="1" dirty="0"/>
              <a:t/>
            </a:r>
            <a:br>
              <a:rPr lang="fr-FR" sz="3200" i="1" dirty="0"/>
            </a:br>
            <a:r>
              <a:rPr lang="fr-FR" sz="2800" dirty="0">
                <a:solidFill>
                  <a:schemeClr val="tx1"/>
                </a:solidFill>
              </a:rPr>
              <a:t/>
            </a:r>
            <a:br>
              <a:rPr lang="fr-FR" sz="2800" dirty="0">
                <a:solidFill>
                  <a:schemeClr val="tx1"/>
                </a:solidFill>
              </a:rPr>
            </a:br>
            <a:r>
              <a:rPr lang="fr-FR" sz="2900" dirty="0">
                <a:solidFill>
                  <a:schemeClr val="tx1"/>
                </a:solidFill>
              </a:rPr>
              <a:t> </a:t>
            </a:r>
            <a:br>
              <a:rPr lang="fr-FR" sz="2900" dirty="0">
                <a:solidFill>
                  <a:schemeClr val="tx1"/>
                </a:solidFill>
              </a:rPr>
            </a:br>
            <a:r>
              <a:rPr lang="fr-FR" sz="2900" dirty="0">
                <a:solidFill>
                  <a:schemeClr val="tx1"/>
                </a:solidFill>
              </a:rPr>
              <a:t/>
            </a:r>
            <a:br>
              <a:rPr lang="fr-FR" sz="2900" dirty="0">
                <a:solidFill>
                  <a:schemeClr val="tx1"/>
                </a:solidFill>
              </a:rPr>
            </a:br>
            <a:r>
              <a:rPr lang="fr-FR" sz="2900" dirty="0">
                <a:solidFill>
                  <a:schemeClr val="tx1"/>
                </a:solidFill>
              </a:rPr>
              <a:t/>
            </a:r>
            <a:br>
              <a:rPr lang="fr-FR" sz="2900" dirty="0">
                <a:solidFill>
                  <a:schemeClr val="tx1"/>
                </a:solidFill>
              </a:rPr>
            </a:br>
            <a:r>
              <a:rPr lang="fr-FR" sz="2900" dirty="0">
                <a:solidFill>
                  <a:schemeClr val="tx1"/>
                </a:solidFill>
              </a:rPr>
              <a:t>- Permettre aux professionnels de santé Congolais d’effectuer un stage professionnalisant dans leur domaine de compétence au sein des services de réanimation et d’urgences du GHSIF, afin de compléter l’offre de l’Hôpital de </a:t>
            </a:r>
            <a:r>
              <a:rPr lang="fr-FR" sz="2900" dirty="0" err="1">
                <a:solidFill>
                  <a:schemeClr val="tx1"/>
                </a:solidFill>
              </a:rPr>
              <a:t>Panzi</a:t>
            </a:r>
            <a:r>
              <a:rPr lang="fr-FR" sz="2900" dirty="0">
                <a:solidFill>
                  <a:schemeClr val="tx1"/>
                </a:solidFill>
              </a:rPr>
              <a:t>. Ils peuvent ainsi intégrer l’activité quotidienne des services, mais aussi participer aux sessions de formations organisées en internes toutes les semaines, notamment à l’appui de techniques de simulation en santé.</a:t>
            </a:r>
            <a:br>
              <a:rPr lang="fr-FR" sz="2900" dirty="0">
                <a:solidFill>
                  <a:schemeClr val="tx1"/>
                </a:solidFill>
              </a:rPr>
            </a:br>
            <a:r>
              <a:rPr lang="fr-FR" sz="2900" u="sng" dirty="0">
                <a:solidFill>
                  <a:schemeClr val="tx1"/>
                </a:solidFill>
              </a:rPr>
              <a:t/>
            </a:r>
            <a:br>
              <a:rPr lang="fr-FR" sz="2900" u="sng" dirty="0">
                <a:solidFill>
                  <a:schemeClr val="tx1"/>
                </a:solidFill>
              </a:rPr>
            </a:br>
            <a:r>
              <a:rPr lang="fr-FR" i="1" dirty="0"/>
              <a:t/>
            </a:r>
            <a:br>
              <a:rPr lang="fr-FR" i="1" dirty="0"/>
            </a:br>
            <a:r>
              <a:rPr lang="fr-FR" sz="3200" dirty="0">
                <a:solidFill>
                  <a:schemeClr val="tx1"/>
                </a:solidFill>
              </a:rPr>
              <a:t/>
            </a:r>
            <a:br>
              <a:rPr lang="fr-FR" sz="3200" dirty="0">
                <a:solidFill>
                  <a:schemeClr val="tx1"/>
                </a:solidFill>
              </a:rPr>
            </a:br>
            <a:r>
              <a:rPr lang="fr-FR" sz="3200" dirty="0">
                <a:solidFill>
                  <a:schemeClr val="tx1"/>
                </a:solidFill>
              </a:rPr>
              <a:t/>
            </a:r>
            <a:br>
              <a:rPr lang="fr-FR" sz="3200" dirty="0">
                <a:solidFill>
                  <a:schemeClr val="tx1"/>
                </a:solidFill>
              </a:rPr>
            </a:br>
            <a:r>
              <a:rPr lang="fr-FR" sz="3200" dirty="0"/>
              <a:t/>
            </a:r>
            <a:br>
              <a:rPr lang="fr-FR" sz="3200" dirty="0"/>
            </a:br>
            <a:endParaRPr lang="fr-FR" sz="3200" dirty="0"/>
          </a:p>
        </p:txBody>
      </p:sp>
      <p:sp>
        <p:nvSpPr>
          <p:cNvPr id="10" name="ZoneTexte 9"/>
          <p:cNvSpPr txBox="1"/>
          <p:nvPr/>
        </p:nvSpPr>
        <p:spPr>
          <a:xfrm>
            <a:off x="1043608" y="6525344"/>
            <a:ext cx="7992888" cy="230832"/>
          </a:xfrm>
          <a:prstGeom prst="rect">
            <a:avLst/>
          </a:prstGeom>
          <a:noFill/>
        </p:spPr>
        <p:txBody>
          <a:bodyPr wrap="square" rtlCol="0">
            <a:spAutoFit/>
          </a:bodyPr>
          <a:lstStyle/>
          <a:p>
            <a:pPr algn="ctr"/>
            <a:r>
              <a:rPr lang="fr-FR" sz="900" i="1" dirty="0">
                <a:solidFill>
                  <a:schemeClr val="tx1">
                    <a:lumMod val="50000"/>
                    <a:lumOff val="50000"/>
                  </a:schemeClr>
                </a:solidFill>
                <a:latin typeface="Candara" pitchFamily="34" charset="0"/>
              </a:rPr>
              <a:t>– Réunion DGOS 25/06/19 coopérations hospitalières internationales		page </a:t>
            </a:r>
            <a:fld id="{53606FA9-1C43-4429-84B6-97C574E93EAC}" type="slidenum">
              <a:rPr lang="fr-FR" sz="900" i="1" smtClean="0">
                <a:solidFill>
                  <a:schemeClr val="tx1">
                    <a:lumMod val="50000"/>
                    <a:lumOff val="50000"/>
                  </a:schemeClr>
                </a:solidFill>
                <a:latin typeface="Candara" pitchFamily="34" charset="0"/>
              </a:rPr>
              <a:pPr algn="ctr"/>
              <a:t>9</a:t>
            </a:fld>
            <a:endParaRPr lang="fr-FR" sz="900" i="1" dirty="0">
              <a:solidFill>
                <a:schemeClr val="tx1">
                  <a:lumMod val="50000"/>
                  <a:lumOff val="50000"/>
                </a:schemeClr>
              </a:solidFill>
              <a:latin typeface="Candara" pitchFamily="34" charset="0"/>
            </a:endParaRPr>
          </a:p>
        </p:txBody>
      </p:sp>
      <p:pic>
        <p:nvPicPr>
          <p:cNvPr id="12" name="Imag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375585"/>
            <a:ext cx="720080"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0" y="3105835"/>
            <a:ext cx="4572000" cy="369332"/>
          </a:xfrm>
          <a:prstGeom prst="rect">
            <a:avLst/>
          </a:prstGeom>
        </p:spPr>
        <p:txBody>
          <a:bodyPr>
            <a:spAutoFit/>
          </a:bodyPr>
          <a:lstStyle/>
          <a:p>
            <a:pPr>
              <a:buClr>
                <a:schemeClr val="accent3"/>
              </a:buClr>
            </a:pPr>
            <a:endParaRPr lang="fr-FR" dirty="0"/>
          </a:p>
        </p:txBody>
      </p:sp>
    </p:spTree>
    <p:extLst>
      <p:ext uri="{BB962C8B-B14F-4D97-AF65-F5344CB8AC3E}">
        <p14:creationId xmlns:p14="http://schemas.microsoft.com/office/powerpoint/2010/main" val="1701851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Personnalisé 1">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3238</TotalTime>
  <Words>314</Words>
  <Application>Microsoft Office PowerPoint</Application>
  <PresentationFormat>Affichage à l'écran (4:3)</PresentationFormat>
  <Paragraphs>111</Paragraphs>
  <Slides>17</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Calibri</vt:lpstr>
      <vt:lpstr>Candara</vt:lpstr>
      <vt:lpstr>Comic Sans MS</vt:lpstr>
      <vt:lpstr>Times New Roman</vt:lpstr>
      <vt:lpstr>Clarté</vt:lpstr>
      <vt:lpstr>         Coopération Groupe hospitalier sud ile de France – hopital DE PANZI  Journée DGOS 25/06/19  </vt:lpstr>
      <vt:lpstr> Coopération avec l’Hôpital de Panzi, République Démocratique du Congo  </vt:lpstr>
      <vt:lpstr>  Coopération avec l’Hôpital de Panzi, République Démocratique du Congo - Réponse appel à projet du Ministère des Solidarités et de la Santé en janvier 2018  - Budget alloué au GHSIF : 15 000 euros en 2018 et 16 000      euros en 2019.  - Accueil de professionnels de l’Hôpital de Panzi au sein du GHSIF, en septembre 2018 (un médecin, un psychologue, une assistante psycho-sociale et une IDE) et en juin 2019 (une stagiaire associé).   </vt:lpstr>
      <vt:lpstr>          Contexte  Melun: importante communauté de résidents originaires de RDC, participation à la vie municipale, Dr Mukwenge citoyen d’honneur de la ville de Melun  Le GHSIF et son partenaire historique, le Réseau Ville Hôpital 77 Sud: accueil sanitaire et accès aux soins des migrants primo-arrivants.   Près de 30% des consultants étrangers au CeGIDD (centre gratuit d’information, de dépistage et de diagnostic) sont de nationalité Congolaise.              </vt:lpstr>
      <vt:lpstr>Présentation PowerPoint</vt:lpstr>
      <vt:lpstr>CeGIDD, Réseau Ville Hôpital et Equipe Mobile Psychiatrie Précarité  Les missions du CeGIDD  sont notamment l’information, le dépistage, l’orientation et la prise en charge des usagers souffrant d’infections sexuellement transmissibles, la prévention en santé sexuelle, la prise en charge des usagers porteurs du VIH, de l’hépatite B ou de l’hépatite C, la prise en charge psychologique et sociale de l’usager pour l’ensemble de ces infections. Le RVH77 Sud accompagne les migrants primo-arrivants L’EMPP assure l’évaluation et l’orientation de ceux qui relèvent d’une prise en charge psychologique</vt:lpstr>
      <vt:lpstr>                   Coopération avec l’Hôpital de Panzi, RDC Convention de coopération déjà formalisée en 2017 avec l’Hôpital de Panzi, en partenariat avec la ville de Melun, par l’intermédiaire de l’Association Etoile Flamboyante du Congo, dirigée par le Dr Mukwege, Gynécologue, connu dans le monde entier comme « l’homme qui répare les femmes » et directeur fondateur de l’Hôpital de Panzi.  L’Association Etoile Flambloyante du Congo lutte notamment pour la protection et l’assistance des populations Congolaises fragilisées par la guerre.          - la ville de Melun héberge une communauté importante de résidents originaires de RDC. Le GHSIF et son partenaire historique, le Réseau Ville Hôpital 77 Sud, assurent l’accueil sanitaire et oeuvrent en faveur de l’accès aux soins des migrants qui cumulent plusieurs facteurs de vulnérabilité. Une consultation d’accès aux soins dédiée aux migrants est ainsi organisée toutes les semaines.    </vt:lpstr>
      <vt:lpstr>Objet de convention : promouvoir des valeurs communes telles que le respect des droits humains et le droit d’accès aux soins de tout individu, ainsi que la partage de compétences et d’expérience.    Convention portant sur quatre volets principaux :  - la pratique des soins et la recherche, - la formation des personnels hospitaliers et le développement des compétences, - le transferts de matériels et équipements logistiques, hôteliers et biomédicaux, - le soutien à la mise en place d’une gouvernance et d’un pilotage hospitalier. </vt:lpstr>
      <vt:lpstr>               Don de matériel à Panzi  Une première action concrète découlant de la mise en œuvre de la convention a été le don de matériels par le GHSIF à l’Hôpital de Panzi, acheminés par containers en RDC.  Il s’agissait de matériels en bon état de fonctionnement, mais faisant l’objet d’un renouvellement dans le cadre des investissements prévus pour le déménagement du GHSIF.        - Permettre aux professionnels de santé Congolais d’effectuer un stage professionnalisant dans leur domaine de compétence au sein des services de réanimation et d’urgences du GHSIF, afin de compléter l’offre de l’Hôpital de Panzi. Ils peuvent ainsi intégrer l’activité quotidienne des services, mais aussi participer aux sessions de formations organisées en internes toutes les semaines, notamment à l’appui de techniques de simulation en santé.      </vt:lpstr>
      <vt:lpstr>      Phase 1 du projet:   - Former les équipes soignantes (médicales et paramédicales) du GHSIF aux prises en charge des personnes victimes de violences physiques et sexuelles et à l’accueil des demandeurs d’asile. - Mission de 4 membres du service de prise en charge des survivantes des violences sexuelles à Panzi      </vt:lpstr>
      <vt:lpstr>Mission 09/2018</vt:lpstr>
      <vt:lpstr>Mission (suite)</vt:lpstr>
      <vt:lpstr>Présentation PowerPoint</vt:lpstr>
      <vt:lpstr>        Phase 1 et 2 du projet - Permettre aux professionnels de santé Congolais d’effectuer un stage professionnalisant dans leur domaine de compétence au sein des services de réanimation et d’urgences du GHSIF, afin de compléter l’offre de l’Hôpital de Panzi. Ils ont pu ainsi intégrer l’activité quotidienne des services, mais aussi participer aux sessions de formations organisées en internes toutes les semaines, notamment à l’appui de techniques de simulation en santé.  Accueil stagiaire associé par le Département de Médecine d’Urgence et le service de réanimation        </vt:lpstr>
      <vt:lpstr>Présentation PowerPoint</vt:lpstr>
      <vt:lpstr>      Phase 2 du projet Echange entre l’EMPP du GHSIF et le service psychosocial de Panzi réguliers par skype Mise en lien avec Trauma Aid France en vue formation EMDR Groupe de travail sur le devenir des enfants issus de viol. Envoi affaires scolaires. Mise en place d’un projet de parrainage des femmes victimes de viols à Panzi. Vente des affaires produites par les femmes.  Accueil stagiaire associé par le Département de Médecine d’Urgence et le service de réanimation.  Projet de mission de soignants du GHSIF à Panzi autour de la prise en charge des femmes victime de violences et d’une aide à la valorisation des données.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presentation</dc:title>
  <dc:creator>Jessica Delatre</dc:creator>
  <cp:lastModifiedBy>SOBAC, Emilie 2 (DGOS/SOUS-DIR STRATEGIE RESSOURCES/SR2)</cp:lastModifiedBy>
  <cp:revision>73</cp:revision>
  <dcterms:created xsi:type="dcterms:W3CDTF">2013-10-09T08:33:21Z</dcterms:created>
  <dcterms:modified xsi:type="dcterms:W3CDTF">2019-06-24T08:18:46Z</dcterms:modified>
</cp:coreProperties>
</file>