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2" r:id="rId13"/>
    <p:sldId id="300" r:id="rId14"/>
    <p:sldId id="301" r:id="rId15"/>
    <p:sldId id="267" r:id="rId16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E0EC"/>
    <a:srgbClr val="E9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51" autoAdjust="0"/>
  </p:normalViewPr>
  <p:slideViewPr>
    <p:cSldViewPr snapToObjects="1" showGuides="1">
      <p:cViewPr varScale="1">
        <p:scale>
          <a:sx n="126" d="100"/>
          <a:sy n="126" d="100"/>
        </p:scale>
        <p:origin x="8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4B3AB-C69F-4DC7-81D9-A1961CF353BB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18109-A2A5-4A3E-947D-FCA47739D9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53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252280" y="368660"/>
            <a:ext cx="5075804" cy="52205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3131840" y="3429000"/>
            <a:ext cx="2196243" cy="154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28084" y="3427643"/>
            <a:ext cx="3565091" cy="1549529"/>
          </a:xfrm>
          <a:solidFill>
            <a:schemeClr val="accent2"/>
          </a:solidFill>
        </p:spPr>
        <p:txBody>
          <a:bodyPr lIns="180000" tIns="72000" rIns="108000" bIns="72000"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328083" y="3068959"/>
            <a:ext cx="3565091" cy="123111"/>
          </a:xfrm>
        </p:spPr>
        <p:txBody>
          <a:bodyPr lIns="180000" tIns="0">
            <a:spAutoFit/>
          </a:bodyPr>
          <a:lstStyle>
            <a:lvl1pPr marL="0" indent="0" algn="l">
              <a:spcBef>
                <a:spcPts val="0"/>
              </a:spcBef>
              <a:buNone/>
              <a:defRPr sz="8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smtClean="0"/>
              <a:t>SURTITRE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52280" y="5878826"/>
            <a:ext cx="2555523" cy="790534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="1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8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7200900" y="6021388"/>
            <a:ext cx="1692275" cy="53975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Logo prospect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6337652" y="564603"/>
            <a:ext cx="2555523" cy="180000"/>
          </a:xfrm>
        </p:spPr>
        <p:txBody>
          <a:bodyPr wrap="square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900" b="1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892543"/>
            <a:ext cx="1800000" cy="6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Orange +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042988" y="3140968"/>
            <a:ext cx="7524750" cy="2701032"/>
          </a:xfrm>
        </p:spPr>
        <p:txBody>
          <a:bodyPr/>
          <a:lstStyle>
            <a:lvl1pPr marL="216000" indent="-216000">
              <a:buSzPct val="130000"/>
              <a:defRPr sz="1100" b="0">
                <a:solidFill>
                  <a:schemeClr val="tx1"/>
                </a:solidFill>
              </a:defRPr>
            </a:lvl1pPr>
            <a:lvl2pPr marL="216000">
              <a:spcBef>
                <a:spcPts val="600"/>
              </a:spcBef>
              <a:defRPr sz="1100" b="0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899992" y="2047435"/>
            <a:ext cx="7667746" cy="184666"/>
          </a:xfrm>
          <a:solidFill>
            <a:schemeClr val="bg1"/>
          </a:solidFill>
          <a:effectLst>
            <a:outerShdw dist="25400" dir="10800000" algn="ctr" rotWithShape="0">
              <a:schemeClr val="accent1"/>
            </a:outerShdw>
          </a:effectLst>
        </p:spPr>
        <p:txBody>
          <a:bodyPr lIns="180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8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fléché Orang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042988" y="2024844"/>
            <a:ext cx="3673028" cy="3817156"/>
          </a:xfrm>
        </p:spPr>
        <p:txBody>
          <a:bodyPr/>
          <a:lstStyle>
            <a:lvl1pPr marL="216000" indent="-216000">
              <a:buSzPct val="130000"/>
              <a:defRPr sz="1300" b="1">
                <a:solidFill>
                  <a:schemeClr val="tx1"/>
                </a:solidFill>
              </a:defRPr>
            </a:lvl1pPr>
            <a:lvl2pPr marL="360000" indent="-144000"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1100" b="0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grpSp>
        <p:nvGrpSpPr>
          <p:cNvPr id="6" name="Groupe 5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7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rgbClr val="F372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4" name="Connecteur droit avec flèche 3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space réservé pour une image  14"/>
          <p:cNvSpPr>
            <a:spLocks noGrp="1"/>
          </p:cNvSpPr>
          <p:nvPr>
            <p:ph type="pic" sz="quarter" idx="16"/>
          </p:nvPr>
        </p:nvSpPr>
        <p:spPr>
          <a:xfrm>
            <a:off x="4967288" y="2024063"/>
            <a:ext cx="3600450" cy="381793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0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fléché Orange + Blocs Texte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739377" y="2384424"/>
            <a:ext cx="2880000" cy="1512000"/>
          </a:xfrm>
          <a:solidFill>
            <a:schemeClr val="bg1"/>
          </a:solidFill>
          <a:ln w="6350">
            <a:solidFill>
              <a:schemeClr val="tx2"/>
            </a:solidFill>
          </a:ln>
        </p:spPr>
        <p:txBody>
          <a:bodyPr lIns="108000" tIns="108000" rIns="108000" bIns="108000">
            <a:noAutofit/>
          </a:bodyPr>
          <a:lstStyle>
            <a:lvl1pPr marL="180000" indent="-180000">
              <a:spcBef>
                <a:spcPts val="1800"/>
              </a:spcBef>
              <a:defRPr sz="1200">
                <a:solidFill>
                  <a:schemeClr val="tx2"/>
                </a:solidFill>
              </a:defRPr>
            </a:lvl1pPr>
            <a:lvl2pPr marL="288000" indent="-108000">
              <a:spcBef>
                <a:spcPts val="3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6"/>
          </p:nvPr>
        </p:nvSpPr>
        <p:spPr>
          <a:xfrm>
            <a:off x="6013481" y="2387752"/>
            <a:ext cx="2880000" cy="1512000"/>
          </a:xfrm>
          <a:solidFill>
            <a:schemeClr val="bg1"/>
          </a:solidFill>
          <a:ln w="6350">
            <a:solidFill>
              <a:schemeClr val="tx2"/>
            </a:solidFill>
          </a:ln>
        </p:spPr>
        <p:txBody>
          <a:bodyPr lIns="108000" tIns="108000" rIns="108000" bIns="108000">
            <a:noAutofit/>
          </a:bodyPr>
          <a:lstStyle>
            <a:lvl1pPr marL="180000" indent="-180000">
              <a:spcBef>
                <a:spcPts val="1800"/>
              </a:spcBef>
              <a:defRPr sz="1200">
                <a:solidFill>
                  <a:schemeClr val="tx2"/>
                </a:solidFill>
              </a:defRPr>
            </a:lvl1pPr>
            <a:lvl2pPr marL="288000" indent="-108000">
              <a:spcBef>
                <a:spcPts val="3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7"/>
          </p:nvPr>
        </p:nvSpPr>
        <p:spPr>
          <a:xfrm>
            <a:off x="739071" y="4421091"/>
            <a:ext cx="2880000" cy="1512000"/>
          </a:xfrm>
          <a:solidFill>
            <a:schemeClr val="bg1"/>
          </a:solidFill>
          <a:ln w="6350">
            <a:solidFill>
              <a:schemeClr val="tx2"/>
            </a:solidFill>
          </a:ln>
        </p:spPr>
        <p:txBody>
          <a:bodyPr lIns="108000" tIns="108000" rIns="108000" bIns="108000">
            <a:noAutofit/>
          </a:bodyPr>
          <a:lstStyle>
            <a:lvl1pPr marL="180000" indent="-180000">
              <a:spcBef>
                <a:spcPts val="1800"/>
              </a:spcBef>
              <a:defRPr sz="1200">
                <a:solidFill>
                  <a:schemeClr val="tx2"/>
                </a:solidFill>
              </a:defRPr>
            </a:lvl1pPr>
            <a:lvl2pPr marL="288000" indent="-108000">
              <a:spcBef>
                <a:spcPts val="3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8"/>
          </p:nvPr>
        </p:nvSpPr>
        <p:spPr>
          <a:xfrm>
            <a:off x="6013175" y="4424419"/>
            <a:ext cx="2880000" cy="1512000"/>
          </a:xfrm>
          <a:solidFill>
            <a:schemeClr val="bg1"/>
          </a:solidFill>
          <a:ln w="6350">
            <a:solidFill>
              <a:schemeClr val="tx2"/>
            </a:solidFill>
          </a:ln>
        </p:spPr>
        <p:txBody>
          <a:bodyPr lIns="108000" tIns="108000" rIns="108000" bIns="108000">
            <a:noAutofit/>
          </a:bodyPr>
          <a:lstStyle>
            <a:lvl1pPr marL="180000" indent="-180000">
              <a:spcBef>
                <a:spcPts val="1800"/>
              </a:spcBef>
              <a:defRPr sz="1200">
                <a:solidFill>
                  <a:schemeClr val="tx2"/>
                </a:solidFill>
              </a:defRPr>
            </a:lvl1pPr>
            <a:lvl2pPr marL="288000" indent="-108000">
              <a:spcBef>
                <a:spcPts val="3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20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rgbClr val="F372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21" name="Connecteur droit avec flèche 20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072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ta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403028" y="3140424"/>
            <a:ext cx="2412888" cy="1116668"/>
          </a:xfrm>
          <a:noFill/>
          <a:ln w="6350">
            <a:noFill/>
          </a:ln>
        </p:spPr>
        <p:txBody>
          <a:bodyPr lIns="108000" tIns="108000" rIns="108000" bIns="108000">
            <a:noAutofit/>
          </a:bodyPr>
          <a:lstStyle>
            <a:lvl1pPr marL="0" indent="0">
              <a:spcBef>
                <a:spcPts val="1800"/>
              </a:spcBef>
              <a:buFontTx/>
              <a:buNone/>
              <a:defRPr sz="1200">
                <a:solidFill>
                  <a:schemeClr val="tx2"/>
                </a:solidFill>
              </a:defRPr>
            </a:lvl1pPr>
            <a:lvl2pPr marL="108000" indent="-108000">
              <a:spcBef>
                <a:spcPts val="3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800"/>
            </a:lvl2pPr>
            <a:lvl3pPr marL="0"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6"/>
          </p:nvPr>
        </p:nvSpPr>
        <p:spPr>
          <a:xfrm>
            <a:off x="6300192" y="1632140"/>
            <a:ext cx="2262701" cy="864000"/>
          </a:xfrm>
          <a:noFill/>
          <a:ln w="6350">
            <a:solidFill>
              <a:schemeClr val="tx2"/>
            </a:solidFill>
            <a:prstDash val="sysDot"/>
          </a:ln>
        </p:spPr>
        <p:txBody>
          <a:bodyPr lIns="108000" tIns="108000" rIns="108000" bIns="108000">
            <a:noAutofit/>
          </a:bodyPr>
          <a:lstStyle>
            <a:lvl1pPr marL="108000" indent="-108000"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lang="fr-FR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937735" y="206220"/>
            <a:ext cx="1620000" cy="720000"/>
          </a:xfrm>
          <a:prstGeom prst="homePlate">
            <a:avLst>
              <a:gd name="adj" fmla="val 22997"/>
            </a:avLst>
          </a:prstGeom>
          <a:solidFill>
            <a:srgbClr val="ADE0EC"/>
          </a:solidFill>
        </p:spPr>
        <p:txBody>
          <a:bodyPr lIns="108000" tIns="72000" rIns="0" bIns="36000"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>
              <a:spcBef>
                <a:spcPts val="0"/>
              </a:spcBef>
              <a:buFontTx/>
              <a:buNone/>
              <a:defRPr sz="1100"/>
            </a:lvl2pPr>
            <a:lvl3pPr marL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>
              <a:spcBef>
                <a:spcPts val="0"/>
              </a:spcBef>
              <a:buFontTx/>
              <a:buNone/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20"/>
          </p:nvPr>
        </p:nvSpPr>
        <p:spPr>
          <a:xfrm>
            <a:off x="1395665" y="4408273"/>
            <a:ext cx="2412888" cy="1116668"/>
          </a:xfrm>
          <a:noFill/>
          <a:ln w="6350">
            <a:noFill/>
          </a:ln>
        </p:spPr>
        <p:txBody>
          <a:bodyPr lIns="108000" tIns="108000" rIns="108000" bIns="108000">
            <a:noAutofit/>
          </a:bodyPr>
          <a:lstStyle>
            <a:lvl1pPr marL="0" indent="0">
              <a:spcBef>
                <a:spcPts val="1800"/>
              </a:spcBef>
              <a:buFontTx/>
              <a:buNone/>
              <a:defRPr sz="1200">
                <a:solidFill>
                  <a:schemeClr val="tx2"/>
                </a:solidFill>
              </a:defRPr>
            </a:lvl1pPr>
            <a:lvl2pPr marL="108000" indent="-108000">
              <a:spcBef>
                <a:spcPts val="3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800"/>
            </a:lvl2pPr>
            <a:lvl3pPr marL="0"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21"/>
          </p:nvPr>
        </p:nvSpPr>
        <p:spPr>
          <a:xfrm>
            <a:off x="6300192" y="2801998"/>
            <a:ext cx="2262701" cy="864000"/>
          </a:xfrm>
          <a:noFill/>
          <a:ln w="6350">
            <a:solidFill>
              <a:schemeClr val="tx2"/>
            </a:solidFill>
            <a:prstDash val="sysDot"/>
          </a:ln>
        </p:spPr>
        <p:txBody>
          <a:bodyPr lIns="108000" tIns="108000" rIns="108000" bIns="108000">
            <a:noAutofit/>
          </a:bodyPr>
          <a:lstStyle>
            <a:lvl1pPr marL="108000" indent="-108000"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lang="fr-FR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22"/>
          </p:nvPr>
        </p:nvSpPr>
        <p:spPr>
          <a:xfrm>
            <a:off x="6305343" y="3960646"/>
            <a:ext cx="2262701" cy="864000"/>
          </a:xfrm>
          <a:noFill/>
          <a:ln w="6350">
            <a:solidFill>
              <a:schemeClr val="tx2"/>
            </a:solidFill>
            <a:prstDash val="sysDot"/>
          </a:ln>
        </p:spPr>
        <p:txBody>
          <a:bodyPr lIns="108000" tIns="108000" rIns="108000" bIns="108000">
            <a:noAutofit/>
          </a:bodyPr>
          <a:lstStyle>
            <a:lvl1pPr marL="108000" indent="-108000"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lang="fr-FR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23"/>
          </p:nvPr>
        </p:nvSpPr>
        <p:spPr>
          <a:xfrm>
            <a:off x="6300192" y="5130504"/>
            <a:ext cx="2262701" cy="864000"/>
          </a:xfrm>
          <a:noFill/>
          <a:ln w="6350">
            <a:solidFill>
              <a:schemeClr val="tx2"/>
            </a:solidFill>
            <a:prstDash val="sysDot"/>
          </a:ln>
        </p:spPr>
        <p:txBody>
          <a:bodyPr lIns="108000" tIns="108000" rIns="108000" bIns="108000">
            <a:noAutofit/>
          </a:bodyPr>
          <a:lstStyle>
            <a:lvl1pPr marL="108000" indent="-108000"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lang="fr-FR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800"/>
            </a:lvl2pPr>
            <a:lvl3pPr>
              <a:spcBef>
                <a:spcPts val="300"/>
              </a:spcBef>
              <a:defRPr/>
            </a:lvl3pPr>
            <a:lvl4pPr marL="288000" indent="0">
              <a:buFontTx/>
              <a:buNone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4"/>
          </p:nvPr>
        </p:nvSpPr>
        <p:spPr>
          <a:xfrm>
            <a:off x="711721" y="1520887"/>
            <a:ext cx="2636143" cy="972009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/>
            </a:lvl1pPr>
            <a:lvl2pPr marL="0">
              <a:spcBef>
                <a:spcPts val="0"/>
              </a:spcBef>
              <a:buFontTx/>
              <a:buNone/>
              <a:defRPr sz="1800"/>
            </a:lvl2pPr>
            <a:lvl3pPr marL="0">
              <a:spcBef>
                <a:spcPts val="0"/>
              </a:spcBef>
              <a:buFontTx/>
              <a:buNone/>
              <a:defRPr sz="1800"/>
            </a:lvl3pPr>
            <a:lvl4pPr marL="0" indent="0">
              <a:spcBef>
                <a:spcPts val="0"/>
              </a:spcBef>
              <a:buFontTx/>
              <a:buNone/>
              <a:defRPr sz="1800"/>
            </a:lvl4pPr>
            <a:lvl5pPr marL="0">
              <a:spcBef>
                <a:spcPts val="0"/>
              </a:spcBef>
              <a:buFontTx/>
              <a:buNone/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8" name="Espace réservé du texte 3"/>
          <p:cNvSpPr>
            <a:spLocks noGrp="1"/>
          </p:cNvSpPr>
          <p:nvPr>
            <p:ph type="body" sz="quarter" idx="25"/>
          </p:nvPr>
        </p:nvSpPr>
        <p:spPr>
          <a:xfrm>
            <a:off x="5263305" y="206220"/>
            <a:ext cx="1620000" cy="720000"/>
          </a:xfrm>
          <a:prstGeom prst="homePlate">
            <a:avLst>
              <a:gd name="adj" fmla="val 22997"/>
            </a:avLst>
          </a:prstGeom>
          <a:solidFill>
            <a:srgbClr val="E9F8F6"/>
          </a:solidFill>
        </p:spPr>
        <p:txBody>
          <a:bodyPr lIns="108000" tIns="72000" rIns="0" bIns="36000"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>
              <a:spcBef>
                <a:spcPts val="0"/>
              </a:spcBef>
              <a:buFontTx/>
              <a:buNone/>
              <a:defRPr sz="1100"/>
            </a:lvl2pPr>
            <a:lvl3pPr marL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>
              <a:spcBef>
                <a:spcPts val="0"/>
              </a:spcBef>
              <a:buFontTx/>
              <a:buNone/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6"/>
          </p:nvPr>
        </p:nvSpPr>
        <p:spPr>
          <a:xfrm>
            <a:off x="3599892" y="202610"/>
            <a:ext cx="1620000" cy="720000"/>
          </a:xfrm>
          <a:prstGeom prst="homePlate">
            <a:avLst>
              <a:gd name="adj" fmla="val 22997"/>
            </a:avLst>
          </a:prstGeom>
          <a:solidFill>
            <a:srgbClr val="E9F8F6"/>
          </a:solidFill>
        </p:spPr>
        <p:txBody>
          <a:bodyPr lIns="108000" tIns="72000" rIns="0" bIns="36000"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>
              <a:spcBef>
                <a:spcPts val="0"/>
              </a:spcBef>
              <a:buFontTx/>
              <a:buNone/>
              <a:defRPr sz="1100"/>
            </a:lvl2pPr>
            <a:lvl3pPr marL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>
              <a:spcBef>
                <a:spcPts val="0"/>
              </a:spcBef>
              <a:buFontTx/>
              <a:buNone/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85824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fléché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11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rgbClr val="F372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12" name="Connecteur droit avec flèche 11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53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it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91" y="3429000"/>
            <a:ext cx="3493083" cy="1548172"/>
          </a:xfrm>
          <a:solidFill>
            <a:schemeClr val="tx2"/>
          </a:solidFill>
        </p:spPr>
        <p:txBody>
          <a:bodyPr lIns="180000" tIns="72000" rIns="108000" bIns="7200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175956" y="3176972"/>
            <a:ext cx="1080000" cy="1384995"/>
          </a:xfrm>
        </p:spPr>
        <p:txBody>
          <a:bodyPr wrap="none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0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0.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8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8000" indent="-2880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773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Bleu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9138" y="1989139"/>
            <a:ext cx="7848906" cy="2625822"/>
          </a:xfrm>
        </p:spPr>
        <p:txBody>
          <a:bodyPr/>
          <a:lstStyle>
            <a:lvl1pPr marL="288000" indent="-2880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1042988" y="4866986"/>
            <a:ext cx="7524750" cy="1262353"/>
          </a:xfrm>
          <a:solidFill>
            <a:schemeClr val="bg2"/>
          </a:solidFill>
        </p:spPr>
        <p:txBody>
          <a:bodyPr lIns="360000" tIns="180000" rIns="360000" bIns="108000"/>
          <a:lstStyle>
            <a:lvl1pPr marL="144000" indent="-144000">
              <a:spcBef>
                <a:spcPts val="300"/>
              </a:spcBef>
              <a:buClr>
                <a:schemeClr val="tx2"/>
              </a:buClr>
              <a:buSzPct val="100000"/>
              <a:buFont typeface="Symbol" panose="05050102010706020507" pitchFamily="18" charset="2"/>
              <a:buChar char="·"/>
              <a:defRPr sz="1000" b="1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0420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Bleu +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042988" y="3140968"/>
            <a:ext cx="7524750" cy="2701032"/>
          </a:xfrm>
        </p:spPr>
        <p:txBody>
          <a:bodyPr/>
          <a:lstStyle>
            <a:lvl1pPr marL="216000" indent="-216000">
              <a:buSzPct val="130000"/>
              <a:buFontTx/>
              <a:buBlip>
                <a:blip r:embed="rId2"/>
              </a:buBlip>
              <a:defRPr sz="1100" b="0">
                <a:solidFill>
                  <a:schemeClr val="tx1"/>
                </a:solidFill>
              </a:defRPr>
            </a:lvl1pPr>
            <a:lvl2pPr marL="216000">
              <a:spcBef>
                <a:spcPts val="600"/>
              </a:spcBef>
              <a:defRPr sz="1100" b="0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899992" y="2047435"/>
            <a:ext cx="7667746" cy="184666"/>
          </a:xfrm>
          <a:solidFill>
            <a:schemeClr val="bg1"/>
          </a:solidFill>
          <a:effectLst>
            <a:outerShdw dist="25400" dir="10800000" algn="ctr" rotWithShape="0">
              <a:schemeClr val="tx2"/>
            </a:outerShdw>
          </a:effectLst>
        </p:spPr>
        <p:txBody>
          <a:bodyPr lIns="180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tx1"/>
                </a:solidFill>
                <a:effectLst/>
              </a:defRPr>
            </a:lvl1pPr>
            <a:lvl2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876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drés 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087676" y="2712042"/>
            <a:ext cx="2268000" cy="3420380"/>
          </a:xfrm>
          <a:solidFill>
            <a:srgbClr val="E9F8F6"/>
          </a:solidFill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2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1087676" y="2387671"/>
            <a:ext cx="1908000" cy="648000"/>
          </a:xfrm>
          <a:solidFill>
            <a:schemeClr val="tx2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7"/>
          </p:nvPr>
        </p:nvSpPr>
        <p:spPr>
          <a:xfrm>
            <a:off x="3692046" y="2712098"/>
            <a:ext cx="2268000" cy="3420380"/>
          </a:xfrm>
          <a:solidFill>
            <a:schemeClr val="accent2">
              <a:lumMod val="20000"/>
              <a:lumOff val="80000"/>
            </a:schemeClr>
          </a:solidFill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3692046" y="2387727"/>
            <a:ext cx="1908000" cy="648000"/>
          </a:xfrm>
          <a:solidFill>
            <a:schemeClr val="accent2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9"/>
          </p:nvPr>
        </p:nvSpPr>
        <p:spPr>
          <a:xfrm>
            <a:off x="6295483" y="2707041"/>
            <a:ext cx="2268000" cy="342038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4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accent3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4" name="Espace réservé du texte 6"/>
          <p:cNvSpPr>
            <a:spLocks noGrp="1"/>
          </p:cNvSpPr>
          <p:nvPr>
            <p:ph type="body" sz="quarter" idx="20"/>
          </p:nvPr>
        </p:nvSpPr>
        <p:spPr>
          <a:xfrm>
            <a:off x="6295483" y="2382670"/>
            <a:ext cx="1908000" cy="648000"/>
          </a:xfrm>
          <a:solidFill>
            <a:schemeClr val="accent3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04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52220" y="0"/>
            <a:ext cx="2340955" cy="360000"/>
          </a:xfrm>
          <a:solidFill>
            <a:schemeClr val="tx2"/>
          </a:solidFill>
        </p:spPr>
        <p:txBody>
          <a:bodyPr lIns="108000" tIns="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367644" y="1974870"/>
            <a:ext cx="7200094" cy="3423224"/>
          </a:xfrm>
        </p:spPr>
        <p:txBody>
          <a:bodyPr/>
          <a:lstStyle>
            <a:lvl1pPr marL="0" indent="0">
              <a:spcBef>
                <a:spcPts val="1500"/>
              </a:spcBef>
              <a:buClrTx/>
              <a:buSzPct val="90000"/>
              <a:buFontTx/>
              <a:buNone/>
              <a:defRPr sz="1500" b="0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1988860"/>
            <a:ext cx="252000" cy="198000"/>
          </a:xfrm>
          <a:solidFill>
            <a:schemeClr val="accent2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2988" y="2411004"/>
            <a:ext cx="252000" cy="198000"/>
          </a:xfrm>
          <a:solidFill>
            <a:schemeClr val="accent2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1042988" y="2833147"/>
            <a:ext cx="252000" cy="198000"/>
          </a:xfrm>
          <a:solidFill>
            <a:schemeClr val="accent1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1042988" y="3255290"/>
            <a:ext cx="252000" cy="198000"/>
          </a:xfrm>
          <a:solidFill>
            <a:schemeClr val="accent1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8" hasCustomPrompt="1"/>
          </p:nvPr>
        </p:nvSpPr>
        <p:spPr>
          <a:xfrm>
            <a:off x="1042988" y="3677433"/>
            <a:ext cx="252000" cy="198000"/>
          </a:xfrm>
          <a:solidFill>
            <a:schemeClr val="accent1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1045160" y="4099576"/>
            <a:ext cx="252000" cy="198000"/>
          </a:xfrm>
          <a:solidFill>
            <a:schemeClr val="tx2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12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1042988" y="4521721"/>
            <a:ext cx="252000" cy="198000"/>
          </a:xfrm>
          <a:solidFill>
            <a:schemeClr val="tx2"/>
          </a:solidFill>
        </p:spPr>
        <p:txBody>
          <a:bodyPr wrap="square" lIns="36000" tIns="36000" rIns="0" bIns="36000"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3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3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dré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117454" y="2712042"/>
            <a:ext cx="2124000" cy="3420380"/>
          </a:xfrm>
          <a:noFill/>
          <a:ln w="57150">
            <a:solidFill>
              <a:srgbClr val="E9F8F6"/>
            </a:solidFill>
          </a:ln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2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1087676" y="2387671"/>
            <a:ext cx="1908000" cy="648000"/>
          </a:xfrm>
          <a:solidFill>
            <a:schemeClr val="tx2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7"/>
          </p:nvPr>
        </p:nvSpPr>
        <p:spPr>
          <a:xfrm>
            <a:off x="3777041" y="2712098"/>
            <a:ext cx="2124000" cy="3420380"/>
          </a:xfr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3747263" y="2387727"/>
            <a:ext cx="1908000" cy="648000"/>
          </a:xfrm>
          <a:solidFill>
            <a:schemeClr val="accent2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9"/>
          </p:nvPr>
        </p:nvSpPr>
        <p:spPr>
          <a:xfrm>
            <a:off x="6436628" y="2707041"/>
            <a:ext cx="2124000" cy="3420380"/>
          </a:xfrm>
          <a:noFill/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lIns="144000" tIns="648000" rIns="36000" bIns="108000"/>
          <a:lstStyle>
            <a:lvl1pPr marL="216000" indent="-216000">
              <a:buSzPct val="130000"/>
              <a:buFontTx/>
              <a:buBlip>
                <a:blip r:embed="rId4"/>
              </a:buBlip>
              <a:defRPr sz="1100" b="0">
                <a:solidFill>
                  <a:schemeClr val="tx1"/>
                </a:solidFill>
              </a:defRPr>
            </a:lvl1pPr>
            <a:lvl2pPr marL="144000" indent="-144000">
              <a:spcBef>
                <a:spcPts val="600"/>
              </a:spcBef>
              <a:buClr>
                <a:schemeClr val="accent3"/>
              </a:buClr>
              <a:buFont typeface="Symbol" panose="05050102010706020507" pitchFamily="18" charset="2"/>
              <a:buChar char="·"/>
              <a:defRPr sz="1100" b="1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4" name="Espace réservé du texte 6"/>
          <p:cNvSpPr>
            <a:spLocks noGrp="1"/>
          </p:cNvSpPr>
          <p:nvPr>
            <p:ph type="body" sz="quarter" idx="20"/>
          </p:nvPr>
        </p:nvSpPr>
        <p:spPr>
          <a:xfrm>
            <a:off x="6406850" y="2382670"/>
            <a:ext cx="1908000" cy="648000"/>
          </a:xfrm>
          <a:solidFill>
            <a:schemeClr val="accent3"/>
          </a:solidFill>
          <a:ln w="28575">
            <a:noFill/>
          </a:ln>
          <a:effectLst/>
        </p:spPr>
        <p:txBody>
          <a:bodyPr lIns="144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9150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ompagn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>
          <a:xfrm>
            <a:off x="298667" y="2024806"/>
            <a:ext cx="1944000" cy="648000"/>
          </a:xfrm>
          <a:solidFill>
            <a:schemeClr val="tx2"/>
          </a:solidFill>
          <a:ln w="28575">
            <a:noFill/>
          </a:ln>
          <a:effectLst/>
        </p:spPr>
        <p:txBody>
          <a:bodyPr lIns="360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3976589" y="2024806"/>
            <a:ext cx="1584000" cy="648000"/>
          </a:xfrm>
          <a:solidFill>
            <a:schemeClr val="accent1"/>
          </a:solidFill>
          <a:ln w="28575">
            <a:noFill/>
          </a:ln>
          <a:effectLst/>
        </p:spPr>
        <p:txBody>
          <a:bodyPr lIns="360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6"/>
          <p:cNvSpPr>
            <a:spLocks noGrp="1"/>
          </p:cNvSpPr>
          <p:nvPr>
            <p:ph type="body" sz="quarter" idx="20"/>
          </p:nvPr>
        </p:nvSpPr>
        <p:spPr>
          <a:xfrm>
            <a:off x="2317628" y="2024806"/>
            <a:ext cx="1584000" cy="648000"/>
          </a:xfrm>
          <a:solidFill>
            <a:schemeClr val="accent3"/>
          </a:solidFill>
          <a:ln w="28575">
            <a:noFill/>
          </a:ln>
          <a:effectLst/>
        </p:spPr>
        <p:txBody>
          <a:bodyPr lIns="360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21"/>
          </p:nvPr>
        </p:nvSpPr>
        <p:spPr>
          <a:xfrm>
            <a:off x="7291976" y="2024806"/>
            <a:ext cx="1584000" cy="648000"/>
          </a:xfrm>
          <a:solidFill>
            <a:schemeClr val="accent2"/>
          </a:solidFill>
          <a:ln w="28575">
            <a:noFill/>
          </a:ln>
          <a:effectLst/>
        </p:spPr>
        <p:txBody>
          <a:bodyPr lIns="360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22"/>
          </p:nvPr>
        </p:nvSpPr>
        <p:spPr>
          <a:xfrm>
            <a:off x="5635550" y="2024806"/>
            <a:ext cx="1584000" cy="648000"/>
          </a:xfrm>
          <a:solidFill>
            <a:schemeClr val="accent5"/>
          </a:solidFill>
          <a:ln w="28575">
            <a:noFill/>
          </a:ln>
          <a:effectLst/>
        </p:spPr>
        <p:txBody>
          <a:bodyPr lIns="360000" tIns="36000" bIns="36000" anchor="ctr"/>
          <a:lstStyle>
            <a:lvl1pPr marL="0" indent="0"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3"/>
          </p:nvPr>
        </p:nvSpPr>
        <p:spPr>
          <a:xfrm>
            <a:off x="647732" y="2675674"/>
            <a:ext cx="1584000" cy="3453664"/>
          </a:xfrm>
        </p:spPr>
        <p:txBody>
          <a:bodyPr lIns="108000" tIns="144000"/>
          <a:lstStyle>
            <a:lvl1pPr marL="108000" indent="-108000">
              <a:spcBef>
                <a:spcPts val="6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90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24" hasCustomPrompt="1"/>
          </p:nvPr>
        </p:nvSpPr>
        <p:spPr>
          <a:xfrm>
            <a:off x="298668" y="2675674"/>
            <a:ext cx="288000" cy="1080000"/>
          </a:xfrm>
          <a:solidFill>
            <a:schemeClr val="bg2"/>
          </a:solidFill>
          <a:ln w="28575">
            <a:noFill/>
          </a:ln>
          <a:effectLst/>
        </p:spPr>
        <p:txBody>
          <a:bodyPr vert="vert270" wrap="square" lIns="72000" tIns="36000" rIns="72000" bIns="36000" anchor="ctr"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900" b="1" cap="all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Onglet</a:t>
            </a:r>
            <a:endParaRPr lang="fr-FR" dirty="0"/>
          </a:p>
        </p:txBody>
      </p:sp>
      <p:sp>
        <p:nvSpPr>
          <p:cNvPr id="17" name="Espace réservé du texte 3"/>
          <p:cNvSpPr>
            <a:spLocks noGrp="1"/>
          </p:cNvSpPr>
          <p:nvPr>
            <p:ph type="body" sz="quarter" idx="25"/>
          </p:nvPr>
        </p:nvSpPr>
        <p:spPr>
          <a:xfrm>
            <a:off x="2317628" y="2675674"/>
            <a:ext cx="1584000" cy="3453664"/>
          </a:xfrm>
        </p:spPr>
        <p:txBody>
          <a:bodyPr lIns="108000" tIns="144000"/>
          <a:lstStyle>
            <a:lvl1pPr marL="108000" indent="-108000">
              <a:spcBef>
                <a:spcPts val="600"/>
              </a:spcBef>
              <a:buClr>
                <a:schemeClr val="accent3"/>
              </a:buClr>
              <a:buFont typeface="Symbol" panose="05050102010706020507" pitchFamily="18" charset="2"/>
              <a:buChar char="·"/>
              <a:defRPr sz="90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8" name="Espace réservé du texte 3"/>
          <p:cNvSpPr>
            <a:spLocks noGrp="1"/>
          </p:cNvSpPr>
          <p:nvPr>
            <p:ph type="body" sz="quarter" idx="26"/>
          </p:nvPr>
        </p:nvSpPr>
        <p:spPr>
          <a:xfrm>
            <a:off x="3976589" y="2674718"/>
            <a:ext cx="1584000" cy="3453664"/>
          </a:xfrm>
        </p:spPr>
        <p:txBody>
          <a:bodyPr lIns="108000" tIns="144000"/>
          <a:lstStyle>
            <a:lvl1pPr marL="108000" indent="-108000"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90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accent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7"/>
          </p:nvPr>
        </p:nvSpPr>
        <p:spPr>
          <a:xfrm>
            <a:off x="5635550" y="2674718"/>
            <a:ext cx="1584000" cy="3453664"/>
          </a:xfrm>
        </p:spPr>
        <p:txBody>
          <a:bodyPr lIns="108000" tIns="144000"/>
          <a:lstStyle>
            <a:lvl1pPr marL="108000" indent="-108000">
              <a:spcBef>
                <a:spcPts val="600"/>
              </a:spcBef>
              <a:buClr>
                <a:schemeClr val="accent5"/>
              </a:buClr>
              <a:buFont typeface="Symbol" panose="05050102010706020507" pitchFamily="18" charset="2"/>
              <a:buChar char="·"/>
              <a:defRPr sz="90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accent5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8"/>
          </p:nvPr>
        </p:nvSpPr>
        <p:spPr>
          <a:xfrm>
            <a:off x="7291976" y="2672806"/>
            <a:ext cx="1584000" cy="3453664"/>
          </a:xfrm>
        </p:spPr>
        <p:txBody>
          <a:bodyPr lIns="108000" tIns="144000"/>
          <a:lstStyle>
            <a:lvl1pPr marL="108000" indent="-108000"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·"/>
              <a:defRPr sz="90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1" name="Espace réservé du texte 6"/>
          <p:cNvSpPr>
            <a:spLocks noGrp="1"/>
          </p:cNvSpPr>
          <p:nvPr>
            <p:ph type="body" sz="quarter" idx="29" hasCustomPrompt="1"/>
          </p:nvPr>
        </p:nvSpPr>
        <p:spPr>
          <a:xfrm>
            <a:off x="298668" y="3828117"/>
            <a:ext cx="288000" cy="1116000"/>
          </a:xfrm>
          <a:solidFill>
            <a:schemeClr val="bg2"/>
          </a:solidFill>
          <a:ln w="28575">
            <a:noFill/>
          </a:ln>
          <a:effectLst/>
        </p:spPr>
        <p:txBody>
          <a:bodyPr vert="vert270" wrap="square" lIns="72000" tIns="36000" rIns="72000" bIns="36000" anchor="ctr"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900" b="1" cap="all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Onglet</a:t>
            </a:r>
            <a:endParaRPr lang="fr-FR" dirty="0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23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chemeClr val="tx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24" name="Connecteur droit avec flèche 23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Espace réservé du texte 6"/>
          <p:cNvSpPr>
            <a:spLocks noGrp="1"/>
          </p:cNvSpPr>
          <p:nvPr>
            <p:ph type="body" sz="quarter" idx="30" hasCustomPrompt="1"/>
          </p:nvPr>
        </p:nvSpPr>
        <p:spPr>
          <a:xfrm>
            <a:off x="298668" y="5013176"/>
            <a:ext cx="288000" cy="1116000"/>
          </a:xfrm>
          <a:solidFill>
            <a:schemeClr val="bg2"/>
          </a:solidFill>
          <a:ln w="28575">
            <a:noFill/>
          </a:ln>
          <a:effectLst/>
        </p:spPr>
        <p:txBody>
          <a:bodyPr vert="vert270" wrap="square" lIns="72000" tIns="36000" rIns="72000" bIns="36000" anchor="ctr"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900" b="1" cap="all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Onglet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799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fé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583668" y="980728"/>
            <a:ext cx="6984376" cy="864096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3"/>
          </p:nvPr>
        </p:nvSpPr>
        <p:spPr>
          <a:xfrm>
            <a:off x="1583668" y="2201911"/>
            <a:ext cx="6984376" cy="1227089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24" hasCustomPrompt="1"/>
          </p:nvPr>
        </p:nvSpPr>
        <p:spPr>
          <a:xfrm>
            <a:off x="237432" y="2201911"/>
            <a:ext cx="108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26" name="Espace réservé pour une image  1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37432" y="836712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Logo client</a:t>
            </a:r>
            <a:endParaRPr lang="fr-FR" dirty="0"/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quarter" idx="25"/>
          </p:nvPr>
        </p:nvSpPr>
        <p:spPr>
          <a:xfrm>
            <a:off x="1583668" y="3567084"/>
            <a:ext cx="6984376" cy="1227089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28" name="Espace réservé du texte 3"/>
          <p:cNvSpPr>
            <a:spLocks noGrp="1"/>
          </p:cNvSpPr>
          <p:nvPr>
            <p:ph type="body" sz="quarter" idx="26"/>
          </p:nvPr>
        </p:nvSpPr>
        <p:spPr>
          <a:xfrm>
            <a:off x="1592432" y="4932257"/>
            <a:ext cx="6984376" cy="873007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30" name="Espace réservé du texte 6"/>
          <p:cNvSpPr>
            <a:spLocks noGrp="1"/>
          </p:cNvSpPr>
          <p:nvPr>
            <p:ph type="body" sz="quarter" idx="27" hasCustomPrompt="1"/>
          </p:nvPr>
        </p:nvSpPr>
        <p:spPr>
          <a:xfrm>
            <a:off x="237432" y="3567084"/>
            <a:ext cx="108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31" name="Espace réservé du texte 6"/>
          <p:cNvSpPr>
            <a:spLocks noGrp="1"/>
          </p:cNvSpPr>
          <p:nvPr>
            <p:ph type="body" sz="quarter" idx="28" hasCustomPrompt="1"/>
          </p:nvPr>
        </p:nvSpPr>
        <p:spPr>
          <a:xfrm>
            <a:off x="237432" y="4932257"/>
            <a:ext cx="108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16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fé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259632" y="836713"/>
            <a:ext cx="3168352" cy="828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3"/>
          </p:nvPr>
        </p:nvSpPr>
        <p:spPr>
          <a:xfrm>
            <a:off x="1259632" y="2002810"/>
            <a:ext cx="3168352" cy="1115779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24" hasCustomPrompt="1"/>
          </p:nvPr>
        </p:nvSpPr>
        <p:spPr>
          <a:xfrm>
            <a:off x="237432" y="2002810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26" name="Espace réservé pour une image  1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37432" y="836712"/>
            <a:ext cx="828000" cy="82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Logo client</a:t>
            </a:r>
            <a:endParaRPr lang="fr-FR" dirty="0"/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quarter" idx="25"/>
          </p:nvPr>
        </p:nvSpPr>
        <p:spPr>
          <a:xfrm>
            <a:off x="1259632" y="3298608"/>
            <a:ext cx="3168352" cy="1802321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28" name="Espace réservé du texte 3"/>
          <p:cNvSpPr>
            <a:spLocks noGrp="1"/>
          </p:cNvSpPr>
          <p:nvPr>
            <p:ph type="body" sz="quarter" idx="26"/>
          </p:nvPr>
        </p:nvSpPr>
        <p:spPr>
          <a:xfrm>
            <a:off x="1268396" y="5256293"/>
            <a:ext cx="3168352" cy="873007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30" name="Espace réservé du texte 6"/>
          <p:cNvSpPr>
            <a:spLocks noGrp="1"/>
          </p:cNvSpPr>
          <p:nvPr>
            <p:ph type="body" sz="quarter" idx="27" hasCustomPrompt="1"/>
          </p:nvPr>
        </p:nvSpPr>
        <p:spPr>
          <a:xfrm>
            <a:off x="237432" y="3298609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31" name="Espace réservé du texte 6"/>
          <p:cNvSpPr>
            <a:spLocks noGrp="1"/>
          </p:cNvSpPr>
          <p:nvPr>
            <p:ph type="body" sz="quarter" idx="28" hasCustomPrompt="1"/>
          </p:nvPr>
        </p:nvSpPr>
        <p:spPr>
          <a:xfrm>
            <a:off x="237432" y="5256293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9"/>
          </p:nvPr>
        </p:nvSpPr>
        <p:spPr>
          <a:xfrm>
            <a:off x="5724128" y="1989185"/>
            <a:ext cx="3168352" cy="1115779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30" hasCustomPrompt="1"/>
          </p:nvPr>
        </p:nvSpPr>
        <p:spPr>
          <a:xfrm>
            <a:off x="4698931" y="1989185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7" name="Espace réservé pour une image  1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698931" y="836712"/>
            <a:ext cx="828000" cy="82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Logo client</a:t>
            </a:r>
            <a:endParaRPr lang="fr-FR" dirty="0"/>
          </a:p>
        </p:txBody>
      </p:sp>
      <p:sp>
        <p:nvSpPr>
          <p:cNvPr id="18" name="Espace réservé du texte 3"/>
          <p:cNvSpPr>
            <a:spLocks noGrp="1"/>
          </p:cNvSpPr>
          <p:nvPr>
            <p:ph type="body" sz="quarter" idx="32"/>
          </p:nvPr>
        </p:nvSpPr>
        <p:spPr>
          <a:xfrm>
            <a:off x="5724128" y="3284983"/>
            <a:ext cx="3168352" cy="1802321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33"/>
          </p:nvPr>
        </p:nvSpPr>
        <p:spPr>
          <a:xfrm>
            <a:off x="5732892" y="5242668"/>
            <a:ext cx="3168352" cy="873007"/>
          </a:xfrm>
        </p:spPr>
        <p:txBody>
          <a:bodyPr lIns="36000" tIns="0"/>
          <a:lstStyle>
            <a:lvl1pPr marL="144000" indent="-144000">
              <a:spcBef>
                <a:spcPts val="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 sz="1100" b="0">
                <a:solidFill>
                  <a:schemeClr val="tx1"/>
                </a:solidFill>
              </a:defRPr>
            </a:lvl1pPr>
            <a:lvl2pPr marL="0">
              <a:spcBef>
                <a:spcPts val="600"/>
              </a:spcBef>
              <a:buFontTx/>
              <a:buNone/>
              <a:defRPr sz="900">
                <a:solidFill>
                  <a:schemeClr val="tx2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34" hasCustomPrompt="1"/>
          </p:nvPr>
        </p:nvSpPr>
        <p:spPr>
          <a:xfrm>
            <a:off x="4698931" y="3284984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21" name="Espace réservé du texte 6"/>
          <p:cNvSpPr>
            <a:spLocks noGrp="1"/>
          </p:cNvSpPr>
          <p:nvPr>
            <p:ph type="body" sz="quarter" idx="35" hasCustomPrompt="1"/>
          </p:nvPr>
        </p:nvSpPr>
        <p:spPr>
          <a:xfrm>
            <a:off x="4698931" y="5242668"/>
            <a:ext cx="900000" cy="153888"/>
          </a:xfrm>
          <a:noFill/>
          <a:ln w="28575">
            <a:noFill/>
          </a:ln>
          <a:effectLst/>
        </p:spPr>
        <p:txBody>
          <a:bodyPr vert="horz" wrap="square" lIns="36000" tIns="0" rIns="36000" bIns="0" anchor="t">
            <a:sp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cap="none" baseline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36" hasCustomPrompt="1"/>
          </p:nvPr>
        </p:nvSpPr>
        <p:spPr>
          <a:xfrm>
            <a:off x="5732892" y="836713"/>
            <a:ext cx="3159588" cy="828000"/>
          </a:xfrm>
          <a:noFill/>
          <a:ln w="28575">
            <a:noFill/>
          </a:ln>
          <a:effectLst/>
        </p:spPr>
        <p:txBody>
          <a:bodyPr vert="horz" wrap="square" lIns="36000" tIns="0" rIns="36000" bIns="0" anchor="b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lang="fr-FR" sz="2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405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26" name="Espace réservé pour une image  1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1042384" y="1268413"/>
            <a:ext cx="1620000" cy="162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14" name="Espace réservé du texte 5"/>
          <p:cNvSpPr>
            <a:spLocks noGrp="1"/>
          </p:cNvSpPr>
          <p:nvPr>
            <p:ph type="body" sz="quarter" idx="24"/>
          </p:nvPr>
        </p:nvSpPr>
        <p:spPr>
          <a:xfrm>
            <a:off x="1042988" y="2996952"/>
            <a:ext cx="1741677" cy="972009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  <a:lvl2pPr marL="0">
              <a:spcBef>
                <a:spcPts val="1200"/>
              </a:spcBef>
              <a:buFontTx/>
              <a:buNone/>
              <a:defRPr sz="900"/>
            </a:lvl2pPr>
            <a:lvl3pPr marL="0">
              <a:spcBef>
                <a:spcPts val="0"/>
              </a:spcBef>
              <a:buFontTx/>
              <a:buNone/>
              <a:defRPr sz="1800"/>
            </a:lvl3pPr>
            <a:lvl4pPr marL="0" indent="0">
              <a:spcBef>
                <a:spcPts val="0"/>
              </a:spcBef>
              <a:buFontTx/>
              <a:buNone/>
              <a:defRPr sz="1800"/>
            </a:lvl4pPr>
            <a:lvl5pPr marL="0">
              <a:spcBef>
                <a:spcPts val="0"/>
              </a:spcBef>
              <a:buFontTx/>
              <a:buNone/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5"/>
          </p:nvPr>
        </p:nvSpPr>
        <p:spPr>
          <a:xfrm>
            <a:off x="3065760" y="1268413"/>
            <a:ext cx="2520000" cy="4608512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900"/>
            </a:lvl2pPr>
            <a:lvl3pPr marL="288000" indent="-108000">
              <a:spcBef>
                <a:spcPts val="3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9" name="object 34"/>
          <p:cNvSpPr/>
          <p:nvPr userDrawn="1"/>
        </p:nvSpPr>
        <p:spPr>
          <a:xfrm>
            <a:off x="724908" y="957429"/>
            <a:ext cx="454025" cy="360045"/>
          </a:xfrm>
          <a:custGeom>
            <a:avLst/>
            <a:gdLst/>
            <a:ahLst/>
            <a:cxnLst/>
            <a:rect l="l" t="t" r="r" b="b"/>
            <a:pathLst>
              <a:path w="454025" h="360044">
                <a:moveTo>
                  <a:pt x="0" y="360006"/>
                </a:moveTo>
                <a:lnTo>
                  <a:pt x="0" y="0"/>
                </a:lnTo>
                <a:lnTo>
                  <a:pt x="453605" y="0"/>
                </a:lnTo>
              </a:path>
            </a:pathLst>
          </a:custGeom>
          <a:ln w="3810">
            <a:solidFill>
              <a:srgbClr val="696A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5"/>
          <p:cNvSpPr/>
          <p:nvPr userDrawn="1"/>
        </p:nvSpPr>
        <p:spPr>
          <a:xfrm>
            <a:off x="8113713" y="5769293"/>
            <a:ext cx="454025" cy="360045"/>
          </a:xfrm>
          <a:custGeom>
            <a:avLst/>
            <a:gdLst/>
            <a:ahLst/>
            <a:cxnLst/>
            <a:rect l="l" t="t" r="r" b="b"/>
            <a:pathLst>
              <a:path w="454025" h="360045">
                <a:moveTo>
                  <a:pt x="453605" y="0"/>
                </a:moveTo>
                <a:lnTo>
                  <a:pt x="453605" y="360006"/>
                </a:lnTo>
                <a:lnTo>
                  <a:pt x="0" y="360006"/>
                </a:lnTo>
              </a:path>
            </a:pathLst>
          </a:custGeom>
          <a:ln w="3810">
            <a:solidFill>
              <a:srgbClr val="696A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26"/>
          </p:nvPr>
        </p:nvSpPr>
        <p:spPr>
          <a:xfrm>
            <a:off x="5796416" y="1268413"/>
            <a:ext cx="2520000" cy="4608512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4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900"/>
            </a:lvl2pPr>
            <a:lvl3pPr marL="288000" indent="-108000">
              <a:spcBef>
                <a:spcPts val="3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781459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42988" y="1093176"/>
            <a:ext cx="7525056" cy="639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23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chemeClr val="tx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24" name="Connecteur droit avec flèche 23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Espace réservé pour une image  1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923928" y="2258187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27" name="Espace réservé du texte 6"/>
          <p:cNvSpPr>
            <a:spLocks noGrp="1"/>
          </p:cNvSpPr>
          <p:nvPr>
            <p:ph type="body" sz="quarter" idx="25"/>
          </p:nvPr>
        </p:nvSpPr>
        <p:spPr>
          <a:xfrm>
            <a:off x="3923928" y="1757368"/>
            <a:ext cx="2168400" cy="442097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2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800"/>
            </a:lvl2pPr>
            <a:lvl3pPr marL="180000" indent="0">
              <a:spcBef>
                <a:spcPts val="300"/>
              </a:spcBef>
              <a:buClr>
                <a:schemeClr val="tx2"/>
              </a:buClr>
              <a:buFontTx/>
              <a:buNone/>
              <a:defRPr sz="800"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8" name="Espace réservé pour une image  1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5084328" y="2258187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29" name="Espace réservé pour une image  1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24775" y="3044586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30" name="Espace réservé du texte 6"/>
          <p:cNvSpPr>
            <a:spLocks noGrp="1"/>
          </p:cNvSpPr>
          <p:nvPr>
            <p:ph type="body" sz="quarter" idx="28"/>
          </p:nvPr>
        </p:nvSpPr>
        <p:spPr>
          <a:xfrm>
            <a:off x="6724775" y="2543767"/>
            <a:ext cx="2168400" cy="442097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2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800"/>
            </a:lvl2pPr>
            <a:lvl3pPr marL="180000" indent="0">
              <a:spcBef>
                <a:spcPts val="300"/>
              </a:spcBef>
              <a:buClr>
                <a:schemeClr val="tx2"/>
              </a:buClr>
              <a:buFontTx/>
              <a:buNone/>
              <a:defRPr sz="800"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Espace réservé pour une image  1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7885175" y="3044586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32" name="Espace réservé pour une image  1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1057867" y="3005578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33" name="Espace réservé du texte 6"/>
          <p:cNvSpPr>
            <a:spLocks noGrp="1"/>
          </p:cNvSpPr>
          <p:nvPr>
            <p:ph type="body" sz="quarter" idx="31"/>
          </p:nvPr>
        </p:nvSpPr>
        <p:spPr>
          <a:xfrm>
            <a:off x="1057867" y="2504759"/>
            <a:ext cx="2168400" cy="442097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2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800"/>
            </a:lvl2pPr>
            <a:lvl3pPr marL="180000" indent="0">
              <a:spcBef>
                <a:spcPts val="300"/>
              </a:spcBef>
              <a:buClr>
                <a:schemeClr val="tx2"/>
              </a:buClr>
              <a:buFontTx/>
              <a:buNone/>
              <a:defRPr sz="800"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4" name="Espace réservé pour une image  1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2218267" y="3005578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35" name="Espace réservé pour une image  14"/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4504128" y="4620737"/>
            <a:ext cx="1008000" cy="100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36" name="Espace réservé du texte 6"/>
          <p:cNvSpPr>
            <a:spLocks noGrp="1"/>
          </p:cNvSpPr>
          <p:nvPr>
            <p:ph type="body" sz="quarter" idx="34"/>
          </p:nvPr>
        </p:nvSpPr>
        <p:spPr>
          <a:xfrm>
            <a:off x="3923928" y="4173057"/>
            <a:ext cx="2168400" cy="442097"/>
          </a:xfrm>
        </p:spPr>
        <p:txBody>
          <a:bodyPr/>
          <a:lstStyle>
            <a:lvl1pPr marL="180000" indent="-180000">
              <a:spcBef>
                <a:spcPts val="180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200">
                <a:solidFill>
                  <a:schemeClr val="tx2"/>
                </a:solidFill>
              </a:defRPr>
            </a:lvl1pPr>
            <a:lvl2pPr marL="180000">
              <a:spcBef>
                <a:spcPts val="600"/>
              </a:spcBef>
              <a:defRPr sz="800"/>
            </a:lvl2pPr>
            <a:lvl3pPr marL="180000" indent="0">
              <a:spcBef>
                <a:spcPts val="300"/>
              </a:spcBef>
              <a:buClr>
                <a:schemeClr val="tx2"/>
              </a:buClr>
              <a:buFontTx/>
              <a:buNone/>
              <a:defRPr sz="800"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9" name="Espace réservé du texte 6"/>
          <p:cNvSpPr>
            <a:spLocks noGrp="1"/>
          </p:cNvSpPr>
          <p:nvPr>
            <p:ph type="body" sz="quarter" idx="37"/>
          </p:nvPr>
        </p:nvSpPr>
        <p:spPr>
          <a:xfrm>
            <a:off x="1057867" y="4083448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4" name="Espace réservé du texte 6"/>
          <p:cNvSpPr>
            <a:spLocks noGrp="1"/>
          </p:cNvSpPr>
          <p:nvPr>
            <p:ph type="body" sz="quarter" idx="38"/>
          </p:nvPr>
        </p:nvSpPr>
        <p:spPr>
          <a:xfrm>
            <a:off x="2218267" y="4083448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5" name="Espace réservé du texte 6"/>
          <p:cNvSpPr>
            <a:spLocks noGrp="1"/>
          </p:cNvSpPr>
          <p:nvPr>
            <p:ph type="body" sz="quarter" idx="39"/>
          </p:nvPr>
        </p:nvSpPr>
        <p:spPr>
          <a:xfrm>
            <a:off x="3923928" y="3359536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6" name="Espace réservé du texte 6"/>
          <p:cNvSpPr>
            <a:spLocks noGrp="1"/>
          </p:cNvSpPr>
          <p:nvPr>
            <p:ph type="body" sz="quarter" idx="40"/>
          </p:nvPr>
        </p:nvSpPr>
        <p:spPr>
          <a:xfrm>
            <a:off x="5084328" y="3359536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7" name="Espace réservé du texte 6"/>
          <p:cNvSpPr>
            <a:spLocks noGrp="1"/>
          </p:cNvSpPr>
          <p:nvPr>
            <p:ph type="body" sz="quarter" idx="41"/>
          </p:nvPr>
        </p:nvSpPr>
        <p:spPr>
          <a:xfrm>
            <a:off x="6724775" y="4111308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8" name="Espace réservé du texte 6"/>
          <p:cNvSpPr>
            <a:spLocks noGrp="1"/>
          </p:cNvSpPr>
          <p:nvPr>
            <p:ph type="body" sz="quarter" idx="42"/>
          </p:nvPr>
        </p:nvSpPr>
        <p:spPr>
          <a:xfrm>
            <a:off x="7885175" y="4111308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9" name="Espace réservé du texte 6"/>
          <p:cNvSpPr>
            <a:spLocks noGrp="1"/>
          </p:cNvSpPr>
          <p:nvPr>
            <p:ph type="body" sz="quarter" idx="43"/>
          </p:nvPr>
        </p:nvSpPr>
        <p:spPr>
          <a:xfrm>
            <a:off x="4497873" y="5706533"/>
            <a:ext cx="1008000" cy="61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defRPr sz="8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887327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23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chemeClr val="tx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24" name="Connecteur droit avec flèche 23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Espace réservé du texte 5"/>
          <p:cNvSpPr>
            <a:spLocks noGrp="1"/>
          </p:cNvSpPr>
          <p:nvPr>
            <p:ph type="body" sz="quarter" idx="24"/>
          </p:nvPr>
        </p:nvSpPr>
        <p:spPr>
          <a:xfrm>
            <a:off x="1079612" y="2248829"/>
            <a:ext cx="2021920" cy="1054135"/>
          </a:xfrm>
          <a:solidFill>
            <a:schemeClr val="bg1"/>
          </a:solidFill>
          <a:effectLst>
            <a:outerShdw dist="38100" dir="10800000" algn="ctr" rotWithShape="0">
              <a:schemeClr val="tx2"/>
            </a:outerShdw>
          </a:effectLst>
        </p:spPr>
        <p:txBody>
          <a:bodyPr lIns="180000" tIns="0" rIns="0" bIns="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800">
                <a:solidFill>
                  <a:schemeClr val="tx2"/>
                </a:solidFill>
              </a:defRPr>
            </a:lvl1pPr>
            <a:lvl2pPr marL="0">
              <a:lnSpc>
                <a:spcPct val="120000"/>
              </a:lnSpc>
              <a:spcBef>
                <a:spcPts val="300"/>
              </a:spcBef>
              <a:buFontTx/>
              <a:buNone/>
              <a:defRPr sz="1000"/>
            </a:lvl2pPr>
            <a:lvl3pPr marL="0">
              <a:spcBef>
                <a:spcPts val="0"/>
              </a:spcBef>
              <a:buFontTx/>
              <a:buNone/>
              <a:defRPr sz="1800"/>
            </a:lvl3pPr>
            <a:lvl4pPr marL="0" indent="0">
              <a:spcBef>
                <a:spcPts val="0"/>
              </a:spcBef>
              <a:buFontTx/>
              <a:buNone/>
              <a:defRPr sz="1800"/>
            </a:lvl4pPr>
            <a:lvl5pPr marL="0">
              <a:spcBef>
                <a:spcPts val="0"/>
              </a:spcBef>
              <a:buFontTx/>
              <a:buNone/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7" name="Espace réservé du texte 6"/>
          <p:cNvSpPr>
            <a:spLocks noGrp="1"/>
          </p:cNvSpPr>
          <p:nvPr>
            <p:ph type="body" sz="quarter" idx="25"/>
          </p:nvPr>
        </p:nvSpPr>
        <p:spPr>
          <a:xfrm>
            <a:off x="3383868" y="2286598"/>
            <a:ext cx="5183870" cy="1862482"/>
          </a:xfrm>
        </p:spPr>
        <p:txBody>
          <a:bodyPr/>
          <a:lstStyle>
            <a:lvl1pPr marL="180000" indent="-180000">
              <a:spcBef>
                <a:spcPts val="0"/>
              </a:spcBef>
              <a:spcAft>
                <a:spcPts val="0"/>
              </a:spcAft>
              <a:buSzPct val="120000"/>
              <a:buFontTx/>
              <a:buBlip>
                <a:blip r:embed="rId2"/>
              </a:buBlip>
              <a:defRPr sz="1400">
                <a:solidFill>
                  <a:schemeClr val="tx1"/>
                </a:solidFill>
              </a:defRPr>
            </a:lvl1pPr>
            <a:lvl2pPr marL="180000">
              <a:spcBef>
                <a:spcPts val="1200"/>
              </a:spcBef>
              <a:tabLst>
                <a:tab pos="5024438" algn="r"/>
              </a:tabLst>
              <a:defRPr sz="1100" b="0"/>
            </a:lvl2pPr>
            <a:lvl3pPr marL="288000" indent="-108000">
              <a:spcBef>
                <a:spcPts val="300"/>
              </a:spcBef>
              <a:buClr>
                <a:schemeClr val="tx2"/>
              </a:buClr>
              <a:buFont typeface="Symbol" panose="05050102010706020507" pitchFamily="18" charset="2"/>
              <a:buChar char="·"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8" name="Espace réservé du texte 6"/>
          <p:cNvSpPr>
            <a:spLocks noGrp="1"/>
          </p:cNvSpPr>
          <p:nvPr>
            <p:ph type="body" sz="quarter" idx="43"/>
          </p:nvPr>
        </p:nvSpPr>
        <p:spPr>
          <a:xfrm>
            <a:off x="3599892" y="4293096"/>
            <a:ext cx="4968000" cy="253523"/>
          </a:xfrm>
          <a:solidFill>
            <a:srgbClr val="ADE0EC"/>
          </a:solidFill>
        </p:spPr>
        <p:txBody>
          <a:bodyPr lIns="72000" tIns="36000" rIns="72000" bIns="36000" anchor="ctr"/>
          <a:lstStyle>
            <a:lvl1pPr marL="0" indent="0">
              <a:spcBef>
                <a:spcPts val="0"/>
              </a:spcBef>
              <a:spcAft>
                <a:spcPts val="0"/>
              </a:spcAft>
              <a:buSzPct val="120000"/>
              <a:buFontTx/>
              <a:buNone/>
              <a:tabLst>
                <a:tab pos="4759325" algn="r"/>
              </a:tabLst>
              <a:defRPr sz="110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Espace réservé du texte 6"/>
          <p:cNvSpPr>
            <a:spLocks noGrp="1"/>
          </p:cNvSpPr>
          <p:nvPr>
            <p:ph type="body" sz="quarter" idx="44"/>
          </p:nvPr>
        </p:nvSpPr>
        <p:spPr>
          <a:xfrm>
            <a:off x="3609548" y="5143111"/>
            <a:ext cx="4958495" cy="986189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000"/>
              </a:spcAft>
              <a:buSzPct val="120000"/>
              <a:buFontTx/>
              <a:buNone/>
              <a:defRPr sz="1000">
                <a:solidFill>
                  <a:schemeClr val="tx1"/>
                </a:solidFill>
              </a:defRPr>
            </a:lvl1pPr>
            <a:lvl2pPr marL="540000"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341555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fléché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tx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496058" y="1185735"/>
            <a:ext cx="439498" cy="475615"/>
            <a:chOff x="496058" y="1304764"/>
            <a:chExt cx="439498" cy="475615"/>
          </a:xfrm>
        </p:grpSpPr>
        <p:sp>
          <p:nvSpPr>
            <p:cNvPr id="11" name="object 4"/>
            <p:cNvSpPr/>
            <p:nvPr userDrawn="1"/>
          </p:nvSpPr>
          <p:spPr>
            <a:xfrm>
              <a:off x="496058" y="1304764"/>
              <a:ext cx="279400" cy="475615"/>
            </a:xfrm>
            <a:custGeom>
              <a:avLst/>
              <a:gdLst/>
              <a:ahLst/>
              <a:cxnLst/>
              <a:rect l="l" t="t" r="r" b="b"/>
              <a:pathLst>
                <a:path w="279400" h="475614">
                  <a:moveTo>
                    <a:pt x="279006" y="0"/>
                  </a:moveTo>
                  <a:lnTo>
                    <a:pt x="72009" y="0"/>
                  </a:lnTo>
                  <a:lnTo>
                    <a:pt x="30378" y="1124"/>
                  </a:lnTo>
                  <a:lnTo>
                    <a:pt x="9001" y="8999"/>
                  </a:lnTo>
                  <a:lnTo>
                    <a:pt x="1125" y="30373"/>
                  </a:lnTo>
                  <a:lnTo>
                    <a:pt x="0" y="71996"/>
                  </a:lnTo>
                  <a:lnTo>
                    <a:pt x="0" y="403199"/>
                  </a:lnTo>
                  <a:lnTo>
                    <a:pt x="1125" y="444822"/>
                  </a:lnTo>
                  <a:lnTo>
                    <a:pt x="9001" y="466196"/>
                  </a:lnTo>
                  <a:lnTo>
                    <a:pt x="30378" y="474070"/>
                  </a:lnTo>
                  <a:lnTo>
                    <a:pt x="72009" y="475195"/>
                  </a:lnTo>
                  <a:lnTo>
                    <a:pt x="279006" y="475195"/>
                  </a:lnTo>
                </a:path>
              </a:pathLst>
            </a:custGeom>
            <a:ln w="25400">
              <a:solidFill>
                <a:schemeClr val="tx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12" name="Connecteur droit avec flèche 11"/>
            <p:cNvCxnSpPr/>
            <p:nvPr userDrawn="1"/>
          </p:nvCxnSpPr>
          <p:spPr>
            <a:xfrm>
              <a:off x="575556" y="1542571"/>
              <a:ext cx="360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536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itre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91" y="3429000"/>
            <a:ext cx="3493083" cy="1548172"/>
          </a:xfrm>
          <a:solidFill>
            <a:schemeClr val="accent2"/>
          </a:solidFill>
        </p:spPr>
        <p:txBody>
          <a:bodyPr lIns="180000" tIns="72000" rIns="108000" bIns="7200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175956" y="3176972"/>
            <a:ext cx="1080000" cy="1384995"/>
          </a:xfrm>
        </p:spPr>
        <p:txBody>
          <a:bodyPr wrap="none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0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0.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61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8000" indent="-288000">
              <a:buFontTx/>
              <a:buBlip>
                <a:blip r:embed="rId2"/>
              </a:buBlip>
              <a:defRPr>
                <a:solidFill>
                  <a:schemeClr val="accent2"/>
                </a:solidFill>
              </a:defRPr>
            </a:lvl1pPr>
            <a:lvl4pPr>
              <a:buClr>
                <a:schemeClr val="accent2"/>
              </a:buClr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08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olet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9138" y="1989139"/>
            <a:ext cx="7848906" cy="2625822"/>
          </a:xfrm>
        </p:spPr>
        <p:txBody>
          <a:bodyPr/>
          <a:lstStyle>
            <a:lvl1pPr marL="288000" indent="-288000">
              <a:buFontTx/>
              <a:buBlip>
                <a:blip r:embed="rId2"/>
              </a:buBlip>
              <a:defRPr>
                <a:solidFill>
                  <a:schemeClr val="accent2"/>
                </a:solidFill>
              </a:defRPr>
            </a:lvl1pPr>
            <a:lvl4pPr>
              <a:buClr>
                <a:schemeClr val="accent2"/>
              </a:buClr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2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1042988" y="4866986"/>
            <a:ext cx="7524750" cy="1262353"/>
          </a:xfrm>
          <a:solidFill>
            <a:schemeClr val="bg2"/>
          </a:solidFill>
        </p:spPr>
        <p:txBody>
          <a:bodyPr lIns="360000" tIns="180000" rIns="360000" bIns="108000"/>
          <a:lstStyle>
            <a:lvl1pPr marL="144000" indent="-144000">
              <a:spcBef>
                <a:spcPts val="300"/>
              </a:spcBef>
              <a:buClr>
                <a:schemeClr val="accent2"/>
              </a:buClr>
              <a:buSzPct val="100000"/>
              <a:buFont typeface="Symbol" panose="05050102010706020507" pitchFamily="18" charset="2"/>
              <a:buChar char="·"/>
              <a:defRPr sz="1000" b="1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505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91" y="3429000"/>
            <a:ext cx="3493083" cy="1548172"/>
          </a:xfrm>
          <a:solidFill>
            <a:schemeClr val="accent1"/>
          </a:solidFill>
        </p:spPr>
        <p:txBody>
          <a:bodyPr lIns="180000" tIns="72000" rIns="108000" bIns="7200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175956" y="3176972"/>
            <a:ext cx="1080000" cy="1384995"/>
          </a:xfrm>
        </p:spPr>
        <p:txBody>
          <a:bodyPr wrap="none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00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0.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89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79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Orange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9138" y="1989139"/>
            <a:ext cx="7848906" cy="26258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1042988" y="4866986"/>
            <a:ext cx="7524750" cy="1262353"/>
          </a:xfrm>
          <a:solidFill>
            <a:schemeClr val="bg2"/>
          </a:solidFill>
        </p:spPr>
        <p:txBody>
          <a:bodyPr lIns="360000" tIns="180000" rIns="360000" bIns="108000"/>
          <a:lstStyle>
            <a:lvl1pPr marL="144000" indent="-144000">
              <a:spcBef>
                <a:spcPts val="3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·"/>
              <a:defRPr sz="1000" b="1" i="0">
                <a:solidFill>
                  <a:schemeClr val="tx1"/>
                </a:solidFill>
              </a:defRPr>
            </a:lvl1pPr>
            <a:lvl2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2pPr>
            <a:lvl3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4pPr>
            <a:lvl5pPr marL="0">
              <a:spcBef>
                <a:spcPts val="0"/>
              </a:spcBef>
              <a:buFontTx/>
              <a:buNone/>
              <a:defRPr sz="11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419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2583" y="199657"/>
            <a:ext cx="396000" cy="360000"/>
          </a:xfrm>
          <a:solidFill>
            <a:schemeClr val="accent1"/>
          </a:solidFill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Tx/>
              <a:buNone/>
              <a:defRPr sz="2400" b="1" i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2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0.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24908" y="199930"/>
            <a:ext cx="2340000" cy="3600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Rappel du titre du chapitre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1042988" y="2024844"/>
            <a:ext cx="7524750" cy="3817156"/>
          </a:xfrm>
        </p:spPr>
        <p:txBody>
          <a:bodyPr/>
          <a:lstStyle>
            <a:lvl1pPr marL="216000" indent="-216000">
              <a:buSzPct val="130000"/>
              <a:defRPr sz="1100" b="0">
                <a:solidFill>
                  <a:schemeClr val="tx1"/>
                </a:solidFill>
              </a:defRPr>
            </a:lvl1pPr>
            <a:lvl2pPr marL="360000" indent="-144000"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1100" b="0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02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29" Type="http://schemas.openxmlformats.org/officeDocument/2006/relationships/image" Target="../media/image1.png"/><Relationship Id="rId30" Type="http://schemas.openxmlformats.org/officeDocument/2006/relationships/image" Target="../media/image2.png"/><Relationship Id="rId3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42988" y="980728"/>
            <a:ext cx="7525056" cy="864096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9138" y="1989139"/>
            <a:ext cx="7848906" cy="4140200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68044" y="6527556"/>
            <a:ext cx="3600000" cy="107722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>
            <a:lvl1pPr algn="r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6426252"/>
            <a:ext cx="720000" cy="247893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1057578" y="649141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 userDrawn="1"/>
        </p:nvSpPr>
        <p:spPr>
          <a:xfrm>
            <a:off x="8640452" y="6486322"/>
            <a:ext cx="252000" cy="180000"/>
          </a:xfrm>
          <a:prstGeom prst="rect">
            <a:avLst/>
          </a:prstGeom>
          <a:solidFill>
            <a:schemeClr val="tx2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fld id="{B506DB53-05D3-43A2-84E6-AE379949C397}" type="slidenum">
              <a:rPr lang="fr-FR" sz="900" b="1" smtClean="0">
                <a:solidFill>
                  <a:schemeClr val="bg1"/>
                </a:solidFill>
              </a:rPr>
              <a:pPr algn="ctr"/>
              <a:t>‹#›</a:t>
            </a:fld>
            <a:endParaRPr lang="fr-FR" sz="900" b="1" dirty="0" err="1" smtClean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0"/>
          <a:stretch>
            <a:fillRect/>
          </a:stretch>
        </p:blipFill>
        <p:spPr>
          <a:xfrm>
            <a:off x="1136578" y="6426252"/>
            <a:ext cx="762066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6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7" r:id="rId4"/>
    <p:sldLayoutId id="2147483658" r:id="rId5"/>
    <p:sldLayoutId id="2147483651" r:id="rId6"/>
    <p:sldLayoutId id="2147483650" r:id="rId7"/>
    <p:sldLayoutId id="2147483653" r:id="rId8"/>
    <p:sldLayoutId id="2147483661" r:id="rId9"/>
    <p:sldLayoutId id="2147483662" r:id="rId10"/>
    <p:sldLayoutId id="2147483664" r:id="rId11"/>
    <p:sldLayoutId id="2147483667" r:id="rId12"/>
    <p:sldLayoutId id="2147483668" r:id="rId13"/>
    <p:sldLayoutId id="2147483665" r:id="rId14"/>
    <p:sldLayoutId id="2147483655" r:id="rId15"/>
    <p:sldLayoutId id="2147483659" r:id="rId16"/>
    <p:sldLayoutId id="2147483660" r:id="rId17"/>
    <p:sldLayoutId id="2147483663" r:id="rId18"/>
    <p:sldLayoutId id="2147483669" r:id="rId19"/>
    <p:sldLayoutId id="2147483670" r:id="rId20"/>
    <p:sldLayoutId id="2147483671" r:id="rId21"/>
    <p:sldLayoutId id="2147483672" r:id="rId22"/>
    <p:sldLayoutId id="2147483676" r:id="rId23"/>
    <p:sldLayoutId id="2147483673" r:id="rId24"/>
    <p:sldLayoutId id="2147483674" r:id="rId25"/>
    <p:sldLayoutId id="2147483675" r:id="rId26"/>
    <p:sldLayoutId id="2147483666" r:id="rId27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00000"/>
        </a:lnSpc>
        <a:spcBef>
          <a:spcPts val="1800"/>
        </a:spcBef>
        <a:buSzPct val="110000"/>
        <a:buFontTx/>
        <a:buBlip>
          <a:blip r:embed="rId31"/>
        </a:buBlip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288000" indent="0" algn="l" defTabSz="685800" rtl="0" eaLnBrk="1" latinLnBrk="0" hangingPunct="1">
        <a:lnSpc>
          <a:spcPct val="100000"/>
        </a:lnSpc>
        <a:spcBef>
          <a:spcPts val="1200"/>
        </a:spcBef>
        <a:buSzPct val="12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0" algn="l" defTabSz="685800" rtl="0" eaLnBrk="1" latinLnBrk="0" hangingPunct="1">
        <a:lnSpc>
          <a:spcPct val="100000"/>
        </a:lnSpc>
        <a:spcBef>
          <a:spcPts val="600"/>
        </a:spcBef>
        <a:buSzPct val="120000"/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396000" indent="-108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20000"/>
        <a:buFont typeface="Symbol" panose="05050102010706020507" pitchFamily="18" charset="2"/>
        <a:buChar char="·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685800" rtl="0" eaLnBrk="1" latinLnBrk="0" hangingPunct="1">
        <a:lnSpc>
          <a:spcPct val="100000"/>
        </a:lnSpc>
        <a:spcBef>
          <a:spcPts val="1200"/>
        </a:spcBef>
        <a:buSzPct val="120000"/>
        <a:buFontTx/>
        <a:buNone/>
        <a:defRPr sz="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57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5397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119" userDrawn="1">
          <p15:clr>
            <a:srgbClr val="F26B43"/>
          </p15:clr>
        </p15:guide>
        <p15:guide id="9" orient="horz" pos="890" userDrawn="1">
          <p15:clr>
            <a:srgbClr val="F26B43"/>
          </p15:clr>
        </p15:guide>
        <p15:guide id="10" orient="horz" pos="12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37.png"/><Relationship Id="rId5" Type="http://schemas.openxmlformats.org/officeDocument/2006/relationships/image" Target="../media/image27.png"/><Relationship Id="rId6" Type="http://schemas.openxmlformats.org/officeDocument/2006/relationships/image" Target="../media/image23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15.png"/><Relationship Id="rId10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19.png"/><Relationship Id="rId5" Type="http://schemas.openxmlformats.org/officeDocument/2006/relationships/image" Target="../media/image13.png"/><Relationship Id="rId6" Type="http://schemas.openxmlformats.org/officeDocument/2006/relationships/image" Target="../media/image15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15.png"/><Relationship Id="rId5" Type="http://schemas.openxmlformats.org/officeDocument/2006/relationships/image" Target="../media/image3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Baromètre </a:t>
            </a:r>
            <a:r>
              <a:rPr lang="fr-FR" dirty="0"/>
              <a:t>FHF </a:t>
            </a:r>
            <a:r>
              <a:rPr lang="fr-FR" dirty="0" smtClean="0"/>
              <a:t>- </a:t>
            </a:r>
            <a:r>
              <a:rPr lang="fr-FR" dirty="0" err="1" smtClean="0"/>
              <a:t>Obea</a:t>
            </a:r>
            <a:r>
              <a:rPr lang="fr-FR" dirty="0" smtClean="0"/>
              <a:t> </a:t>
            </a:r>
            <a:r>
              <a:rPr lang="fr-FR" dirty="0"/>
              <a:t>des enjeux </a:t>
            </a:r>
            <a:r>
              <a:rPr lang="fr-FR" dirty="0" smtClean="0"/>
              <a:t>RH</a:t>
            </a:r>
            <a:r>
              <a:rPr lang="fr-FR" i="1" dirty="0"/>
              <a:t/>
            </a:r>
            <a:br>
              <a:rPr lang="fr-FR" i="1" dirty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fr-FR" dirty="0" smtClean="0"/>
              <a:t>Jérôme MIARA</a:t>
            </a:r>
            <a:endParaRPr lang="fr-FR" dirty="0"/>
          </a:p>
          <a:p>
            <a:pPr lvl="1"/>
            <a:r>
              <a:rPr lang="fr-FR" dirty="0" smtClean="0"/>
              <a:t>PDG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6337652" y="564603"/>
            <a:ext cx="2555523" cy="138499"/>
          </a:xfrm>
        </p:spPr>
        <p:txBody>
          <a:bodyPr/>
          <a:lstStyle/>
          <a:p>
            <a:r>
              <a:rPr lang="fr-FR" dirty="0" smtClean="0"/>
              <a:t>26 septembre 2018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03" y="2242207"/>
            <a:ext cx="2340793" cy="107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844241" y="5571049"/>
            <a:ext cx="2291259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Exemplaire presse</a:t>
            </a:r>
          </a:p>
        </p:txBody>
      </p:sp>
    </p:spTree>
    <p:extLst>
      <p:ext uri="{BB962C8B-B14F-4D97-AF65-F5344CB8AC3E}">
        <p14:creationId xmlns:p14="http://schemas.microsoft.com/office/powerpoint/2010/main" val="30023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800" dirty="0" smtClean="0"/>
              <a:t>Un dialogue social hétérogène</a:t>
            </a:r>
            <a:endParaRPr lang="fr-FR" sz="28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818696" y="2210381"/>
            <a:ext cx="3640334" cy="62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lnSpc>
                <a:spcPts val="2000"/>
              </a:lnSpc>
              <a:defRPr sz="20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sz="1800" dirty="0">
                <a:latin typeface="Century Gothic" panose="020B0502020202020204" pitchFamily="34" charset="0"/>
              </a:rPr>
              <a:t>d</a:t>
            </a:r>
            <a:r>
              <a:rPr lang="fr-FR" sz="1800" dirty="0" smtClean="0">
                <a:latin typeface="Century Gothic" panose="020B0502020202020204" pitchFamily="34" charset="0"/>
              </a:rPr>
              <a:t>isposent de moyens </a:t>
            </a:r>
          </a:p>
          <a:p>
            <a:r>
              <a:rPr lang="fr-FR" sz="1800" dirty="0" smtClean="0">
                <a:latin typeface="Century Gothic" panose="020B0502020202020204" pitchFamily="34" charset="0"/>
              </a:rPr>
              <a:t>de </a:t>
            </a:r>
            <a:r>
              <a:rPr lang="fr-FR" dirty="0">
                <a:latin typeface="Century Gothic" panose="020B0502020202020204" pitchFamily="34" charset="0"/>
              </a:rPr>
              <a:t>reconnaissance</a:t>
            </a:r>
          </a:p>
        </p:txBody>
      </p:sp>
      <p:sp>
        <p:nvSpPr>
          <p:cNvPr id="28" name="Titre 1">
            <a:extLst>
              <a:ext uri="{FF2B5EF4-FFF2-40B4-BE49-F238E27FC236}">
                <a16:creationId xmlns="" xmlns:a16="http://schemas.microsoft.com/office/drawing/2014/main" id="{7C1417C6-A942-4357-A02A-23EE8CBAA4C5}"/>
              </a:ext>
            </a:extLst>
          </p:cNvPr>
          <p:cNvSpPr txBox="1">
            <a:spLocks/>
          </p:cNvSpPr>
          <p:nvPr/>
        </p:nvSpPr>
        <p:spPr bwMode="gray">
          <a:xfrm>
            <a:off x="494098" y="1356853"/>
            <a:ext cx="8992803" cy="28007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lvl="0">
              <a:defRPr/>
            </a:pPr>
            <a:r>
              <a:rPr lang="fr-FR" b="1" dirty="0">
                <a:solidFill>
                  <a:srgbClr val="00A7DE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#</a:t>
            </a:r>
            <a:r>
              <a:rPr lang="fr-FR" sz="3200" b="1" dirty="0">
                <a:solidFill>
                  <a:srgbClr val="00A7DE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fr-FR" sz="1600" dirty="0">
                <a:solidFill>
                  <a:srgbClr val="575756">
                    <a:lumMod val="95000"/>
                    <a:lumOff val="5000"/>
                  </a:srgbClr>
                </a:solidFill>
                <a:latin typeface="Century Gothic" panose="020B0502020202020204" pitchFamily="34" charset="0"/>
                <a:cs typeface="Gisha" pitchFamily="34" charset="-79"/>
              </a:rPr>
              <a:t>Sur les 12 derniers mois, à quel rythme avez-vous géré :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495577" y="2435083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CHU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650182" y="2435083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CH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" y="2868845"/>
            <a:ext cx="4506286" cy="20133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529" y="2850206"/>
            <a:ext cx="4507471" cy="2013350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>
          <a:xfrm>
            <a:off x="611560" y="1786138"/>
            <a:ext cx="580585" cy="5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1938" y="45300"/>
            <a:ext cx="8388424" cy="864096"/>
          </a:xfrm>
        </p:spPr>
        <p:txBody>
          <a:bodyPr/>
          <a:lstStyle/>
          <a:p>
            <a:r>
              <a:rPr lang="fr-FR" sz="2800" dirty="0" smtClean="0"/>
              <a:t>L’enjeu de l’attractivité médicale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434322" y="1382418"/>
            <a:ext cx="3487899" cy="8211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22189" y="1492229"/>
            <a:ext cx="800466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/>
              <a:t>1/3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360636" y="1446063"/>
            <a:ext cx="2883497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400" dirty="0" smtClean="0"/>
              <a:t>FORMALISATION DU </a:t>
            </a:r>
          </a:p>
          <a:p>
            <a:r>
              <a:rPr lang="fr-FR" sz="1400" dirty="0" smtClean="0"/>
              <a:t>PROJET SOCIAL MEDICAL OU</a:t>
            </a:r>
            <a:r>
              <a:rPr lang="fr-FR" sz="1400" dirty="0"/>
              <a:t> </a:t>
            </a:r>
            <a:r>
              <a:rPr lang="fr-FR" sz="1400" dirty="0" smtClean="0"/>
              <a:t>ACTIONS SPECIFIQUES AU PM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434322" y="2444968"/>
            <a:ext cx="3487899" cy="7050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87238" y="2570340"/>
            <a:ext cx="1429740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/>
              <a:t>42% </a:t>
            </a:r>
            <a:r>
              <a:rPr lang="fr-FR" sz="2400" b="1" dirty="0" smtClean="0"/>
              <a:t>(=)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42448" y="2485337"/>
            <a:ext cx="1979773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400" dirty="0" smtClean="0"/>
              <a:t>SIGNATURE CHARTE </a:t>
            </a:r>
          </a:p>
          <a:p>
            <a:r>
              <a:rPr lang="fr-FR" sz="1400" dirty="0" smtClean="0"/>
              <a:t>D’ACCUEIL DES INTERNES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347612" y="2444836"/>
            <a:ext cx="2508465" cy="705169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pic>
        <p:nvPicPr>
          <p:cNvPr id="18" name="Image 1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81059">
            <a:off x="6493653" y="2537686"/>
            <a:ext cx="461909" cy="44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7013494" y="2557609"/>
            <a:ext cx="503911" cy="24622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CHU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739517" y="2847716"/>
            <a:ext cx="2343308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CH &gt;  500 salariés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1250" y="1943275"/>
            <a:ext cx="2570182" cy="73866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400" dirty="0" smtClean="0"/>
              <a:t>La formalisation </a:t>
            </a:r>
          </a:p>
          <a:p>
            <a:r>
              <a:rPr lang="fr-FR" sz="2400" dirty="0" smtClean="0"/>
              <a:t>des démarches 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347612" y="1334621"/>
            <a:ext cx="1808190" cy="419166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chemeClr val="bg1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170447" y="1411688"/>
            <a:ext cx="65237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CHU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465448" y="1386165"/>
            <a:ext cx="723686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9</a:t>
            </a:r>
            <a:r>
              <a:rPr lang="fr-FR" sz="2400" b="1" dirty="0" smtClean="0">
                <a:solidFill>
                  <a:schemeClr val="bg1"/>
                </a:solidFill>
              </a:rPr>
              <a:t>3%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346594" y="1844503"/>
            <a:ext cx="2522605" cy="501932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465448" y="1913616"/>
            <a:ext cx="723686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154431" y="1950644"/>
            <a:ext cx="445061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CH</a:t>
            </a:r>
          </a:p>
        </p:txBody>
      </p:sp>
      <p:sp>
        <p:nvSpPr>
          <p:cNvPr id="33" name="Double flèche verticale 32"/>
          <p:cNvSpPr/>
          <p:nvPr/>
        </p:nvSpPr>
        <p:spPr>
          <a:xfrm>
            <a:off x="6041780" y="1612309"/>
            <a:ext cx="289447" cy="451734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00"/>
          <a:stretch/>
        </p:blipFill>
        <p:spPr>
          <a:xfrm>
            <a:off x="7664895" y="1931313"/>
            <a:ext cx="436874" cy="346440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8075253" y="1906198"/>
            <a:ext cx="793946" cy="43088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&lt; 2000 salariés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835696" y="3421944"/>
            <a:ext cx="7016822" cy="360000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baseline="-8000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74%</a:t>
            </a: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590108" y="3377597"/>
            <a:ext cx="6153830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La politique d’accueil des étudiants et des praticiens</a:t>
            </a:r>
            <a:endParaRPr lang="fr-FR" sz="1600" b="1" dirty="0">
              <a:solidFill>
                <a:srgbClr val="FFFFFF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835695" y="3864463"/>
            <a:ext cx="7016821" cy="360000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baseline="-8000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74%</a:t>
            </a: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997837" y="3810878"/>
            <a:ext cx="69168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La</a:t>
            </a: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formation des responsables médicaux au management </a:t>
            </a:r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l’établissement</a:t>
            </a:r>
            <a:endParaRPr lang="fr-FR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0" name="Image 15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15459" y="4359727"/>
            <a:ext cx="224454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 bwMode="auto">
          <a:xfrm>
            <a:off x="1835695" y="4280868"/>
            <a:ext cx="7016822" cy="360000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baseline="-8000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71%</a:t>
            </a: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702322" y="4227283"/>
            <a:ext cx="6240990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La prévention des RPS et la QVT</a:t>
            </a:r>
            <a:endParaRPr lang="fr-FR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71425" y="797058"/>
            <a:ext cx="7967362" cy="33855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200" i="1" dirty="0" smtClean="0"/>
              <a:t>Un sujet de forte mobilisation pour </a:t>
            </a:r>
            <a:r>
              <a:rPr lang="fr-FR" sz="2200" b="1" i="1" dirty="0" smtClean="0"/>
              <a:t>¾ </a:t>
            </a:r>
            <a:r>
              <a:rPr lang="fr-FR" sz="2200" i="1" dirty="0" smtClean="0"/>
              <a:t>des DAM… 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48452" y="257267"/>
            <a:ext cx="948722" cy="803089"/>
          </a:xfrm>
          <a:prstGeom prst="rect">
            <a:avLst/>
          </a:prstGeom>
        </p:spPr>
      </p:pic>
      <p:sp>
        <p:nvSpPr>
          <p:cNvPr id="44" name="ZoneTexte 43"/>
          <p:cNvSpPr txBox="1"/>
          <p:nvPr/>
        </p:nvSpPr>
        <p:spPr>
          <a:xfrm>
            <a:off x="44522" y="3564857"/>
            <a:ext cx="2503638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400" dirty="0" smtClean="0"/>
              <a:t>Les sujets d’actions </a:t>
            </a:r>
          </a:p>
        </p:txBody>
      </p:sp>
      <p:pic>
        <p:nvPicPr>
          <p:cNvPr id="53" name="Image 15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15457" y="3557561"/>
            <a:ext cx="224454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15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10588" y="3969863"/>
            <a:ext cx="224454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30669" y="4837527"/>
            <a:ext cx="8269094" cy="67710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2200" i="1" dirty="0" smtClean="0"/>
              <a:t>… mais </a:t>
            </a:r>
            <a:r>
              <a:rPr lang="fr-FR" sz="2200" i="1" dirty="0"/>
              <a:t>l’efficience du Plan ministériel pour l’attractivité jugée </a:t>
            </a:r>
            <a:r>
              <a:rPr lang="fr-FR" sz="2200" i="1" dirty="0" smtClean="0"/>
              <a:t>encore insuffisante :</a:t>
            </a:r>
            <a:endParaRPr lang="fr-FR" sz="2200" i="1" dirty="0"/>
          </a:p>
        </p:txBody>
      </p:sp>
      <p:sp>
        <p:nvSpPr>
          <p:cNvPr id="57" name="Ellipse 56"/>
          <p:cNvSpPr/>
          <p:nvPr/>
        </p:nvSpPr>
        <p:spPr>
          <a:xfrm>
            <a:off x="3042457" y="5831706"/>
            <a:ext cx="1122537" cy="8556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/>
              <a:t>25%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4164994" y="6074870"/>
            <a:ext cx="1785627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i="1" dirty="0" smtClean="0"/>
              <a:t>Prime d’engagement de carrière hospitalière </a:t>
            </a:r>
          </a:p>
        </p:txBody>
      </p:sp>
      <p:sp>
        <p:nvSpPr>
          <p:cNvPr id="59" name="Ellipse 58"/>
          <p:cNvSpPr/>
          <p:nvPr/>
        </p:nvSpPr>
        <p:spPr>
          <a:xfrm>
            <a:off x="6296012" y="5799440"/>
            <a:ext cx="1122537" cy="8556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/>
              <a:t>28%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7496632" y="6042604"/>
            <a:ext cx="1785627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i="1" dirty="0" smtClean="0"/>
              <a:t>Prime d’exercice territorial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41259" y="5528495"/>
            <a:ext cx="4235702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1400" dirty="0" smtClean="0"/>
              <a:t>Niveau d’efficience perçu de chaque mesure : </a:t>
            </a:r>
          </a:p>
        </p:txBody>
      </p:sp>
    </p:spTree>
    <p:extLst>
      <p:ext uri="{BB962C8B-B14F-4D97-AF65-F5344CB8AC3E}">
        <p14:creationId xmlns:p14="http://schemas.microsoft.com/office/powerpoint/2010/main" val="14731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957" y="219737"/>
            <a:ext cx="8388424" cy="864096"/>
          </a:xfrm>
        </p:spPr>
        <p:txBody>
          <a:bodyPr/>
          <a:lstStyle/>
          <a:p>
            <a:r>
              <a:rPr lang="fr-FR" sz="2600" dirty="0" smtClean="0"/>
              <a:t>La réforme du 3ème cycle : un impact pour la quasi-totalité des établissements concernés</a:t>
            </a:r>
            <a:endParaRPr lang="fr-FR" sz="26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33032" y="1083833"/>
            <a:ext cx="8023256" cy="869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7291" y="1244584"/>
            <a:ext cx="986415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/>
              <a:t>75%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39020" y="1255241"/>
            <a:ext cx="6817267" cy="55399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dirty="0" smtClean="0"/>
              <a:t>Estiment ne pas être assez associés à la politique de répartition des stages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19957" y="2327185"/>
            <a:ext cx="8036331" cy="86262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pic>
        <p:nvPicPr>
          <p:cNvPr id="43" name="Image 1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4546" y="3835072"/>
            <a:ext cx="366197" cy="3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ectangle 44"/>
          <p:cNvSpPr/>
          <p:nvPr/>
        </p:nvSpPr>
        <p:spPr bwMode="auto">
          <a:xfrm>
            <a:off x="819957" y="3694485"/>
            <a:ext cx="8036331" cy="633618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917292" y="2489056"/>
            <a:ext cx="986415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/>
              <a:t>96%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039021" y="2464703"/>
            <a:ext cx="6817267" cy="55399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dirty="0" smtClean="0"/>
              <a:t>Estiment que la mise en œuvre des nouvelles maquettes de 3</a:t>
            </a:r>
            <a:r>
              <a:rPr lang="fr-FR" baseline="30000" dirty="0" smtClean="0"/>
              <a:t>ème</a:t>
            </a:r>
            <a:r>
              <a:rPr lang="fr-FR" dirty="0" smtClean="0"/>
              <a:t> cycle impacte leur établissement</a:t>
            </a:r>
          </a:p>
        </p:txBody>
      </p:sp>
      <p:pic>
        <p:nvPicPr>
          <p:cNvPr id="53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13" y="3258448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633" y="3258448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549" y="3228248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37" y="3228248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1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4546" y="4550862"/>
            <a:ext cx="366197" cy="3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57"/>
          <p:cNvSpPr/>
          <p:nvPr/>
        </p:nvSpPr>
        <p:spPr bwMode="auto">
          <a:xfrm>
            <a:off x="819957" y="4410275"/>
            <a:ext cx="7253497" cy="540178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819956" y="3792002"/>
            <a:ext cx="689591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fr-FR" b="1" dirty="0">
                <a:solidFill>
                  <a:srgbClr val="FFFFFF"/>
                </a:solidFill>
              </a:rPr>
              <a:t>R</a:t>
            </a:r>
            <a:r>
              <a:rPr lang="fr-FR" b="1" dirty="0" smtClean="0">
                <a:solidFill>
                  <a:srgbClr val="FFFFFF"/>
                </a:solidFill>
              </a:rPr>
              <a:t>ecrutement FFI et stagiaires associés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8073454" y="3885668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85%</a:t>
            </a:r>
            <a:endParaRPr lang="fr-FR" sz="2000" b="1" dirty="0" smtClean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245584" y="4526787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77%</a:t>
            </a:r>
            <a:endParaRPr lang="fr-FR" sz="2000" b="1" dirty="0" smtClean="0">
              <a:solidFill>
                <a:schemeClr val="bg1"/>
              </a:solidFill>
            </a:endParaRPr>
          </a:p>
        </p:txBody>
      </p:sp>
      <p:pic>
        <p:nvPicPr>
          <p:cNvPr id="62" name="Image 1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4545" y="5169859"/>
            <a:ext cx="366197" cy="3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le 62"/>
          <p:cNvSpPr/>
          <p:nvPr/>
        </p:nvSpPr>
        <p:spPr bwMode="auto">
          <a:xfrm>
            <a:off x="819957" y="5029272"/>
            <a:ext cx="4760155" cy="633618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36443" y="5117142"/>
            <a:ext cx="51201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Réorganisation : fermetures de lits, </a:t>
            </a:r>
          </a:p>
          <a:p>
            <a:pPr>
              <a:lnSpc>
                <a:spcPts val="15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suppression de lignes de garde</a:t>
            </a:r>
            <a:endParaRPr lang="fr-FR" sz="1600" b="1" dirty="0">
              <a:solidFill>
                <a:srgbClr val="FFFFFF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4537554" y="5119427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31%</a:t>
            </a:r>
            <a:endParaRPr lang="fr-FR" sz="2000" b="1" dirty="0" smtClean="0">
              <a:solidFill>
                <a:schemeClr val="bg1"/>
              </a:solidFill>
            </a:endParaRPr>
          </a:p>
        </p:txBody>
      </p:sp>
      <p:pic>
        <p:nvPicPr>
          <p:cNvPr id="66" name="Image 1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0297" y="5890353"/>
            <a:ext cx="366197" cy="3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66"/>
          <p:cNvSpPr/>
          <p:nvPr/>
        </p:nvSpPr>
        <p:spPr bwMode="auto">
          <a:xfrm>
            <a:off x="799851" y="5709495"/>
            <a:ext cx="4780261" cy="633618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fr-FR" sz="4000" b="1" baseline="-80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799851" y="5811091"/>
            <a:ext cx="348411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Paiement de TTA pour les seniors</a:t>
            </a:r>
            <a:endParaRPr lang="fr-FR" sz="1600" b="1" dirty="0">
              <a:solidFill>
                <a:srgbClr val="FFFFFF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7554" y="5818786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23%</a:t>
            </a:r>
            <a:endParaRPr lang="fr-FR" sz="2000" b="1" dirty="0" smtClean="0">
              <a:solidFill>
                <a:schemeClr val="bg1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-66162" y="168152"/>
            <a:ext cx="948722" cy="803089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553394" y="2150674"/>
            <a:ext cx="2938485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1600" b="1" dirty="0" smtClean="0"/>
              <a:t>CH-CHU &gt;  2 000 salariés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836443" y="4321521"/>
            <a:ext cx="6895917" cy="653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fr-FR" sz="1600" b="1" dirty="0">
                <a:solidFill>
                  <a:srgbClr val="FFFFFF"/>
                </a:solidFill>
              </a:rPr>
              <a:t>I</a:t>
            </a:r>
            <a:r>
              <a:rPr lang="fr-FR" sz="1600" b="1" dirty="0" smtClean="0">
                <a:solidFill>
                  <a:srgbClr val="FFFFFF"/>
                </a:solidFill>
              </a:rPr>
              <a:t>nadéquation entre répartition des stages et </a:t>
            </a:r>
          </a:p>
          <a:p>
            <a:pPr>
              <a:lnSpc>
                <a:spcPts val="2300"/>
              </a:lnSpc>
            </a:pPr>
            <a:r>
              <a:rPr lang="fr-FR" sz="1600" b="1" dirty="0" smtClean="0">
                <a:solidFill>
                  <a:srgbClr val="FFFFFF"/>
                </a:solidFill>
              </a:rPr>
              <a:t>besoins/moyens de l’établissement </a:t>
            </a:r>
            <a:endParaRPr lang="fr-FR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 bwMode="auto">
          <a:xfrm>
            <a:off x="1699832" y="3520050"/>
            <a:ext cx="2340567" cy="1033667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l">
              <a:defRPr/>
            </a:pPr>
            <a:endParaRPr lang="fr-FR" sz="44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7628" y="445873"/>
            <a:ext cx="8388424" cy="864096"/>
          </a:xfrm>
        </p:spPr>
        <p:txBody>
          <a:bodyPr/>
          <a:lstStyle/>
          <a:p>
            <a:r>
              <a:rPr lang="fr-FR" sz="3200" dirty="0" smtClean="0"/>
              <a:t>GHT</a:t>
            </a:r>
            <a:r>
              <a:rPr lang="fr-FR" sz="2800" dirty="0" smtClean="0"/>
              <a:t> : des enjeux de déploiement et d’appropriation</a:t>
            </a:r>
            <a:endParaRPr lang="fr-FR" sz="28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569141" y="2085237"/>
            <a:ext cx="3513761" cy="7848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fr-FR" sz="1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Perspectives pour les </a:t>
            </a:r>
          </a:p>
          <a:p>
            <a:pPr algn="l">
              <a:lnSpc>
                <a:spcPts val="2700"/>
              </a:lnSpc>
            </a:pPr>
            <a:r>
              <a:rPr lang="fr-FR" sz="1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professionnels </a:t>
            </a:r>
            <a:r>
              <a:rPr lang="fr-FR" sz="12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(formation, mobilité)</a:t>
            </a:r>
            <a:endParaRPr lang="fr-FR" sz="1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" y="1644783"/>
            <a:ext cx="1185664" cy="97008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43"/>
          <p:cNvSpPr/>
          <p:nvPr/>
        </p:nvSpPr>
        <p:spPr bwMode="auto">
          <a:xfrm>
            <a:off x="1557220" y="2085237"/>
            <a:ext cx="3903554" cy="78483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4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527412" y="2223992"/>
            <a:ext cx="252046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000"/>
              </a:lnSpc>
            </a:pPr>
            <a:r>
              <a:rPr lang="fr-FR" sz="14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Amélioration de la prise </a:t>
            </a:r>
            <a:br>
              <a:rPr lang="fr-FR" sz="14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fr-FR" sz="14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en charge des patients</a:t>
            </a:r>
            <a:endParaRPr lang="fr-FR" sz="14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274953" y="5759478"/>
            <a:ext cx="6767887" cy="648000"/>
          </a:xfrm>
          <a:prstGeom prst="rect">
            <a:avLst/>
          </a:prstGeom>
          <a:solidFill>
            <a:srgbClr val="8886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292902" y="5784864"/>
            <a:ext cx="3094088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Opportunité </a:t>
            </a:r>
            <a:br>
              <a:rPr lang="fr-FR" sz="1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fr-FR" sz="1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pour l’établissement</a:t>
            </a:r>
            <a:endParaRPr lang="fr-FR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hlinkClick r:id="" action="ppaction://noaction"/>
          </p:cNvPr>
          <p:cNvSpPr/>
          <p:nvPr/>
        </p:nvSpPr>
        <p:spPr bwMode="auto">
          <a:xfrm>
            <a:off x="2938368" y="3140606"/>
            <a:ext cx="5668006" cy="30624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ctr"/>
            <a:r>
              <a:rPr lang="fr-FR" b="1" i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DES ATTENTES RENOUVELEES</a:t>
            </a:r>
            <a:endParaRPr lang="fr-FR" b="1" i="1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202447" y="3533260"/>
            <a:ext cx="2303921" cy="1022963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l">
              <a:defRPr/>
            </a:pPr>
            <a:endParaRPr lang="fr-FR" sz="44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010792" y="3695637"/>
            <a:ext cx="2129450" cy="80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fr-FR" sz="14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Manque d’accompagnement des établissements</a:t>
            </a:r>
            <a:endParaRPr lang="fr-FR" sz="14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4591558" y="5777593"/>
            <a:ext cx="749575" cy="560757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5"/>
          <a:stretch/>
        </p:blipFill>
        <p:spPr>
          <a:xfrm>
            <a:off x="3950599" y="2280706"/>
            <a:ext cx="565273" cy="474123"/>
          </a:xfrm>
          <a:prstGeom prst="rect">
            <a:avLst/>
          </a:prstGeom>
          <a:noFill/>
        </p:spPr>
      </p:pic>
      <p:sp>
        <p:nvSpPr>
          <p:cNvPr id="61" name="ZoneTexte 60"/>
          <p:cNvSpPr txBox="1"/>
          <p:nvPr/>
        </p:nvSpPr>
        <p:spPr>
          <a:xfrm>
            <a:off x="1711367" y="3488369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69%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234691" y="3497159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53%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745369" y="3515466"/>
            <a:ext cx="1940006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fr-FR" sz="14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outils statutaires inadaptés pour le travail PNM multi-sites (MAD)</a:t>
            </a:r>
            <a:endParaRPr lang="fr-FR" sz="14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5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78052" y="3994103"/>
            <a:ext cx="304975" cy="29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Rectangle 65"/>
          <p:cNvSpPr/>
          <p:nvPr/>
        </p:nvSpPr>
        <p:spPr bwMode="auto">
          <a:xfrm>
            <a:off x="6690453" y="3533260"/>
            <a:ext cx="2340567" cy="1014638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l">
              <a:defRPr/>
            </a:pPr>
            <a:endParaRPr lang="fr-FR" sz="44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761261" y="3533260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71%</a:t>
            </a:r>
          </a:p>
        </p:txBody>
      </p:sp>
      <p:pic>
        <p:nvPicPr>
          <p:cNvPr id="68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97675" y="3973504"/>
            <a:ext cx="304975" cy="29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ZoneTexte 68"/>
          <p:cNvSpPr txBox="1"/>
          <p:nvPr/>
        </p:nvSpPr>
        <p:spPr>
          <a:xfrm>
            <a:off x="7143969" y="3666262"/>
            <a:ext cx="1940006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fr-FR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Travail d’harmonisation</a:t>
            </a:r>
          </a:p>
          <a:p>
            <a:pPr algn="ctr">
              <a:lnSpc>
                <a:spcPts val="1900"/>
              </a:lnSpc>
            </a:pPr>
            <a:r>
              <a:rPr lang="fr-FR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à réaliser</a:t>
            </a:r>
            <a:endParaRPr lang="fr-FR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574928" y="2109397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61%</a:t>
            </a:r>
          </a:p>
        </p:txBody>
      </p:sp>
      <p:pic>
        <p:nvPicPr>
          <p:cNvPr id="71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04801" y="2561116"/>
            <a:ext cx="304975" cy="29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6519540" y="5974981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ZoneTexte 72"/>
          <p:cNvSpPr txBox="1"/>
          <p:nvPr/>
        </p:nvSpPr>
        <p:spPr>
          <a:xfrm>
            <a:off x="5654840" y="5836334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59%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292902" y="5055077"/>
            <a:ext cx="6749938" cy="648000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343220" y="5112887"/>
            <a:ext cx="309408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Attractivité pour les professionnels</a:t>
            </a:r>
            <a:endParaRPr lang="fr-FR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6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6519540" y="5280789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ZoneTexte 76"/>
          <p:cNvSpPr txBox="1"/>
          <p:nvPr/>
        </p:nvSpPr>
        <p:spPr>
          <a:xfrm>
            <a:off x="5614175" y="5157534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30%</a:t>
            </a:r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t="10780" r="13754" b="29925"/>
          <a:stretch/>
        </p:blipFill>
        <p:spPr>
          <a:xfrm rot="8359022">
            <a:off x="4778500" y="5239546"/>
            <a:ext cx="446733" cy="378005"/>
          </a:xfrm>
          <a:prstGeom prst="rect">
            <a:avLst/>
          </a:prstGeom>
        </p:spPr>
      </p:pic>
      <p:pic>
        <p:nvPicPr>
          <p:cNvPr id="79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76634">
            <a:off x="1692585" y="3964052"/>
            <a:ext cx="362443" cy="34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Rectangle 79">
            <a:hlinkClick r:id="" action="ppaction://noaction"/>
          </p:cNvPr>
          <p:cNvSpPr/>
          <p:nvPr/>
        </p:nvSpPr>
        <p:spPr bwMode="auto">
          <a:xfrm>
            <a:off x="2938369" y="4694457"/>
            <a:ext cx="5668006" cy="31866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ctr"/>
            <a:r>
              <a:rPr lang="fr-FR" sz="1600" b="1" i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DES INTERROGATIONS SUR LE BENEFICE DU GHT POUR </a:t>
            </a:r>
            <a:endParaRPr lang="fr-FR" sz="1600" b="1" i="1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81" name="Rectangle 80">
            <a:hlinkClick r:id="" action="ppaction://noaction"/>
          </p:cNvPr>
          <p:cNvSpPr/>
          <p:nvPr/>
        </p:nvSpPr>
        <p:spPr bwMode="auto">
          <a:xfrm>
            <a:off x="2894287" y="1652060"/>
            <a:ext cx="5727751" cy="34593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ctr"/>
            <a:r>
              <a:rPr lang="fr-FR" b="1" i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1" charset="-128"/>
              </a:rPr>
              <a:t>UNE PERCEPTION POSITIVE POUR :  </a:t>
            </a:r>
            <a:endParaRPr lang="fr-FR" b="1" i="1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1" charset="-128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368366" y="5848907"/>
            <a:ext cx="81649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fr-FR" sz="1600" i="1" dirty="0" smtClean="0"/>
              <a:t>CH &lt; 500</a:t>
            </a:r>
          </a:p>
          <a:p>
            <a:pPr algn="ctr"/>
            <a:r>
              <a:rPr lang="fr-FR" sz="1600" i="1" dirty="0" smtClean="0"/>
              <a:t> salariés</a:t>
            </a:r>
          </a:p>
        </p:txBody>
      </p:sp>
      <p:pic>
        <p:nvPicPr>
          <p:cNvPr id="83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8316982" y="5955483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8711606" y="5955483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4" descr="C:\Users\jcoviaux\Desktop\sans-titre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28280" y="2169736"/>
            <a:ext cx="356582" cy="356466"/>
          </a:xfrm>
          <a:prstGeom prst="rect">
            <a:avLst/>
          </a:prstGeom>
          <a:noFill/>
        </p:spPr>
      </p:pic>
      <p:sp>
        <p:nvSpPr>
          <p:cNvPr id="86" name="ZoneTexte 85"/>
          <p:cNvSpPr txBox="1"/>
          <p:nvPr/>
        </p:nvSpPr>
        <p:spPr>
          <a:xfrm>
            <a:off x="7113315" y="5129719"/>
            <a:ext cx="1222057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fr-FR" sz="1400" i="1" dirty="0" smtClean="0"/>
              <a:t>CH Non support</a:t>
            </a:r>
          </a:p>
          <a:p>
            <a:pPr algn="ctr"/>
            <a:r>
              <a:rPr lang="fr-FR" sz="1400" i="1" dirty="0" smtClean="0"/>
              <a:t> de GHT</a:t>
            </a:r>
          </a:p>
        </p:txBody>
      </p:sp>
      <p:pic>
        <p:nvPicPr>
          <p:cNvPr id="87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8313270" y="5271399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9374">
            <a:off x="8667005" y="5256080"/>
            <a:ext cx="315205" cy="30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ZoneTexte 95"/>
          <p:cNvSpPr txBox="1"/>
          <p:nvPr/>
        </p:nvSpPr>
        <p:spPr>
          <a:xfrm>
            <a:off x="8295633" y="2065262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68%</a:t>
            </a:r>
          </a:p>
        </p:txBody>
      </p:sp>
      <p:pic>
        <p:nvPicPr>
          <p:cNvPr id="97" name="Image 1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84">
            <a:off x="8730069" y="2502318"/>
            <a:ext cx="273739" cy="33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ZoneTexte 97"/>
          <p:cNvSpPr txBox="1"/>
          <p:nvPr/>
        </p:nvSpPr>
        <p:spPr>
          <a:xfrm>
            <a:off x="230440" y="3227504"/>
            <a:ext cx="941402" cy="73866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fr-FR" sz="2400" dirty="0" smtClean="0"/>
              <a:t>CTDS* </a:t>
            </a:r>
          </a:p>
          <a:p>
            <a:pPr algn="ctr"/>
            <a:r>
              <a:rPr lang="fr-FR" sz="2400" dirty="0" smtClean="0"/>
              <a:t>réunie</a:t>
            </a:r>
          </a:p>
        </p:txBody>
      </p:sp>
      <p:sp>
        <p:nvSpPr>
          <p:cNvPr id="99" name="Ellipse 98"/>
          <p:cNvSpPr/>
          <p:nvPr/>
        </p:nvSpPr>
        <p:spPr>
          <a:xfrm>
            <a:off x="6607" y="3919777"/>
            <a:ext cx="1246805" cy="10043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i="1" dirty="0" smtClean="0"/>
              <a:t>68%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46109" y="4818980"/>
            <a:ext cx="806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3200" b="1" kern="0" dirty="0" smtClean="0">
                <a:solidFill>
                  <a:srgbClr val="05347C"/>
                </a:solidFill>
                <a:latin typeface="Calibri" panose="020F0502020204030204" pitchFamily="34" charset="0"/>
                <a:ea typeface="ＭＳ Ｐゴシック" pitchFamily="1" charset="-128"/>
              </a:rPr>
              <a:t>+18</a:t>
            </a:r>
            <a:endParaRPr lang="fr-FR" sz="3200" b="1" kern="0" dirty="0">
              <a:solidFill>
                <a:srgbClr val="05347C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21393" y="5736868"/>
            <a:ext cx="1618511" cy="369332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1200" dirty="0" smtClean="0"/>
              <a:t>* Conférence Territoriale</a:t>
            </a:r>
          </a:p>
          <a:p>
            <a:r>
              <a:rPr lang="fr-FR" sz="1200" dirty="0" smtClean="0"/>
              <a:t> de Dialogue Social</a:t>
            </a:r>
          </a:p>
        </p:txBody>
      </p:sp>
    </p:spTree>
    <p:extLst>
      <p:ext uri="{BB962C8B-B14F-4D97-AF65-F5344CB8AC3E}">
        <p14:creationId xmlns:p14="http://schemas.microsoft.com/office/powerpoint/2010/main" val="27101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7628" y="445873"/>
            <a:ext cx="8388424" cy="864096"/>
          </a:xfrm>
        </p:spPr>
        <p:txBody>
          <a:bodyPr/>
          <a:lstStyle/>
          <a:p>
            <a:r>
              <a:rPr lang="fr-FR" sz="3200" dirty="0" smtClean="0"/>
              <a:t>Les perspectives métier</a:t>
            </a:r>
            <a:endParaRPr lang="fr-FR" sz="2800" dirty="0"/>
          </a:p>
        </p:txBody>
      </p:sp>
      <p:sp>
        <p:nvSpPr>
          <p:cNvPr id="49" name="Rectangle 48">
            <a:hlinkClick r:id="" action="ppaction://noaction"/>
          </p:cNvPr>
          <p:cNvSpPr/>
          <p:nvPr/>
        </p:nvSpPr>
        <p:spPr bwMode="auto">
          <a:xfrm>
            <a:off x="488504" y="1865772"/>
            <a:ext cx="7200000" cy="270721"/>
          </a:xfrm>
          <a:prstGeom prst="rect">
            <a:avLst/>
          </a:prstGeom>
          <a:solidFill>
            <a:srgbClr val="8886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l"/>
            <a:r>
              <a:rPr lang="fr-FR" cap="all" dirty="0" smtClean="0">
                <a:solidFill>
                  <a:srgbClr val="FFFFFF"/>
                </a:solidFill>
                <a:ea typeface="ＭＳ Ｐゴシック" pitchFamily="1" charset="-128"/>
              </a:rPr>
              <a:t>LES SUJETS QUI VONT FAIRE EVOLUER LES METIERS A L’HOPITAL</a:t>
            </a:r>
            <a:endParaRPr lang="fr-FR" cap="all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68776" y="2182142"/>
            <a:ext cx="5515798" cy="64800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4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24481" y="2236230"/>
            <a:ext cx="177713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</a:rPr>
              <a:t>LA POLITIQUE TARIFAIRE</a:t>
            </a:r>
            <a:endParaRPr lang="fr-FR" sz="1800" dirty="0">
              <a:solidFill>
                <a:srgbClr val="FFFFFF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148751" y="2236230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364405" y="2352658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254147" y="2309240"/>
            <a:ext cx="699478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54%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64288" y="2921641"/>
            <a:ext cx="3764631" cy="64800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4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58724" y="2930971"/>
            <a:ext cx="208609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fr-FR" sz="1400" dirty="0" smtClean="0">
                <a:solidFill>
                  <a:srgbClr val="FFFFFF"/>
                </a:solidFill>
              </a:rPr>
              <a:t>L’EVOLUTION DES MODALITES D’EXERCICE</a:t>
            </a:r>
            <a:endParaRPr lang="fr-FR" sz="1400" dirty="0">
              <a:solidFill>
                <a:srgbClr val="FFFFFF"/>
              </a:solidFill>
            </a:endParaRP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5"/>
          <a:stretch/>
        </p:blipFill>
        <p:spPr>
          <a:xfrm>
            <a:off x="2352833" y="3024340"/>
            <a:ext cx="565273" cy="474123"/>
          </a:xfrm>
          <a:prstGeom prst="rect">
            <a:avLst/>
          </a:prstGeom>
        </p:spPr>
      </p:pic>
      <p:sp>
        <p:nvSpPr>
          <p:cNvPr id="94" name="ZoneTexte 93"/>
          <p:cNvSpPr txBox="1"/>
          <p:nvPr/>
        </p:nvSpPr>
        <p:spPr>
          <a:xfrm>
            <a:off x="3144263" y="2993028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41%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47938" y="3653811"/>
            <a:ext cx="3375595" cy="64800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4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79641" y="3659938"/>
            <a:ext cx="208609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</a:rPr>
              <a:t>LA </a:t>
            </a:r>
          </a:p>
          <a:p>
            <a:pPr algn="ctr"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</a:rPr>
              <a:t>TELEMEDECINE</a:t>
            </a:r>
            <a:endParaRPr lang="fr-FR" sz="1800" dirty="0">
              <a:solidFill>
                <a:srgbClr val="FFFFFF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918106" y="3762367"/>
            <a:ext cx="699478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933508" y="3653811"/>
            <a:ext cx="1718611" cy="64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105" name="ZoneTexte 104"/>
          <p:cNvSpPr txBox="1"/>
          <p:nvPr/>
        </p:nvSpPr>
        <p:spPr>
          <a:xfrm>
            <a:off x="4588588" y="3864809"/>
            <a:ext cx="1139311" cy="43088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1400" b="1" dirty="0" smtClean="0"/>
              <a:t>CH &lt; </a:t>
            </a:r>
          </a:p>
          <a:p>
            <a:pPr algn="ctr"/>
            <a:r>
              <a:rPr lang="fr-FR" sz="1400" b="1" dirty="0" smtClean="0"/>
              <a:t>500 salariés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3939242" y="3762366"/>
            <a:ext cx="782834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25755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 smtClean="0"/>
              <a:t>// Merci !</a:t>
            </a:r>
            <a:endParaRPr lang="fr-FR" sz="3600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988" y="404664"/>
            <a:ext cx="7525056" cy="864096"/>
          </a:xfrm>
        </p:spPr>
        <p:txBody>
          <a:bodyPr/>
          <a:lstStyle/>
          <a:p>
            <a:r>
              <a:rPr lang="fr-FR" sz="2800" dirty="0"/>
              <a:t>La fiche technique du </a:t>
            </a:r>
            <a:r>
              <a:rPr lang="fr-FR" sz="3600" dirty="0"/>
              <a:t>Baromètre</a:t>
            </a:r>
            <a:endParaRPr lang="fr-FR" sz="2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01421" y="3198625"/>
            <a:ext cx="61809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Questionnaire en ligne sur le site internet 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d’</a:t>
            </a:r>
            <a:r>
              <a:rPr lang="fr-FR" altLang="fr-FR" sz="1600" b="1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Obea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  <a:p>
            <a:r>
              <a:rPr lang="fr-FR" altLang="ja-JP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relayé </a:t>
            </a:r>
            <a:r>
              <a:rPr lang="fr-FR" altLang="ja-JP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par la </a:t>
            </a:r>
            <a:r>
              <a:rPr lang="fr-FR" altLang="ja-JP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FHF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89488" y="1862426"/>
            <a:ext cx="5875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Directeurs des Ressources Humaines, 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Directeurs </a:t>
            </a:r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des Affaires Médicales, 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et </a:t>
            </a:r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Directeurs des établissements de santé et médico-sociaux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0493" y="1810354"/>
            <a:ext cx="600964" cy="59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bfoulquier\Downloads\icon_2060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5112" y="3152772"/>
            <a:ext cx="559825" cy="559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7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76" y="3152773"/>
            <a:ext cx="577308" cy="5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 bwMode="auto">
          <a:xfrm>
            <a:off x="1644908" y="1354286"/>
            <a:ext cx="1482535" cy="117102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54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283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644908" y="2997735"/>
            <a:ext cx="1482535" cy="5679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MAI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644908" y="3297421"/>
            <a:ext cx="1482535" cy="52339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2800" b="1" kern="100" dirty="0" smtClean="0">
                <a:solidFill>
                  <a:srgbClr val="0A3776"/>
                </a:solidFill>
                <a:latin typeface="Calibri" panose="020F0502020204030204" pitchFamily="34" charset="0"/>
                <a:ea typeface="ＭＳ Ｐゴシック" pitchFamily="1" charset="-128"/>
              </a:rPr>
              <a:t>2018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8BBA51BB-1B26-4EFA-9DA8-4F0FB84A3F98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1010836" y="4262675"/>
            <a:ext cx="767679" cy="73224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2037497" y="5517302"/>
            <a:ext cx="978479" cy="721898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400" b="1" kern="1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1" charset="-128"/>
              </a:rPr>
              <a:t>29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28619" y="4270384"/>
            <a:ext cx="61809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q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uestions pour les gestionnaires PNM</a:t>
            </a:r>
            <a:endParaRPr lang="fr-FR" altLang="ja-JP" sz="16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166503" y="3965464"/>
            <a:ext cx="896947" cy="6872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66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05919" y="5430281"/>
            <a:ext cx="403022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endParaRPr lang="fr-FR" altLang="fr-FR" sz="16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Un questionnaire restreint :</a:t>
            </a:r>
          </a:p>
          <a:p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q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uestions communes avec les CH/CHU</a:t>
            </a:r>
            <a:endParaRPr lang="fr-FR" altLang="ja-JP" sz="16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9486" y="5676323"/>
            <a:ext cx="792088" cy="4038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24" name="Double flèche verticale 23"/>
          <p:cNvSpPr/>
          <p:nvPr/>
        </p:nvSpPr>
        <p:spPr>
          <a:xfrm>
            <a:off x="2421552" y="5004289"/>
            <a:ext cx="455874" cy="570474"/>
          </a:xfrm>
          <a:prstGeom prst="up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25" name="Rectangle 24"/>
          <p:cNvSpPr/>
          <p:nvPr/>
        </p:nvSpPr>
        <p:spPr bwMode="auto">
          <a:xfrm>
            <a:off x="2166503" y="4333398"/>
            <a:ext cx="889992" cy="69768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0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68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011670" y="4640756"/>
            <a:ext cx="61809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q</a:t>
            </a:r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uestions pour les gestionnaires PM</a:t>
            </a:r>
            <a:endParaRPr lang="fr-FR" altLang="ja-JP" sz="16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3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988" y="404664"/>
            <a:ext cx="7525056" cy="864096"/>
          </a:xfrm>
        </p:spPr>
        <p:txBody>
          <a:bodyPr/>
          <a:lstStyle/>
          <a:p>
            <a:r>
              <a:rPr lang="fr-FR" sz="2800" dirty="0"/>
              <a:t>La fiche technique du </a:t>
            </a:r>
            <a:r>
              <a:rPr lang="fr-FR" sz="3600" dirty="0"/>
              <a:t>Baromètre</a:t>
            </a:r>
            <a:endParaRPr lang="fr-FR" sz="280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792760" y="1807468"/>
            <a:ext cx="32824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Directeurs des Ressources Humaines, </a:t>
            </a:r>
          </a:p>
          <a:p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Directeurs des Affaires Médicales</a:t>
            </a:r>
            <a:b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</a:br>
            <a:endParaRPr lang="fr-FR" altLang="fr-FR" sz="16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453357" y="1617100"/>
            <a:ext cx="898809" cy="672399"/>
          </a:xfrm>
          <a:prstGeom prst="rect">
            <a:avLst/>
          </a:prstGeom>
        </p:spPr>
      </p:pic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92760" y="2795261"/>
            <a:ext cx="61809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Directeurs </a:t>
            </a:r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des établissements </a:t>
            </a:r>
            <a:endParaRPr lang="fr-FR" altLang="fr-FR" sz="16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fr-FR" altLang="fr-FR" sz="1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de </a:t>
            </a:r>
            <a:r>
              <a:rPr lang="fr-FR" altLang="fr-FR" sz="1600" b="1" dirty="0">
                <a:latin typeface="Calibri" panose="020F0502020204030204" pitchFamily="34" charset="0"/>
                <a:ea typeface="MS PGothic" panose="020B0600070205080204" pitchFamily="34" charset="-128"/>
              </a:rPr>
              <a:t>santé et médico-sociaux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2526" y="2839555"/>
            <a:ext cx="792088" cy="4038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164907" y="2254042"/>
            <a:ext cx="1482535" cy="117102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5400" b="1" kern="1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1" charset="-128"/>
              </a:rPr>
              <a:t>87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632520" y="4316529"/>
            <a:ext cx="730885" cy="61869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 bwMode="auto">
          <a:xfrm>
            <a:off x="900660" y="4287490"/>
            <a:ext cx="2446456" cy="5679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32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RESULTATS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307622" y="4410976"/>
            <a:ext cx="618091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28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consolidés CH / CHU</a:t>
            </a:r>
            <a:endParaRPr lang="fr-FR" altLang="ja-JP" sz="28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6321152" y="4139119"/>
            <a:ext cx="898809" cy="672399"/>
          </a:xfrm>
          <a:prstGeom prst="rect">
            <a:avLst/>
          </a:prstGeom>
        </p:spPr>
      </p:pic>
      <p:sp>
        <p:nvSpPr>
          <p:cNvPr id="36" name="ZoneTexte 25"/>
          <p:cNvSpPr txBox="1">
            <a:spLocks noChangeArrowheads="1"/>
          </p:cNvSpPr>
          <p:nvPr/>
        </p:nvSpPr>
        <p:spPr bwMode="auto">
          <a:xfrm>
            <a:off x="978111" y="5445580"/>
            <a:ext cx="35057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fr-FR" altLang="fr-FR" sz="2400" b="1" dirty="0">
                <a:latin typeface="Calibri" panose="020F0502020204030204" pitchFamily="34" charset="0"/>
              </a:rPr>
              <a:t>Des éclairages </a:t>
            </a:r>
            <a:endParaRPr lang="fr-FR" altLang="fr-FR" sz="2400" b="1" dirty="0" smtClean="0">
              <a:latin typeface="Calibri" panose="020F0502020204030204" pitchFamily="34" charset="0"/>
            </a:endParaRPr>
          </a:p>
          <a:p>
            <a:pPr algn="ctr"/>
            <a:r>
              <a:rPr lang="fr-FR" altLang="fr-FR" sz="2400" b="1" dirty="0" smtClean="0">
                <a:latin typeface="Calibri" panose="020F0502020204030204" pitchFamily="34" charset="0"/>
              </a:rPr>
              <a:t>spécifiques</a:t>
            </a:r>
            <a:endParaRPr lang="fr-FR" altLang="fr-FR" sz="2400" b="1" dirty="0">
              <a:latin typeface="Calibri" panose="020F0502020204030204" pitchFamily="34" charset="0"/>
            </a:endParaRPr>
          </a:p>
        </p:txBody>
      </p:sp>
      <p:sp>
        <p:nvSpPr>
          <p:cNvPr id="37" name="ZoneTexte 26"/>
          <p:cNvSpPr txBox="1">
            <a:spLocks noChangeArrowheads="1"/>
          </p:cNvSpPr>
          <p:nvPr/>
        </p:nvSpPr>
        <p:spPr bwMode="auto">
          <a:xfrm>
            <a:off x="4429093" y="6066424"/>
            <a:ext cx="2287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b="1" dirty="0" smtClean="0">
                <a:latin typeface="Calibri" panose="020F0502020204030204" pitchFamily="34" charset="0"/>
              </a:rPr>
              <a:t>Personnel</a:t>
            </a:r>
            <a:r>
              <a:rPr lang="fr-FR" altLang="fr-FR" dirty="0" smtClean="0">
                <a:latin typeface="Calibri" panose="020F0502020204030204" pitchFamily="34" charset="0"/>
              </a:rPr>
              <a:t> </a:t>
            </a:r>
            <a:r>
              <a:rPr lang="fr-FR" altLang="fr-FR" b="1" dirty="0">
                <a:latin typeface="Calibri" panose="020F0502020204030204" pitchFamily="34" charset="0"/>
              </a:rPr>
              <a:t>Médical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3950286" y="5859956"/>
            <a:ext cx="519979" cy="440160"/>
          </a:xfrm>
          <a:prstGeom prst="rect">
            <a:avLst/>
          </a:prstGeom>
        </p:spPr>
      </p:pic>
      <p:sp>
        <p:nvSpPr>
          <p:cNvPr id="39" name="ZoneTexte 25"/>
          <p:cNvSpPr txBox="1">
            <a:spLocks noChangeArrowheads="1"/>
          </p:cNvSpPr>
          <p:nvPr/>
        </p:nvSpPr>
        <p:spPr bwMode="auto">
          <a:xfrm>
            <a:off x="4414519" y="5435349"/>
            <a:ext cx="23415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b="1" dirty="0" smtClean="0">
                <a:latin typeface="Calibri" panose="020F0502020204030204" pitchFamily="34" charset="0"/>
              </a:rPr>
              <a:t>Personnel </a:t>
            </a:r>
            <a:r>
              <a:rPr lang="fr-FR" altLang="fr-FR" b="1" dirty="0">
                <a:latin typeface="Calibri" panose="020F0502020204030204" pitchFamily="34" charset="0"/>
              </a:rPr>
              <a:t>Non Médical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442438" y="5658027"/>
            <a:ext cx="792088" cy="4038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722128" y="3296323"/>
            <a:ext cx="100885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1400" dirty="0"/>
              <a:t>(</a:t>
            </a:r>
            <a:r>
              <a:rPr lang="fr-FR" sz="1400" dirty="0" smtClean="0"/>
              <a:t>+ 45 / 2017)</a:t>
            </a:r>
          </a:p>
        </p:txBody>
      </p:sp>
      <p:sp>
        <p:nvSpPr>
          <p:cNvPr id="42" name="Accolade fermante 41"/>
          <p:cNvSpPr/>
          <p:nvPr/>
        </p:nvSpPr>
        <p:spPr>
          <a:xfrm>
            <a:off x="6075241" y="1621681"/>
            <a:ext cx="641439" cy="1065841"/>
          </a:xfrm>
          <a:prstGeom prst="righ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716680" y="1655090"/>
            <a:ext cx="2235780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1200" dirty="0" smtClean="0"/>
              <a:t>Un éclairage possible</a:t>
            </a:r>
          </a:p>
          <a:p>
            <a:pPr algn="ctr"/>
            <a:r>
              <a:rPr lang="fr-FR" sz="1200" dirty="0" smtClean="0"/>
              <a:t>par taille d’établissement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395960" y="2141047"/>
            <a:ext cx="871758" cy="57650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24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31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264364" y="2433242"/>
            <a:ext cx="163425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/>
          <a:p>
            <a:r>
              <a:rPr lang="fr-FR" altLang="fr-FR" sz="14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CHU représentés</a:t>
            </a:r>
            <a:endParaRPr lang="fr-FR" altLang="fr-FR" sz="1400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>
          <a:xfrm>
            <a:off x="3919982" y="5286401"/>
            <a:ext cx="580585" cy="503654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 bwMode="auto">
          <a:xfrm>
            <a:off x="1164907" y="1255135"/>
            <a:ext cx="1482535" cy="117102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5400" b="1" kern="100" dirty="0" smtClean="0">
                <a:solidFill>
                  <a:srgbClr val="5593C9"/>
                </a:solidFill>
                <a:latin typeface="Calibri" panose="020F0502020204030204" pitchFamily="34" charset="0"/>
                <a:ea typeface="ＭＳ Ｐゴシック" pitchFamily="1" charset="-128"/>
              </a:rPr>
              <a:t>196</a:t>
            </a:r>
          </a:p>
        </p:txBody>
      </p:sp>
    </p:spTree>
    <p:extLst>
      <p:ext uri="{BB962C8B-B14F-4D97-AF65-F5344CB8AC3E}">
        <p14:creationId xmlns:p14="http://schemas.microsoft.com/office/powerpoint/2010/main" val="5677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812468" cy="864096"/>
          </a:xfrm>
        </p:spPr>
        <p:txBody>
          <a:bodyPr/>
          <a:lstStyle/>
          <a:p>
            <a:r>
              <a:rPr lang="fr-FR" sz="2800" dirty="0" smtClean="0"/>
              <a:t>Des sujets de mobilisation identiques à 2017</a:t>
            </a:r>
            <a:endParaRPr lang="fr-FR" sz="2800" dirty="0"/>
          </a:p>
        </p:txBody>
      </p:sp>
      <p:sp>
        <p:nvSpPr>
          <p:cNvPr id="25" name="Rectangle 24">
            <a:hlinkClick r:id="" action="ppaction://noaction"/>
          </p:cNvPr>
          <p:cNvSpPr/>
          <p:nvPr/>
        </p:nvSpPr>
        <p:spPr bwMode="auto">
          <a:xfrm>
            <a:off x="394159" y="1616405"/>
            <a:ext cx="8664222" cy="241809"/>
          </a:xfrm>
          <a:prstGeom prst="rect">
            <a:avLst/>
          </a:prstGeom>
          <a:solidFill>
            <a:srgbClr val="8886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LES </a:t>
            </a:r>
            <a:r>
              <a:rPr lang="fr-FR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PRINCIPAUX SUJETS DE </a:t>
            </a:r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MOBILISATION</a:t>
            </a:r>
            <a:endParaRPr lang="fr-FR" b="1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5631" y="1880798"/>
            <a:ext cx="1368000" cy="1478540"/>
          </a:xfrm>
          <a:prstGeom prst="rect">
            <a:avLst/>
          </a:prstGeom>
          <a:solidFill>
            <a:srgbClr val="E2001A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83%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65477" y="1928753"/>
            <a:ext cx="141841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Maîtrise </a:t>
            </a:r>
          </a:p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 la masse salariale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832514" y="1893462"/>
            <a:ext cx="1368000" cy="1478540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53%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(++)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63376" y="1893462"/>
            <a:ext cx="1368000" cy="147854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34%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862770" y="1903514"/>
            <a:ext cx="1447986" cy="29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L’absentéisme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215996" y="1893462"/>
            <a:ext cx="1368000" cy="147854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30%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234265" y="1941417"/>
            <a:ext cx="1378945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66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Conditions de travail &amp; QVT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10756" y="1903514"/>
            <a:ext cx="1368000" cy="147854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38%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(+)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274724" y="1951469"/>
            <a:ext cx="131066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66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Dialogue social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6" name="Image 5"/>
          <p:cNvPicPr>
            <a:picLocks noChangeAspect="1"/>
          </p:cNvPicPr>
          <p:nvPr/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82"/>
          <a:stretch/>
        </p:blipFill>
        <p:spPr bwMode="auto">
          <a:xfrm>
            <a:off x="903127" y="2499101"/>
            <a:ext cx="601604" cy="45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69"/>
          <a:stretch/>
        </p:blipFill>
        <p:spPr bwMode="auto">
          <a:xfrm flipH="1">
            <a:off x="3640227" y="2245549"/>
            <a:ext cx="759297" cy="5621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/>
        </p:spPr>
      </p:pic>
      <p:pic>
        <p:nvPicPr>
          <p:cNvPr id="58" name="Image 57"/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4"/>
          <a:stretch/>
        </p:blipFill>
        <p:spPr>
          <a:xfrm>
            <a:off x="6465040" y="2403098"/>
            <a:ext cx="530964" cy="43834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260" y="2392637"/>
            <a:ext cx="509214" cy="509214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5105395" y="2429668"/>
            <a:ext cx="524924" cy="416787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4775560" y="1941417"/>
            <a:ext cx="13653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Organisation du travail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Croix 61"/>
          <p:cNvSpPr/>
          <p:nvPr/>
        </p:nvSpPr>
        <p:spPr>
          <a:xfrm>
            <a:off x="5973274" y="2426817"/>
            <a:ext cx="440853" cy="440853"/>
          </a:xfrm>
          <a:prstGeom prst="plus">
            <a:avLst>
              <a:gd name="adj" fmla="val 3343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pic>
        <p:nvPicPr>
          <p:cNvPr id="63" name="Picture 4" descr="C:\Users\jcoviaux\Desktop\sans-titr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92854" y="2355442"/>
            <a:ext cx="529772" cy="533655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 bwMode="auto">
          <a:xfrm>
            <a:off x="7687799" y="1880798"/>
            <a:ext cx="1368000" cy="1491204"/>
          </a:xfrm>
          <a:prstGeom prst="rect">
            <a:avLst/>
          </a:prstGeom>
          <a:solidFill>
            <a:srgbClr val="5593C9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30%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(+)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7712808" y="1931093"/>
            <a:ext cx="12595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Attractivité Fidélisation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t="10780" r="13754" b="29925"/>
          <a:stretch/>
        </p:blipFill>
        <p:spPr>
          <a:xfrm rot="8359022">
            <a:off x="8145116" y="2504977"/>
            <a:ext cx="446733" cy="378005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984209" y="3845980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984209" y="3424653"/>
            <a:ext cx="1069771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75%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(+)</a:t>
            </a:r>
          </a:p>
        </p:txBody>
      </p:sp>
      <p:pic>
        <p:nvPicPr>
          <p:cNvPr id="69" name="Image 68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250953" y="3836186"/>
            <a:ext cx="1009577" cy="854603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 bwMode="auto">
          <a:xfrm>
            <a:off x="1849506" y="4821254"/>
            <a:ext cx="1368000" cy="1478540"/>
          </a:xfrm>
          <a:prstGeom prst="rect">
            <a:avLst/>
          </a:prstGeom>
          <a:solidFill>
            <a:srgbClr val="E2001A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72%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829352" y="4869209"/>
            <a:ext cx="141841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Maîtrise </a:t>
            </a:r>
          </a:p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 la masse salariale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43637" y="4817077"/>
            <a:ext cx="1368000" cy="1478540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66%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313381" y="4821254"/>
            <a:ext cx="131066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66"/>
              </a:lnSpc>
            </a:pPr>
            <a:r>
              <a:rPr lang="fr-FR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P</a:t>
            </a: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ermanence</a:t>
            </a:r>
          </a:p>
          <a:p>
            <a:pPr>
              <a:lnSpc>
                <a:spcPts val="1266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 soins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4" name="Image 5"/>
          <p:cNvPicPr>
            <a:picLocks noChangeAspect="1"/>
          </p:cNvPicPr>
          <p:nvPr/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82"/>
          <a:stretch/>
        </p:blipFill>
        <p:spPr bwMode="auto">
          <a:xfrm>
            <a:off x="2302177" y="5423580"/>
            <a:ext cx="601604" cy="45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/>
          <p:cNvSpPr/>
          <p:nvPr/>
        </p:nvSpPr>
        <p:spPr bwMode="auto">
          <a:xfrm>
            <a:off x="385631" y="4826468"/>
            <a:ext cx="1368000" cy="1481152"/>
          </a:xfrm>
          <a:prstGeom prst="rect">
            <a:avLst/>
          </a:prstGeom>
          <a:solidFill>
            <a:srgbClr val="5593C9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2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72% </a:t>
            </a: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0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95259" y="4897816"/>
            <a:ext cx="12595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Attractivité Fidélisation</a:t>
            </a:r>
            <a:endParaRPr lang="fr-FR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t="10780" r="13754" b="29925"/>
          <a:stretch/>
        </p:blipFill>
        <p:spPr>
          <a:xfrm rot="8359022">
            <a:off x="1138855" y="5416905"/>
            <a:ext cx="446733" cy="378005"/>
          </a:xfrm>
          <a:prstGeom prst="rect">
            <a:avLst/>
          </a:prstGeom>
        </p:spPr>
      </p:pic>
      <p:pic>
        <p:nvPicPr>
          <p:cNvPr id="78" name="Picture 2" descr="https://static.thenounproject.com/png/1390149-2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15" y="5319095"/>
            <a:ext cx="460387" cy="4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/>
          <p:cNvSpPr/>
          <p:nvPr/>
        </p:nvSpPr>
        <p:spPr>
          <a:xfrm>
            <a:off x="5114590" y="3826626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000431" y="3415093"/>
            <a:ext cx="1069771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51% 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(+)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1199390" y="4450130"/>
            <a:ext cx="1294704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1400" dirty="0" smtClean="0"/>
              <a:t>Périmètre D.A.M</a:t>
            </a:r>
          </a:p>
        </p:txBody>
      </p:sp>
    </p:spTree>
    <p:extLst>
      <p:ext uri="{BB962C8B-B14F-4D97-AF65-F5344CB8AC3E}">
        <p14:creationId xmlns:p14="http://schemas.microsoft.com/office/powerpoint/2010/main" val="24727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800" dirty="0" smtClean="0"/>
              <a:t>Des DRH tiraillés entre court-terme et long terme</a:t>
            </a:r>
            <a:endParaRPr lang="fr-FR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66805"/>
            <a:ext cx="8772133" cy="48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800" dirty="0" smtClean="0"/>
              <a:t>La perception d’un contexte d’exercice qui se dégrade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80349" y="1990174"/>
            <a:ext cx="2358947" cy="3869782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78052" y="1989337"/>
            <a:ext cx="2195837" cy="3870619"/>
          </a:xfrm>
          <a:prstGeom prst="rect">
            <a:avLst/>
          </a:prstGeom>
          <a:solidFill>
            <a:srgbClr val="E2001A">
              <a:alpha val="50196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2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14248" y="2779035"/>
            <a:ext cx="27324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fr-FR" sz="2400" dirty="0" smtClean="0">
                <a:solidFill>
                  <a:srgbClr val="FFFFFF"/>
                </a:solidFill>
              </a:rPr>
              <a:t>Conditions d’exercice</a:t>
            </a:r>
          </a:p>
          <a:p>
            <a:pPr algn="ctr">
              <a:lnSpc>
                <a:spcPts val="2000"/>
              </a:lnSpc>
            </a:pPr>
            <a:r>
              <a:rPr lang="fr-FR" sz="2400" dirty="0">
                <a:solidFill>
                  <a:srgbClr val="FFFFFF"/>
                </a:solidFill>
              </a:rPr>
              <a:t>q</a:t>
            </a:r>
            <a:r>
              <a:rPr lang="fr-FR" sz="2400" dirty="0" smtClean="0">
                <a:solidFill>
                  <a:srgbClr val="FFFFFF"/>
                </a:solidFill>
              </a:rPr>
              <a:t>ui se dégradent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349416" y="2786456"/>
            <a:ext cx="245310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fr-FR" dirty="0" smtClean="0">
                <a:solidFill>
                  <a:srgbClr val="FFFFFF"/>
                </a:solidFill>
              </a:rPr>
              <a:t>De + en + de PNM </a:t>
            </a:r>
          </a:p>
          <a:p>
            <a:pPr algn="ctr">
              <a:lnSpc>
                <a:spcPts val="2000"/>
              </a:lnSpc>
            </a:pPr>
            <a:r>
              <a:rPr lang="fr-FR" dirty="0">
                <a:solidFill>
                  <a:srgbClr val="FFFFFF"/>
                </a:solidFill>
              </a:rPr>
              <a:t>e</a:t>
            </a:r>
            <a:r>
              <a:rPr lang="fr-FR" dirty="0" smtClean="0">
                <a:solidFill>
                  <a:srgbClr val="FFFFFF"/>
                </a:solidFill>
              </a:rPr>
              <a:t>xposés à des situations d’insécurité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>
          <a:xfrm>
            <a:off x="2084025" y="2067511"/>
            <a:ext cx="580585" cy="5036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>
          <a:xfrm>
            <a:off x="4665359" y="2042764"/>
            <a:ext cx="580585" cy="50365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3916555" y="2053265"/>
            <a:ext cx="567550" cy="48042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4"/>
          <a:stretch/>
        </p:blipFill>
        <p:spPr>
          <a:xfrm>
            <a:off x="1320943" y="2081577"/>
            <a:ext cx="612786" cy="50589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643873" y="3922338"/>
            <a:ext cx="1542657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48% </a:t>
            </a:r>
            <a:r>
              <a:rPr lang="fr-FR" sz="2200" b="1" dirty="0" smtClean="0">
                <a:solidFill>
                  <a:schemeClr val="bg1"/>
                </a:solidFill>
              </a:rPr>
              <a:t>(+9)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24567" y="5403308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25473" y="5302239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34%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993519" y="3943967"/>
            <a:ext cx="629475" cy="47091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3677298" y="3909294"/>
            <a:ext cx="629475" cy="47091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341418" y="3914430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63%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97736" y="5360648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663027" y="5280783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40%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1063191" y="4579642"/>
            <a:ext cx="551609" cy="466935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1643873" y="4586368"/>
            <a:ext cx="1228469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27% </a:t>
            </a:r>
            <a:r>
              <a:rPr lang="fr-FR" sz="2400" b="1" dirty="0" smtClean="0">
                <a:solidFill>
                  <a:schemeClr val="bg1"/>
                </a:solidFill>
              </a:rPr>
              <a:t>(=)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3726091" y="4593262"/>
            <a:ext cx="551609" cy="46693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4306773" y="4599988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3</a:t>
            </a:r>
            <a:r>
              <a:rPr lang="fr-FR" sz="3200" b="1" dirty="0" smtClean="0">
                <a:solidFill>
                  <a:schemeClr val="bg1"/>
                </a:solidFill>
              </a:rPr>
              <a:t>7%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299182" y="2538693"/>
            <a:ext cx="1122537" cy="8556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/>
              <a:t>37%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446950" y="2552390"/>
            <a:ext cx="1697050" cy="92333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200" i="1" dirty="0" smtClean="0"/>
              <a:t>des DRH considèrent</a:t>
            </a:r>
          </a:p>
          <a:p>
            <a:r>
              <a:rPr lang="fr-FR" sz="1200" i="1" dirty="0"/>
              <a:t>q</a:t>
            </a:r>
            <a:r>
              <a:rPr lang="fr-FR" sz="1200" i="1" dirty="0" smtClean="0"/>
              <a:t>ue de plus en plus</a:t>
            </a:r>
          </a:p>
          <a:p>
            <a:r>
              <a:rPr lang="fr-FR" sz="1200" i="1" dirty="0" smtClean="0"/>
              <a:t>de PNM sont en situation de précarité</a:t>
            </a:r>
          </a:p>
          <a:p>
            <a:r>
              <a:rPr lang="fr-FR" sz="1200" i="1" dirty="0" smtClean="0"/>
              <a:t>sociale.  </a:t>
            </a:r>
          </a:p>
        </p:txBody>
      </p:sp>
      <p:sp>
        <p:nvSpPr>
          <p:cNvPr id="29" name="Ellipse 28"/>
          <p:cNvSpPr/>
          <p:nvPr/>
        </p:nvSpPr>
        <p:spPr>
          <a:xfrm>
            <a:off x="6637248" y="4745195"/>
            <a:ext cx="1196779" cy="8880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/>
              <a:t>36%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465894" y="4139777"/>
            <a:ext cx="2401867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36000" tIns="0" rIns="36000" bIns="0" rtlCol="0">
            <a:spAutoFit/>
          </a:bodyPr>
          <a:lstStyle/>
          <a:p>
            <a:pPr algn="just"/>
            <a:r>
              <a:rPr lang="fr-FR" sz="1400" b="1" i="1" dirty="0" smtClean="0"/>
              <a:t>Niveau de confiance dans</a:t>
            </a:r>
          </a:p>
          <a:p>
            <a:pPr algn="just"/>
            <a:r>
              <a:rPr lang="fr-FR" sz="1400" b="1" i="1" dirty="0" smtClean="0"/>
              <a:t> l’avenir des professionnels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6584604" y="1997516"/>
            <a:ext cx="192566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1600" b="1" i="1" dirty="0" smtClean="0"/>
              <a:t>Précarité sociale</a:t>
            </a:r>
          </a:p>
        </p:txBody>
      </p:sp>
      <p:pic>
        <p:nvPicPr>
          <p:cNvPr id="32" name="Image 15"/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0000">
            <a:off x="7909037" y="5178517"/>
            <a:ext cx="387001" cy="3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7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800" dirty="0" smtClean="0"/>
              <a:t>Une forte mobilisation des établissements sur la prévention des RPS</a:t>
            </a:r>
            <a:endParaRPr lang="fr-FR" sz="2800" dirty="0"/>
          </a:p>
        </p:txBody>
      </p:sp>
      <p:sp>
        <p:nvSpPr>
          <p:cNvPr id="33" name="Rectangle 32">
            <a:hlinkClick r:id="" action="ppaction://noaction"/>
          </p:cNvPr>
          <p:cNvSpPr/>
          <p:nvPr/>
        </p:nvSpPr>
        <p:spPr bwMode="auto">
          <a:xfrm>
            <a:off x="636363" y="1385650"/>
            <a:ext cx="7200000" cy="270721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l"/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UNE PRATIQUE INTEGREE</a:t>
            </a:r>
            <a:endParaRPr lang="fr-FR" b="1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938305" y="2708549"/>
            <a:ext cx="94277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Etat des lieux </a:t>
            </a:r>
            <a:br>
              <a:rPr lang="fr-FR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fr-FR" sz="1600" b="1" i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En cours</a:t>
            </a:r>
            <a:endParaRPr lang="fr-FR" sz="1600" b="1" i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81081" y="3696736"/>
            <a:ext cx="3673025" cy="607399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ctr">
              <a:defRPr/>
            </a:pPr>
            <a:endParaRPr lang="fr-FR" sz="32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31752" y="3847170"/>
            <a:ext cx="196617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000"/>
              </a:lnSpc>
            </a:pPr>
            <a:r>
              <a:rPr lang="fr-FR" sz="2000" dirty="0" smtClean="0">
                <a:solidFill>
                  <a:srgbClr val="FFFFFF"/>
                </a:solidFill>
              </a:rPr>
              <a:t>Dispositif d’aide  </a:t>
            </a:r>
            <a:endParaRPr lang="fr-FR" sz="2000" dirty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87935" y="4358486"/>
            <a:ext cx="3666171" cy="607399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44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87935" y="4395848"/>
            <a:ext cx="3173365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</a:rPr>
              <a:t>Sensibilisation </a:t>
            </a:r>
          </a:p>
          <a:p>
            <a:pPr>
              <a:lnSpc>
                <a:spcPts val="2000"/>
              </a:lnSpc>
            </a:pPr>
            <a:r>
              <a:rPr lang="fr-FR" sz="1800" dirty="0" smtClean="0">
                <a:solidFill>
                  <a:srgbClr val="FFFFFF"/>
                </a:solidFill>
              </a:rPr>
              <a:t>Encadrement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31981" y="1731953"/>
            <a:ext cx="7200000" cy="730738"/>
          </a:xfrm>
          <a:prstGeom prst="rect">
            <a:avLst/>
          </a:prstGeom>
          <a:solidFill>
            <a:srgbClr val="8886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l">
              <a:defRPr/>
            </a:pPr>
            <a:r>
              <a:rPr lang="fr-FR" sz="54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  </a:t>
            </a:r>
          </a:p>
          <a:p>
            <a:pPr>
              <a:defRPr/>
            </a:pPr>
            <a:r>
              <a:rPr lang="fr-FR" sz="48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3/4 </a:t>
            </a:r>
            <a:r>
              <a:rPr lang="fr-FR" sz="28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(=)</a:t>
            </a:r>
            <a:endParaRPr lang="fr-FR" sz="28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pic>
        <p:nvPicPr>
          <p:cNvPr id="40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00" y="2503031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520" y="2503031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ZoneTexte 41"/>
          <p:cNvSpPr txBox="1"/>
          <p:nvPr/>
        </p:nvSpPr>
        <p:spPr>
          <a:xfrm>
            <a:off x="2291500" y="1750787"/>
            <a:ext cx="6009334" cy="793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Démarche d’évaluation et </a:t>
            </a:r>
          </a:p>
          <a:p>
            <a:pPr algn="l">
              <a:lnSpc>
                <a:spcPts val="2700"/>
              </a:lnSpc>
            </a:pP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Actions menées sur le sujet </a:t>
            </a:r>
            <a:r>
              <a:rPr lang="fr-FR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des 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RPS</a:t>
            </a:r>
          </a:p>
        </p:txBody>
      </p:sp>
      <p:pic>
        <p:nvPicPr>
          <p:cNvPr id="43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436" y="2472831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 1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924" y="2472831"/>
            <a:ext cx="460139" cy="44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2079841" y="2925520"/>
            <a:ext cx="898809" cy="672399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3027757" y="3746091"/>
            <a:ext cx="782834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64%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188736" y="3908135"/>
            <a:ext cx="3765794" cy="80632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ctr">
              <a:defRPr/>
            </a:pPr>
            <a:r>
              <a:rPr lang="fr-FR" sz="28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Conditions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</a:t>
            </a:r>
            <a:r>
              <a:rPr lang="fr-FR" sz="28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de travail</a:t>
            </a:r>
          </a:p>
          <a:p>
            <a:pPr algn="ctr">
              <a:defRPr/>
            </a:pPr>
            <a:r>
              <a:rPr lang="fr-FR" sz="32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53%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027757" y="4445920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58%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939296" y="5298967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3</a:t>
            </a:r>
            <a:r>
              <a:rPr lang="fr-FR" sz="3200" b="1" dirty="0" smtClean="0">
                <a:solidFill>
                  <a:schemeClr val="bg1"/>
                </a:solidFill>
              </a:rPr>
              <a:t>8</a:t>
            </a:r>
            <a:r>
              <a:rPr lang="fr-FR" sz="3200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67169" y="3106802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1082" y="5042095"/>
            <a:ext cx="3666170" cy="607399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>
              <a:defRPr/>
            </a:pPr>
            <a:r>
              <a:rPr lang="fr-FR" sz="32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Groupe de paroles  33%</a:t>
            </a:r>
            <a:endParaRPr lang="fr-FR" sz="32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1080" y="5695747"/>
            <a:ext cx="3666171" cy="607399"/>
          </a:xfrm>
          <a:prstGeom prst="rect">
            <a:avLst/>
          </a:prstGeom>
          <a:solidFill>
            <a:srgbClr val="105A9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>
              <a:defRPr/>
            </a:pPr>
            <a:r>
              <a:rPr lang="fr-FR" sz="28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Cellule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d’écoute  31%</a:t>
            </a:r>
            <a:endParaRPr lang="fr-FR" sz="28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3" name="Croix 52"/>
          <p:cNvSpPr/>
          <p:nvPr/>
        </p:nvSpPr>
        <p:spPr>
          <a:xfrm>
            <a:off x="3463725" y="5455896"/>
            <a:ext cx="440853" cy="440853"/>
          </a:xfrm>
          <a:prstGeom prst="plus">
            <a:avLst>
              <a:gd name="adj" fmla="val 3343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6005969" y="3579457"/>
            <a:ext cx="2092487" cy="276999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b="1" i="1" dirty="0" smtClean="0">
                <a:solidFill>
                  <a:schemeClr val="accent4">
                    <a:lumMod val="75000"/>
                  </a:schemeClr>
                </a:solidFill>
              </a:rPr>
              <a:t>2 actions spécifiques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188736" y="4762102"/>
            <a:ext cx="3765794" cy="80418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ctr">
              <a:defRPr/>
            </a:pPr>
            <a:r>
              <a:rPr lang="fr-FR" sz="28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Gestion de la charge de travail</a:t>
            </a:r>
          </a:p>
          <a:p>
            <a:pPr algn="ctr">
              <a:defRPr/>
            </a:pPr>
            <a:r>
              <a:rPr lang="fr-FR" sz="3200" b="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7199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800" dirty="0" smtClean="0"/>
              <a:t>Un engagement en nette hausse sur la Qualité de Vie au Travail</a:t>
            </a:r>
            <a:endParaRPr lang="fr-FR" sz="28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67921" y="4398947"/>
            <a:ext cx="4117924" cy="1276160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44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</a:t>
            </a:r>
            <a:endParaRPr lang="fr-FR" sz="32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8" name="Rectangle 27">
            <a:hlinkClick r:id="" action="ppaction://noaction"/>
          </p:cNvPr>
          <p:cNvSpPr/>
          <p:nvPr/>
        </p:nvSpPr>
        <p:spPr bwMode="auto">
          <a:xfrm>
            <a:off x="564654" y="1467855"/>
            <a:ext cx="6349880" cy="323126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l"/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UN SUJET INVESTI PAR LES ETABLISSEMENTS </a:t>
            </a:r>
            <a:endParaRPr lang="fr-FR" b="1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60272" y="1845299"/>
            <a:ext cx="6354262" cy="854867"/>
          </a:xfrm>
          <a:prstGeom prst="rect">
            <a:avLst/>
          </a:prstGeom>
          <a:solidFill>
            <a:srgbClr val="8886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l">
              <a:defRPr/>
            </a:pPr>
            <a:r>
              <a:rPr lang="fr-FR" sz="54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                                    </a:t>
            </a:r>
          </a:p>
          <a:p>
            <a:pPr>
              <a:defRPr/>
            </a:pPr>
            <a:r>
              <a:rPr lang="fr-FR" sz="40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89%</a:t>
            </a:r>
            <a:r>
              <a:rPr lang="fr-FR" sz="4800" b="1" kern="1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</a:t>
            </a:r>
            <a:r>
              <a:rPr lang="fr-FR" sz="28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(+ 17)</a:t>
            </a:r>
            <a:r>
              <a:rPr lang="fr-FR" sz="44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</a:t>
            </a:r>
            <a:endParaRPr lang="fr-FR" sz="48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555738" y="1894369"/>
            <a:ext cx="4281142" cy="793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Engagement </a:t>
            </a:r>
            <a:b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dans une démarche</a:t>
            </a:r>
            <a:r>
              <a:rPr lang="fr-FR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QVT</a:t>
            </a:r>
            <a:endParaRPr lang="fr-FR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1" name="Picture 4" descr="C:\Users\jcoviaux\Desktop\sans-titre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143502" y="1811296"/>
            <a:ext cx="772466" cy="7781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 bwMode="auto">
          <a:xfrm>
            <a:off x="524727" y="2734169"/>
            <a:ext cx="3736946" cy="93806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6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 </a:t>
            </a: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4071" y="2833587"/>
            <a:ext cx="25729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7"/>
              </a:lnSpc>
            </a:pPr>
            <a:r>
              <a:rPr lang="fr-FR" sz="2000" b="1" cap="all" dirty="0" smtClean="0">
                <a:solidFill>
                  <a:srgbClr val="FFFFFF"/>
                </a:solidFill>
                <a:latin typeface="Calibri" panose="020F0502020204030204" pitchFamily="34" charset="0"/>
              </a:rPr>
              <a:t>ENGAGEMENT FORMALISE</a:t>
            </a:r>
            <a:endParaRPr lang="fr-FR" sz="2000" b="1" cap="all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67921" y="4675661"/>
            <a:ext cx="3166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800"/>
              </a:lnSpc>
            </a:pP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Réalisation diagnostic</a:t>
            </a:r>
          </a:p>
          <a:p>
            <a:pPr algn="l">
              <a:lnSpc>
                <a:spcPts val="1800"/>
              </a:lnSpc>
            </a:pPr>
            <a:r>
              <a:rPr lang="fr-FR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Commission spécifique</a:t>
            </a:r>
          </a:p>
          <a:p>
            <a:pPr algn="l">
              <a:lnSpc>
                <a:spcPts val="1800"/>
              </a:lnSpc>
            </a:pPr>
            <a:r>
              <a:rPr 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Association des représentants du personnel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772192" y="2775748"/>
            <a:ext cx="3413457" cy="862366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600" b="1" spc="-2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4676682" y="2757659"/>
            <a:ext cx="2390368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77"/>
              </a:lnSpc>
            </a:pPr>
            <a:r>
              <a:rPr lang="fr-FR" sz="1600" b="1" cap="all" spc="-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Actions déployées sans engagement FORMALISE </a:t>
            </a:r>
            <a:endParaRPr lang="fr-FR" sz="1600" b="1" i="1" spc="-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138303" y="2685283"/>
            <a:ext cx="877411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101763" y="1894369"/>
            <a:ext cx="841454" cy="37190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180861" y="2276990"/>
            <a:ext cx="699478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54%</a:t>
            </a:r>
          </a:p>
        </p:txBody>
      </p:sp>
      <p:sp>
        <p:nvSpPr>
          <p:cNvPr id="63" name="Double flèche verticale 62"/>
          <p:cNvSpPr/>
          <p:nvPr/>
        </p:nvSpPr>
        <p:spPr>
          <a:xfrm>
            <a:off x="1336902" y="3704127"/>
            <a:ext cx="251596" cy="629064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778141" y="5816140"/>
            <a:ext cx="2807704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r">
              <a:lnSpc>
                <a:spcPts val="1600"/>
              </a:lnSpc>
            </a:pPr>
            <a:r>
              <a:rPr lang="fr-FR" sz="1800" dirty="0" smtClean="0">
                <a:solidFill>
                  <a:srgbClr val="0A3776"/>
                </a:solidFill>
              </a:rPr>
              <a:t>Encore peu d’améliorations constatées sur la QVT</a:t>
            </a:r>
            <a:endParaRPr lang="fr-FR" sz="1800" dirty="0">
              <a:solidFill>
                <a:srgbClr val="0A3776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05197" y="5769890"/>
            <a:ext cx="1043452" cy="535391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6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12%</a:t>
            </a: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765525" y="5769889"/>
            <a:ext cx="1043452" cy="535391"/>
          </a:xfrm>
          <a:prstGeom prst="rect">
            <a:avLst/>
          </a:prstGeom>
          <a:solidFill>
            <a:srgbClr val="5593C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r>
              <a:rPr lang="fr-FR" sz="3600" b="1" dirty="0" smtClean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1" charset="-128"/>
              </a:rPr>
              <a:t>70%</a:t>
            </a: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849402" y="5816140"/>
            <a:ext cx="2020151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1600"/>
              </a:lnSpc>
            </a:pPr>
            <a:r>
              <a:rPr lang="fr-FR" sz="1800" dirty="0" smtClean="0">
                <a:solidFill>
                  <a:srgbClr val="0A3776"/>
                </a:solidFill>
              </a:rPr>
              <a:t>Trop tôt pour </a:t>
            </a:r>
          </a:p>
          <a:p>
            <a:pPr>
              <a:lnSpc>
                <a:spcPts val="1600"/>
              </a:lnSpc>
            </a:pPr>
            <a:r>
              <a:rPr lang="fr-FR" sz="1800" dirty="0" smtClean="0">
                <a:solidFill>
                  <a:srgbClr val="0A3776"/>
                </a:solidFill>
              </a:rPr>
              <a:t>se prononcer</a:t>
            </a:r>
            <a:endParaRPr lang="fr-FR" sz="1800" dirty="0">
              <a:solidFill>
                <a:srgbClr val="0A3776"/>
              </a:solidFill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5969542" y="5221961"/>
            <a:ext cx="614673" cy="481594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8"/>
          <a:stretch/>
        </p:blipFill>
        <p:spPr>
          <a:xfrm>
            <a:off x="4871672" y="5155626"/>
            <a:ext cx="926795" cy="712263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7130842" y="2705329"/>
            <a:ext cx="877411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34%</a:t>
            </a:r>
          </a:p>
        </p:txBody>
      </p:sp>
      <p:sp>
        <p:nvSpPr>
          <p:cNvPr id="71" name="Double flèche verticale 70"/>
          <p:cNvSpPr/>
          <p:nvPr/>
        </p:nvSpPr>
        <p:spPr>
          <a:xfrm>
            <a:off x="2359968" y="3701239"/>
            <a:ext cx="251596" cy="629064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72" name="Double flèche verticale 71"/>
          <p:cNvSpPr/>
          <p:nvPr/>
        </p:nvSpPr>
        <p:spPr>
          <a:xfrm>
            <a:off x="3383034" y="3700777"/>
            <a:ext cx="251596" cy="629064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73" name="Plus 72"/>
          <p:cNvSpPr/>
          <p:nvPr/>
        </p:nvSpPr>
        <p:spPr>
          <a:xfrm>
            <a:off x="3265634" y="4762704"/>
            <a:ext cx="595235" cy="528643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74" name="Plus 73"/>
          <p:cNvSpPr/>
          <p:nvPr/>
        </p:nvSpPr>
        <p:spPr>
          <a:xfrm>
            <a:off x="3888919" y="4762704"/>
            <a:ext cx="595235" cy="528643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75" name="Rectangle 74"/>
          <p:cNvSpPr/>
          <p:nvPr/>
        </p:nvSpPr>
        <p:spPr>
          <a:xfrm>
            <a:off x="2825174" y="3273319"/>
            <a:ext cx="809921" cy="35671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  <a:endParaRPr lang="fr-FR" b="1" dirty="0" smtClean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661138" y="3330336"/>
            <a:ext cx="519941" cy="30777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11%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468330" y="3236393"/>
            <a:ext cx="809921" cy="35671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ESMS</a:t>
            </a:r>
            <a:endParaRPr lang="fr-FR" b="1" dirty="0" smtClean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444623" y="3294832"/>
            <a:ext cx="519941" cy="30777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43%</a:t>
            </a:r>
          </a:p>
        </p:txBody>
      </p:sp>
    </p:spTree>
    <p:extLst>
      <p:ext uri="{BB962C8B-B14F-4D97-AF65-F5344CB8AC3E}">
        <p14:creationId xmlns:p14="http://schemas.microsoft.com/office/powerpoint/2010/main" val="30308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058" y="404664"/>
            <a:ext cx="8388424" cy="864096"/>
          </a:xfrm>
        </p:spPr>
        <p:txBody>
          <a:bodyPr/>
          <a:lstStyle/>
          <a:p>
            <a:r>
              <a:rPr lang="fr-FR" sz="2400" dirty="0" smtClean="0"/>
              <a:t>Des professionnels qui restent mobilisés malgré des moyens de reconnaissance limités et un cadre statutaire contraignant</a:t>
            </a:r>
            <a:endParaRPr lang="fr-FR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6139396" y="3085627"/>
            <a:ext cx="3004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1800"/>
              </a:lnSpc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Participation institutionnelle </a:t>
            </a:r>
            <a:b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&amp; Communications médicales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81286" y="1694762"/>
            <a:ext cx="3130865" cy="1056658"/>
          </a:xfrm>
          <a:prstGeom prst="rect">
            <a:avLst/>
          </a:prstGeom>
          <a:solidFill>
            <a:srgbClr val="E2001A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>
              <a:defRPr/>
            </a:pPr>
            <a:endParaRPr lang="fr-FR" sz="3600" b="1" kern="1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818696" y="2210381"/>
            <a:ext cx="3640334" cy="62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lnSpc>
                <a:spcPts val="2000"/>
              </a:lnSpc>
              <a:defRPr sz="20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sz="1800" dirty="0">
                <a:latin typeface="Century Gothic" panose="020B0502020202020204" pitchFamily="34" charset="0"/>
              </a:rPr>
              <a:t>d</a:t>
            </a:r>
            <a:r>
              <a:rPr lang="fr-FR" sz="1800" dirty="0" smtClean="0">
                <a:latin typeface="Century Gothic" panose="020B0502020202020204" pitchFamily="34" charset="0"/>
              </a:rPr>
              <a:t>isposent de moyens </a:t>
            </a:r>
          </a:p>
          <a:p>
            <a:r>
              <a:rPr lang="fr-FR" sz="1800" dirty="0" smtClean="0">
                <a:latin typeface="Century Gothic" panose="020B0502020202020204" pitchFamily="34" charset="0"/>
              </a:rPr>
              <a:t>de </a:t>
            </a:r>
            <a:r>
              <a:rPr lang="fr-FR" dirty="0">
                <a:latin typeface="Century Gothic" panose="020B0502020202020204" pitchFamily="34" charset="0"/>
              </a:rPr>
              <a:t>reconnaissance</a:t>
            </a:r>
          </a:p>
        </p:txBody>
      </p:sp>
      <p:pic>
        <p:nvPicPr>
          <p:cNvPr id="36" name="Image 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80" y="1700902"/>
            <a:ext cx="527323" cy="52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ZoneTexte 36"/>
          <p:cNvSpPr txBox="1"/>
          <p:nvPr/>
        </p:nvSpPr>
        <p:spPr>
          <a:xfrm>
            <a:off x="6156098" y="2782254"/>
            <a:ext cx="288256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300"/>
              </a:lnSpc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Formation &amp; Entretien annuel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3"/>
          <a:stretch/>
        </p:blipFill>
        <p:spPr>
          <a:xfrm>
            <a:off x="5848438" y="2853392"/>
            <a:ext cx="307780" cy="266434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3"/>
          <a:stretch/>
        </p:blipFill>
        <p:spPr>
          <a:xfrm>
            <a:off x="5848438" y="3149919"/>
            <a:ext cx="307781" cy="266435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3"/>
          <a:stretch/>
        </p:blipFill>
        <p:spPr>
          <a:xfrm>
            <a:off x="5831512" y="3589666"/>
            <a:ext cx="307781" cy="26643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5386285" y="3137154"/>
            <a:ext cx="461696" cy="390824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5833597" y="1717938"/>
            <a:ext cx="1250911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21% </a:t>
            </a:r>
            <a:r>
              <a:rPr lang="fr-FR" sz="2000" b="1" dirty="0" smtClean="0">
                <a:solidFill>
                  <a:schemeClr val="bg1"/>
                </a:solidFill>
              </a:rPr>
              <a:t>(-4)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43" name="Double flèche verticale 42"/>
          <p:cNvSpPr/>
          <p:nvPr/>
        </p:nvSpPr>
        <p:spPr>
          <a:xfrm rot="5400000">
            <a:off x="4464125" y="3507710"/>
            <a:ext cx="410123" cy="682650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45" name="Rectangle 44"/>
          <p:cNvSpPr/>
          <p:nvPr/>
        </p:nvSpPr>
        <p:spPr bwMode="auto">
          <a:xfrm>
            <a:off x="495979" y="1725432"/>
            <a:ext cx="3061358" cy="182326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2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59572" y="1787230"/>
            <a:ext cx="2666097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300"/>
              </a:lnSpc>
            </a:pPr>
            <a:r>
              <a:rPr lang="fr-FR" sz="20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Des professionnels</a:t>
            </a:r>
          </a:p>
          <a:p>
            <a:pPr>
              <a:lnSpc>
                <a:spcPts val="2300"/>
              </a:lnSpc>
            </a:pPr>
            <a:r>
              <a:rPr lang="fr-FR" sz="2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très engagés </a:t>
            </a:r>
            <a:r>
              <a:rPr lang="fr-FR" sz="20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dans leur </a:t>
            </a:r>
            <a:r>
              <a:rPr lang="fr-FR" sz="2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métier</a:t>
            </a: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/>
        </p:blipFill>
        <p:spPr>
          <a:xfrm>
            <a:off x="2912236" y="2858290"/>
            <a:ext cx="672763" cy="569491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 bwMode="auto">
          <a:xfrm>
            <a:off x="495978" y="4120969"/>
            <a:ext cx="3064833" cy="1796961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59572" y="4164632"/>
            <a:ext cx="293063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300"/>
              </a:lnSpc>
            </a:pPr>
            <a:r>
              <a:rPr lang="fr-FR" sz="2000" spc="-110" dirty="0" smtClean="0">
                <a:solidFill>
                  <a:srgbClr val="FFFFFF"/>
                </a:solidFill>
                <a:latin typeface="+mn-lt"/>
              </a:rPr>
              <a:t>Moins, vis-à-vis de leur </a:t>
            </a:r>
            <a:r>
              <a:rPr lang="fr-FR" sz="20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fr-FR" sz="2000" dirty="0" smtClean="0">
                <a:solidFill>
                  <a:srgbClr val="FFFFFF"/>
                </a:solidFill>
                <a:latin typeface="+mn-lt"/>
              </a:rPr>
            </a:br>
            <a:r>
              <a:rPr lang="fr-FR" sz="2800" dirty="0" smtClean="0">
                <a:solidFill>
                  <a:srgbClr val="FFFFFF"/>
                </a:solidFill>
                <a:latin typeface="+mn-lt"/>
              </a:rPr>
              <a:t>établissement</a:t>
            </a:r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2"/>
          <a:stretch/>
        </p:blipFill>
        <p:spPr>
          <a:xfrm>
            <a:off x="2744211" y="5092410"/>
            <a:ext cx="802954" cy="771717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1453230" y="2948518"/>
            <a:ext cx="877411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96%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452858" y="5142145"/>
            <a:ext cx="877411" cy="55399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69%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674190" y="4067166"/>
            <a:ext cx="3064833" cy="1796961"/>
          </a:xfrm>
          <a:prstGeom prst="rect">
            <a:avLst/>
          </a:prstGeom>
          <a:solidFill>
            <a:srgbClr val="FCB03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b" anchorCtr="0"/>
          <a:lstStyle/>
          <a:p>
            <a:pPr algn="r">
              <a:defRPr/>
            </a:pPr>
            <a:endParaRPr lang="fr-FR" sz="3600" b="1" baseline="30000" dirty="0">
              <a:solidFill>
                <a:srgbClr val="FFFFFF"/>
              </a:solidFill>
              <a:latin typeface="Calibri" panose="020F0502020204030204" pitchFamily="34" charset="0"/>
              <a:ea typeface="ＭＳ Ｐゴシック" pitchFamily="1" charset="-12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782256" y="4072304"/>
            <a:ext cx="2666097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2300"/>
              </a:lnSpc>
            </a:pPr>
            <a:r>
              <a:rPr lang="fr-FR" sz="2000" dirty="0" smtClean="0">
                <a:solidFill>
                  <a:srgbClr val="FFFFFF"/>
                </a:solidFill>
              </a:rPr>
              <a:t>Un cadre statutaire en question</a:t>
            </a:r>
            <a:endParaRPr lang="fr-FR" sz="3200" dirty="0" smtClean="0">
              <a:solidFill>
                <a:srgbClr val="FFFFFF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847981" y="5086331"/>
            <a:ext cx="789246" cy="492443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8</a:t>
            </a:r>
            <a:r>
              <a:rPr lang="fr-FR" sz="3200" b="1" dirty="0" smtClean="0">
                <a:solidFill>
                  <a:schemeClr val="bg1"/>
                </a:solidFill>
              </a:rPr>
              <a:t>4%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811018" y="4695932"/>
            <a:ext cx="1980716" cy="83099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</a:t>
            </a:r>
            <a:r>
              <a:rPr lang="fr-FR" dirty="0" smtClean="0">
                <a:solidFill>
                  <a:schemeClr val="bg1"/>
                </a:solidFill>
              </a:rPr>
              <a:t>e trouvent inadapté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aux évolutions du secteur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6156098" y="3549378"/>
            <a:ext cx="20694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2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lnSpc>
                <a:spcPts val="1800"/>
              </a:lnSpc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Promotion &amp; primes</a:t>
            </a:r>
          </a:p>
        </p:txBody>
      </p:sp>
    </p:spTree>
    <p:extLst>
      <p:ext uri="{BB962C8B-B14F-4D97-AF65-F5344CB8AC3E}">
        <p14:creationId xmlns:p14="http://schemas.microsoft.com/office/powerpoint/2010/main" val="17053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ea">
  <a:themeElements>
    <a:clrScheme name="Obea PPT 2018_Couleurs">
      <a:dk1>
        <a:srgbClr val="343432"/>
      </a:dk1>
      <a:lt1>
        <a:sysClr val="window" lastClr="FFFFFF"/>
      </a:lt1>
      <a:dk2>
        <a:srgbClr val="00BBD5"/>
      </a:dk2>
      <a:lt2>
        <a:srgbClr val="E7E7E7"/>
      </a:lt2>
      <a:accent1>
        <a:srgbClr val="EF7558"/>
      </a:accent1>
      <a:accent2>
        <a:srgbClr val="7A5BB1"/>
      </a:accent2>
      <a:accent3>
        <a:srgbClr val="34AAA9"/>
      </a:accent3>
      <a:accent4>
        <a:srgbClr val="B6CD4B"/>
      </a:accent4>
      <a:accent5>
        <a:srgbClr val="4270BC"/>
      </a:accent5>
      <a:accent6>
        <a:srgbClr val="DFCD4B"/>
      </a:accent6>
      <a:hlink>
        <a:srgbClr val="343432"/>
      </a:hlink>
      <a:folHlink>
        <a:srgbClr val="34343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36000" tIns="36000" rIns="36000" bIns="3600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bea Présentation Modèle v2a.potx" id="{E848F8EB-5979-4972-8828-A60654B75C40}" vid="{3C3EBEF5-F04C-4C21-A2AA-0712AFF18C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Obea_FHF</Template>
  <TotalTime>300</TotalTime>
  <Words>850</Words>
  <Application>Microsoft Macintosh PowerPoint</Application>
  <PresentationFormat>Présentation à l'écran (4:3)</PresentationFormat>
  <Paragraphs>251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Gisha</vt:lpstr>
      <vt:lpstr>MS PGothic</vt:lpstr>
      <vt:lpstr>ＭＳ Ｐゴシック</vt:lpstr>
      <vt:lpstr>Symbol</vt:lpstr>
      <vt:lpstr>Times New Roman</vt:lpstr>
      <vt:lpstr>Trebuchet MS</vt:lpstr>
      <vt:lpstr>Obea</vt:lpstr>
      <vt:lpstr> Baromètre FHF - Obea des enjeux RH </vt:lpstr>
      <vt:lpstr>La fiche technique du Baromètre</vt:lpstr>
      <vt:lpstr>La fiche technique du Baromètre</vt:lpstr>
      <vt:lpstr>Des sujets de mobilisation identiques à 2017</vt:lpstr>
      <vt:lpstr>Des DRH tiraillés entre court-terme et long terme</vt:lpstr>
      <vt:lpstr>La perception d’un contexte d’exercice qui se dégrade</vt:lpstr>
      <vt:lpstr>Une forte mobilisation des établissements sur la prévention des RPS</vt:lpstr>
      <vt:lpstr>Un engagement en nette hausse sur la Qualité de Vie au Travail</vt:lpstr>
      <vt:lpstr>Des professionnels qui restent mobilisés malgré des moyens de reconnaissance limités et un cadre statutaire contraignant</vt:lpstr>
      <vt:lpstr>Un dialogue social hétérogène</vt:lpstr>
      <vt:lpstr>L’enjeu de l’attractivité médicale</vt:lpstr>
      <vt:lpstr>La réforme du 3ème cycle : un impact pour la quasi-totalité des établissements concernés</vt:lpstr>
      <vt:lpstr>GHT : des enjeux de déploiement et d’appropriation</vt:lpstr>
      <vt:lpstr>Les perspectives métier</vt:lpstr>
      <vt:lpstr>// Merci !</vt:lpstr>
    </vt:vector>
  </TitlesOfParts>
  <Company>Microsoft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Baromètre FHF - Obea des enjeux RH  Rencontres RH de la Santé</dc:title>
  <dc:creator>Christophe MORICARD</dc:creator>
  <cp:lastModifiedBy>Utilisateur Microsoft Office</cp:lastModifiedBy>
  <cp:revision>26</cp:revision>
  <cp:lastPrinted>2018-09-21T08:12:58Z</cp:lastPrinted>
  <dcterms:created xsi:type="dcterms:W3CDTF">2018-09-20T12:04:20Z</dcterms:created>
  <dcterms:modified xsi:type="dcterms:W3CDTF">2018-09-25T10:30:46Z</dcterms:modified>
</cp:coreProperties>
</file>